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3" r:id="rId22"/>
    <p:sldId id="280" r:id="rId23"/>
    <p:sldId id="282" r:id="rId24"/>
    <p:sldId id="281" r:id="rId25"/>
    <p:sldId id="284" r:id="rId26"/>
    <p:sldId id="285" r:id="rId27"/>
    <p:sldId id="286" r:id="rId28"/>
    <p:sldId id="287" r:id="rId29"/>
  </p:sldIdLst>
  <p:sldSz cx="6858000" cy="9144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2652"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1"/>
          </a:xfrm>
          <a:prstGeom prst="rect">
            <a:avLst/>
          </a:prstGeom>
        </p:spPr>
        <p:txBody>
          <a:bodyPr vert="horz" lIns="96085" tIns="48043" rIns="96085" bIns="48043"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1"/>
          </a:xfrm>
          <a:prstGeom prst="rect">
            <a:avLst/>
          </a:prstGeom>
        </p:spPr>
        <p:txBody>
          <a:bodyPr vert="horz" lIns="96085" tIns="48043" rIns="96085" bIns="48043" rtlCol="0"/>
          <a:lstStyle>
            <a:lvl1pPr algn="r">
              <a:defRPr sz="1300"/>
            </a:lvl1pPr>
          </a:lstStyle>
          <a:p>
            <a:fld id="{52D6B47C-9436-48D7-A2FE-2D828934C88C}" type="datetimeFigureOut">
              <a:rPr lang="en-US" smtClean="0"/>
              <a:pPr/>
              <a:t>3/3/2014</a:t>
            </a:fld>
            <a:endParaRPr lang="en-US"/>
          </a:p>
        </p:txBody>
      </p:sp>
      <p:sp>
        <p:nvSpPr>
          <p:cNvPr id="4" name="Footer Placeholder 3"/>
          <p:cNvSpPr>
            <a:spLocks noGrp="1"/>
          </p:cNvSpPr>
          <p:nvPr>
            <p:ph type="ftr" sz="quarter" idx="2"/>
          </p:nvPr>
        </p:nvSpPr>
        <p:spPr>
          <a:xfrm>
            <a:off x="0" y="9119474"/>
            <a:ext cx="3169920" cy="480061"/>
          </a:xfrm>
          <a:prstGeom prst="rect">
            <a:avLst/>
          </a:prstGeom>
        </p:spPr>
        <p:txBody>
          <a:bodyPr vert="horz" lIns="96085" tIns="48043" rIns="96085" bIns="48043"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1"/>
          </a:xfrm>
          <a:prstGeom prst="rect">
            <a:avLst/>
          </a:prstGeom>
        </p:spPr>
        <p:txBody>
          <a:bodyPr vert="horz" lIns="96085" tIns="48043" rIns="96085" bIns="48043" rtlCol="0" anchor="b"/>
          <a:lstStyle>
            <a:lvl1pPr algn="r">
              <a:defRPr sz="1300"/>
            </a:lvl1pPr>
          </a:lstStyle>
          <a:p>
            <a:fld id="{7105EBA4-7BDF-466C-9622-6D20A238B4D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1"/>
          </a:xfrm>
          <a:prstGeom prst="rect">
            <a:avLst/>
          </a:prstGeom>
        </p:spPr>
        <p:txBody>
          <a:bodyPr vert="horz" lIns="96085" tIns="48043" rIns="96085" bIns="48043" rtlCol="0"/>
          <a:lstStyle>
            <a:lvl1pPr algn="l">
              <a:defRPr sz="1300"/>
            </a:lvl1pPr>
          </a:lstStyle>
          <a:p>
            <a:endParaRPr lang="en-US"/>
          </a:p>
        </p:txBody>
      </p:sp>
      <p:sp>
        <p:nvSpPr>
          <p:cNvPr id="3" name="Date Placeholder 2"/>
          <p:cNvSpPr>
            <a:spLocks noGrp="1"/>
          </p:cNvSpPr>
          <p:nvPr>
            <p:ph type="dt" idx="1"/>
          </p:nvPr>
        </p:nvSpPr>
        <p:spPr>
          <a:xfrm>
            <a:off x="4143587" y="0"/>
            <a:ext cx="3169920" cy="480061"/>
          </a:xfrm>
          <a:prstGeom prst="rect">
            <a:avLst/>
          </a:prstGeom>
        </p:spPr>
        <p:txBody>
          <a:bodyPr vert="horz" lIns="96085" tIns="48043" rIns="96085" bIns="48043" rtlCol="0"/>
          <a:lstStyle>
            <a:lvl1pPr algn="r">
              <a:defRPr sz="1300"/>
            </a:lvl1pPr>
          </a:lstStyle>
          <a:p>
            <a:fld id="{24509295-B13E-481F-858D-E6F13B04BF36}" type="datetimeFigureOut">
              <a:rPr lang="en-US" smtClean="0"/>
              <a:pPr/>
              <a:t>3/3/2014</a:t>
            </a:fld>
            <a:endParaRPr lang="en-US"/>
          </a:p>
        </p:txBody>
      </p:sp>
      <p:sp>
        <p:nvSpPr>
          <p:cNvPr id="4" name="Slide Image Placeholder 3"/>
          <p:cNvSpPr>
            <a:spLocks noGrp="1" noRot="1" noChangeAspect="1"/>
          </p:cNvSpPr>
          <p:nvPr>
            <p:ph type="sldImg" idx="2"/>
          </p:nvPr>
        </p:nvSpPr>
        <p:spPr>
          <a:xfrm>
            <a:off x="2306638" y="719138"/>
            <a:ext cx="2701925" cy="3602037"/>
          </a:xfrm>
          <a:prstGeom prst="rect">
            <a:avLst/>
          </a:prstGeom>
          <a:noFill/>
          <a:ln w="12700">
            <a:solidFill>
              <a:prstClr val="black"/>
            </a:solidFill>
          </a:ln>
        </p:spPr>
        <p:txBody>
          <a:bodyPr vert="horz" lIns="96085" tIns="48043" rIns="96085" bIns="48043" rtlCol="0" anchor="ctr"/>
          <a:lstStyle/>
          <a:p>
            <a:endParaRPr lang="en-US"/>
          </a:p>
        </p:txBody>
      </p:sp>
      <p:sp>
        <p:nvSpPr>
          <p:cNvPr id="5" name="Notes Placeholder 4"/>
          <p:cNvSpPr>
            <a:spLocks noGrp="1"/>
          </p:cNvSpPr>
          <p:nvPr>
            <p:ph type="body" sz="quarter" idx="3"/>
          </p:nvPr>
        </p:nvSpPr>
        <p:spPr>
          <a:xfrm>
            <a:off x="731520" y="4560571"/>
            <a:ext cx="5852160" cy="4320541"/>
          </a:xfrm>
          <a:prstGeom prst="rect">
            <a:avLst/>
          </a:prstGeom>
        </p:spPr>
        <p:txBody>
          <a:bodyPr vert="horz" lIns="96085" tIns="48043" rIns="96085" bIns="4804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1"/>
          </a:xfrm>
          <a:prstGeom prst="rect">
            <a:avLst/>
          </a:prstGeom>
        </p:spPr>
        <p:txBody>
          <a:bodyPr vert="horz" lIns="96085" tIns="48043" rIns="96085" bIns="48043"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1"/>
          </a:xfrm>
          <a:prstGeom prst="rect">
            <a:avLst/>
          </a:prstGeom>
        </p:spPr>
        <p:txBody>
          <a:bodyPr vert="horz" lIns="96085" tIns="48043" rIns="96085" bIns="48043" rtlCol="0" anchor="b"/>
          <a:lstStyle>
            <a:lvl1pPr algn="r">
              <a:defRPr sz="1300"/>
            </a:lvl1pPr>
          </a:lstStyle>
          <a:p>
            <a:fld id="{5BF1B215-B015-424D-BA21-454A589F3D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06638" y="719138"/>
            <a:ext cx="2701925" cy="36020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8A16E2-C6C3-414E-9B65-5099D6CA9D08}"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7538C8-A594-473B-9139-694B39B2FE48}"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A26BEC-F1DD-4B29-86A3-0622D36B418B}"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1500C6-C440-4E72-9A9E-7A4CC5985747}"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C8C815-4404-48C2-881F-530CEAB3D486}"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2C935E-F120-40CF-BA8C-12DFAD0D6BCA}"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06638" y="719138"/>
            <a:ext cx="2701925" cy="36020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06638" y="719138"/>
            <a:ext cx="2701925" cy="36020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F1B215-B015-424D-BA21-454A589F3DA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06638" y="719138"/>
            <a:ext cx="2701925" cy="36020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98B75E-987B-45FB-98E6-1667AF555A1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06638" y="719138"/>
            <a:ext cx="2701925" cy="36020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98B75E-987B-45FB-98E6-1667AF555A1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06638" y="719138"/>
            <a:ext cx="2701925" cy="36020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98B75E-987B-45FB-98E6-1667AF555A1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DD0300-FF46-463A-877A-D4B11BC93068}"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2D0AD7F-8F9C-4925-8AFF-3FE2C68AE42E}"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2306638" y="719138"/>
            <a:ext cx="2701925" cy="3602037"/>
          </a:xfrm>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97CEE1-4989-4178-A8C6-F3F08C7EC7F7}"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914400" y="5181600"/>
            <a:ext cx="5143500" cy="13208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914400" y="6832600"/>
            <a:ext cx="5143500" cy="7112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4800600" y="8473440"/>
            <a:ext cx="1714500" cy="487680"/>
          </a:xfrm>
        </p:spPr>
        <p:txBody>
          <a:bodyPr/>
          <a:lstStyle>
            <a:lvl1pPr>
              <a:defRPr sz="1400"/>
            </a:lvl1pPr>
          </a:lstStyle>
          <a:p>
            <a:fld id="{D0C7F03A-5DFB-4ED0-9E68-57CDB016E44C}" type="datetimeFigureOut">
              <a:rPr lang="en-US" smtClean="0"/>
              <a:pPr/>
              <a:t>3/3/2014</a:t>
            </a:fld>
            <a:endParaRPr lang="en-US"/>
          </a:p>
        </p:txBody>
      </p:sp>
      <p:sp>
        <p:nvSpPr>
          <p:cNvPr id="17" name="Footer Placeholder 16"/>
          <p:cNvSpPr>
            <a:spLocks noGrp="1"/>
          </p:cNvSpPr>
          <p:nvPr>
            <p:ph type="ftr" sz="quarter" idx="11"/>
          </p:nvPr>
        </p:nvSpPr>
        <p:spPr>
          <a:xfrm>
            <a:off x="2173986" y="8473440"/>
            <a:ext cx="2606040" cy="487680"/>
          </a:xfrm>
        </p:spPr>
        <p:txBody>
          <a:bodyPr/>
          <a:lstStyle/>
          <a:p>
            <a:endParaRPr lang="en-US"/>
          </a:p>
        </p:txBody>
      </p:sp>
      <p:sp>
        <p:nvSpPr>
          <p:cNvPr id="29" name="Slide Number Placeholder 28"/>
          <p:cNvSpPr>
            <a:spLocks noGrp="1"/>
          </p:cNvSpPr>
          <p:nvPr>
            <p:ph type="sldNum" sz="quarter" idx="12"/>
          </p:nvPr>
        </p:nvSpPr>
        <p:spPr>
          <a:xfrm>
            <a:off x="912114" y="8473440"/>
            <a:ext cx="914400" cy="487680"/>
          </a:xfrm>
        </p:spPr>
        <p:txBody>
          <a:bodyPr/>
          <a:lstStyle/>
          <a:p>
            <a:fld id="{EB6D5FB7-E9DB-4367-9A38-0D542AC06E48}" type="slidenum">
              <a:rPr lang="en-US" smtClean="0"/>
              <a:pPr/>
              <a:t>‹#›</a:t>
            </a:fld>
            <a:endParaRPr lang="en-US"/>
          </a:p>
        </p:txBody>
      </p:sp>
      <p:sp>
        <p:nvSpPr>
          <p:cNvPr id="21" name="Rectangle 20"/>
          <p:cNvSpPr/>
          <p:nvPr/>
        </p:nvSpPr>
        <p:spPr>
          <a:xfrm>
            <a:off x="678656" y="48641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685800" y="6731000"/>
            <a:ext cx="5486400" cy="9144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678656" y="48641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685800" y="6731000"/>
            <a:ext cx="171450" cy="9144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C7F03A-5DFB-4ED0-9E68-57CDB016E44C}"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D5FB7-E9DB-4367-9A38-0D542AC06E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C7F03A-5DFB-4ED0-9E68-57CDB016E44C}"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D5FB7-E9DB-4367-9A38-0D542AC06E48}" type="slidenum">
              <a:rPr lang="en-US" smtClean="0"/>
              <a:pPr/>
              <a:t>‹#›</a:t>
            </a:fld>
            <a:endParaRPr lang="en-US"/>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258661"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0C7F03A-5DFB-4ED0-9E68-57CDB016E44C}"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D5FB7-E9DB-4367-9A38-0D542AC06E48}" type="slidenum">
              <a:rPr lang="en-US" smtClean="0"/>
              <a:pPr/>
              <a:t>‹#›</a:t>
            </a:fld>
            <a:endParaRPr lang="en-US"/>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D0C7F03A-5DFB-4ED0-9E68-57CDB016E44C}" type="datetimeFigureOut">
              <a:rPr lang="en-US" smtClean="0"/>
              <a:pPr/>
              <a:t>3/3/2014</a:t>
            </a:fld>
            <a:endParaRPr lang="en-US"/>
          </a:p>
        </p:txBody>
      </p:sp>
      <p:sp>
        <p:nvSpPr>
          <p:cNvPr id="5" name="Footer Placeholder 4"/>
          <p:cNvSpPr>
            <a:spLocks noGrp="1"/>
          </p:cNvSpPr>
          <p:nvPr>
            <p:ph type="ftr" sz="quarter" idx="11"/>
          </p:nvPr>
        </p:nvSpPr>
        <p:spPr>
          <a:xfrm>
            <a:off x="2173986" y="8473440"/>
            <a:ext cx="2606040" cy="487680"/>
          </a:xfrm>
        </p:spPr>
        <p:txBody>
          <a:bodyPr/>
          <a:lstStyle/>
          <a:p>
            <a:endParaRPr lang="en-US"/>
          </a:p>
        </p:txBody>
      </p:sp>
      <p:sp>
        <p:nvSpPr>
          <p:cNvPr id="6" name="Slide Number Placeholder 5"/>
          <p:cNvSpPr>
            <a:spLocks noGrp="1"/>
          </p:cNvSpPr>
          <p:nvPr>
            <p:ph type="sldNum" sz="quarter" idx="12"/>
          </p:nvPr>
        </p:nvSpPr>
        <p:spPr>
          <a:xfrm>
            <a:off x="802386" y="8473440"/>
            <a:ext cx="1140714" cy="487680"/>
          </a:xfrm>
        </p:spPr>
        <p:txBody>
          <a:bodyPr/>
          <a:lstStyle/>
          <a:p>
            <a:fld id="{EB6D5FB7-E9DB-4367-9A38-0D542AC06E48}" type="slidenum">
              <a:rPr lang="en-US" smtClean="0"/>
              <a:pPr/>
              <a:t>‹#›</a:t>
            </a:fld>
            <a:endParaRPr lang="en-US"/>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0C7F03A-5DFB-4ED0-9E68-57CDB016E44C}" type="datetimeFigureOut">
              <a:rPr lang="en-US" smtClean="0"/>
              <a:pPr/>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D5FB7-E9DB-4367-9A38-0D542AC06E48}" type="slidenum">
              <a:rPr lang="en-US" smtClean="0"/>
              <a:pPr/>
              <a:t>‹#›</a:t>
            </a:fld>
            <a:endParaRPr lang="en-US"/>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0"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6151"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0C7F03A-5DFB-4ED0-9E68-57CDB016E44C}" type="datetimeFigureOut">
              <a:rPr lang="en-US" smtClean="0"/>
              <a:pPr/>
              <a:t>3/3/2014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6D5FB7-E9DB-4367-9A38-0D542AC06E48}" type="slidenum">
              <a:rPr lang="en-US" smtClean="0"/>
              <a:pPr/>
              <a:t>‹#›</a:t>
            </a:fld>
            <a:endParaRPr lang="en-US"/>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C7F03A-5DFB-4ED0-9E68-57CDB016E44C}" type="datetimeFigureOut">
              <a:rPr lang="en-US" smtClean="0"/>
              <a:pPr/>
              <a:t>3/3/2014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6D5FB7-E9DB-4367-9A38-0D542AC06E48}" type="slidenum">
              <a:rPr lang="en-US" smtClean="0"/>
              <a:pPr/>
              <a:t>‹#›</a:t>
            </a:fld>
            <a:endParaRPr lang="en-US"/>
          </a:p>
        </p:txBody>
      </p:sp>
      <p:sp>
        <p:nvSpPr>
          <p:cNvPr id="6" name="Isosceles Triangle 5"/>
          <p:cNvSpPr>
            <a:spLocks noChangeAspect="1"/>
          </p:cNvSpPr>
          <p:nvPr/>
        </p:nvSpPr>
        <p:spPr>
          <a:xfrm rot="5400000">
            <a:off x="258661"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7F03A-5DFB-4ED0-9E68-57CDB016E44C}" type="datetimeFigureOut">
              <a:rPr lang="en-US" smtClean="0"/>
              <a:pPr/>
              <a:t>3/3/2014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6D5FB7-E9DB-4367-9A38-0D542AC06E48}" type="slidenum">
              <a:rPr lang="en-US" smtClean="0"/>
              <a:pPr/>
              <a:t>‹#›</a:t>
            </a:fld>
            <a:endParaRPr lang="en-US"/>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258661"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743450" y="1625601"/>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C7F03A-5DFB-4ED0-9E68-57CDB016E44C}" type="datetimeFigureOut">
              <a:rPr lang="en-US" smtClean="0"/>
              <a:pPr/>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D5FB7-E9DB-4367-9A38-0D542AC06E48}" type="slidenum">
              <a:rPr lang="en-US" smtClean="0"/>
              <a:pPr/>
              <a:t>‹#›</a:t>
            </a:fld>
            <a:endParaRPr lang="en-US"/>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1"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C7F03A-5DFB-4ED0-9E68-57CDB016E44C}" type="datetimeFigureOut">
              <a:rPr lang="en-US" smtClean="0"/>
              <a:pPr/>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D5FB7-E9DB-4367-9A38-0D542AC06E48}" type="slidenum">
              <a:rPr lang="en-US" smtClean="0"/>
              <a:pPr/>
              <a:t>‹#›</a:t>
            </a:fld>
            <a:endParaRPr lang="en-US"/>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258661"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D0C7F03A-5DFB-4ED0-9E68-57CDB016E44C}" type="datetimeFigureOut">
              <a:rPr lang="en-US" smtClean="0"/>
              <a:pPr/>
              <a:t>3/3/2014</a:t>
            </a:fld>
            <a:endParaRPr lang="en-US"/>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B6D5FB7-E9DB-4367-9A38-0D542AC06E48}" type="slidenum">
              <a:rPr lang="en-US" smtClean="0"/>
              <a:pPr/>
              <a:t>‹#›</a:t>
            </a:fld>
            <a:endParaRPr lang="en-US"/>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258661"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Acts Chapter One</a:t>
            </a:r>
            <a:endParaRPr lang="en-US" dirty="0"/>
          </a:p>
        </p:txBody>
      </p:sp>
      <p:sp>
        <p:nvSpPr>
          <p:cNvPr id="3" name="Subtitle 2"/>
          <p:cNvSpPr>
            <a:spLocks noGrp="1"/>
          </p:cNvSpPr>
          <p:nvPr>
            <p:ph type="subTitle" idx="1"/>
          </p:nvPr>
        </p:nvSpPr>
        <p:spPr/>
        <p:txBody>
          <a:bodyPr/>
          <a:lstStyle/>
          <a:p>
            <a:r>
              <a:rPr lang="en-US" dirty="0" smtClean="0"/>
              <a:t>40 Days, Ascension, End Times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erge 3"/>
          <p:cNvSpPr/>
          <p:nvPr/>
        </p:nvSpPr>
        <p:spPr>
          <a:xfrm>
            <a:off x="990600" y="990600"/>
            <a:ext cx="4572000" cy="34290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AUTHORITY</a:t>
            </a:r>
          </a:p>
        </p:txBody>
      </p:sp>
      <p:sp>
        <p:nvSpPr>
          <p:cNvPr id="5" name="Flowchart: Alternate Process 4"/>
          <p:cNvSpPr/>
          <p:nvPr/>
        </p:nvSpPr>
        <p:spPr>
          <a:xfrm>
            <a:off x="1143000" y="4724400"/>
            <a:ext cx="4495800" cy="838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POWER</a:t>
            </a:r>
          </a:p>
        </p:txBody>
      </p:sp>
      <p:cxnSp>
        <p:nvCxnSpPr>
          <p:cNvPr id="7" name="Straight Arrow Connector 6"/>
          <p:cNvCxnSpPr/>
          <p:nvPr/>
        </p:nvCxnSpPr>
        <p:spPr>
          <a:xfrm rot="5400000">
            <a:off x="533400" y="6248400"/>
            <a:ext cx="1828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409701" y="6515102"/>
            <a:ext cx="17526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2019301" y="6438902"/>
            <a:ext cx="16002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2743200" y="6400800"/>
            <a:ext cx="1752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H="1">
            <a:off x="4724400" y="6172200"/>
            <a:ext cx="17526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3581400" y="6172200"/>
            <a:ext cx="1676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Flowchart: Punched Tape 17"/>
          <p:cNvSpPr/>
          <p:nvPr/>
        </p:nvSpPr>
        <p:spPr>
          <a:xfrm>
            <a:off x="685800" y="7467600"/>
            <a:ext cx="5638800" cy="12192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ENERGIES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descr="otdiag2.gif"/>
          <p:cNvPicPr>
            <a:picLocks noChangeAspect="1"/>
          </p:cNvPicPr>
          <p:nvPr/>
        </p:nvPicPr>
        <p:blipFill>
          <a:blip r:embed="rId3" cstate="print"/>
          <a:srcRect/>
          <a:stretch>
            <a:fillRect/>
          </a:stretch>
        </p:blipFill>
        <p:spPr bwMode="auto">
          <a:xfrm>
            <a:off x="457200" y="914401"/>
            <a:ext cx="6172200" cy="78898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ntdiag2a.gif"/>
          <p:cNvPicPr>
            <a:picLocks noChangeAspect="1"/>
          </p:cNvPicPr>
          <p:nvPr/>
        </p:nvPicPr>
        <p:blipFill>
          <a:blip r:embed="rId3" cstate="print"/>
          <a:srcRect/>
          <a:stretch>
            <a:fillRect/>
          </a:stretch>
        </p:blipFill>
        <p:spPr bwMode="auto">
          <a:xfrm>
            <a:off x="457200" y="1109664"/>
            <a:ext cx="5867400" cy="795813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533401"/>
            <a:ext cx="6172200" cy="966788"/>
          </a:xfrm>
        </p:spPr>
        <p:txBody>
          <a:bodyPr/>
          <a:lstStyle/>
          <a:p>
            <a:r>
              <a:rPr lang="en-US" b="1" smtClean="0"/>
              <a:t>The Heavenly Realms</a:t>
            </a:r>
          </a:p>
        </p:txBody>
      </p:sp>
      <p:sp>
        <p:nvSpPr>
          <p:cNvPr id="7" name="Rectangle 6"/>
          <p:cNvSpPr/>
          <p:nvPr/>
        </p:nvSpPr>
        <p:spPr>
          <a:xfrm>
            <a:off x="457200" y="2743200"/>
            <a:ext cx="3962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3</a:t>
            </a:r>
            <a:r>
              <a:rPr lang="en-US" baseline="30000" dirty="0"/>
              <a:t>rd</a:t>
            </a:r>
            <a:r>
              <a:rPr lang="en-US" dirty="0"/>
              <a:t> Heaven – The Throne of God</a:t>
            </a:r>
          </a:p>
        </p:txBody>
      </p:sp>
      <p:sp>
        <p:nvSpPr>
          <p:cNvPr id="8" name="Rectangle 7"/>
          <p:cNvSpPr/>
          <p:nvPr/>
        </p:nvSpPr>
        <p:spPr>
          <a:xfrm>
            <a:off x="457200" y="3733800"/>
            <a:ext cx="403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2</a:t>
            </a:r>
            <a:r>
              <a:rPr lang="en-US" baseline="30000" dirty="0"/>
              <a:t>nd</a:t>
            </a:r>
            <a:r>
              <a:rPr lang="en-US" dirty="0"/>
              <a:t> Heaven – Angels / Spiritual Warfare</a:t>
            </a:r>
          </a:p>
        </p:txBody>
      </p:sp>
      <p:sp>
        <p:nvSpPr>
          <p:cNvPr id="9" name="Rectangle 8"/>
          <p:cNvSpPr/>
          <p:nvPr/>
        </p:nvSpPr>
        <p:spPr>
          <a:xfrm>
            <a:off x="457200" y="4648200"/>
            <a:ext cx="4114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1</a:t>
            </a:r>
            <a:r>
              <a:rPr lang="en-US" baseline="30000" dirty="0"/>
              <a:t>st</a:t>
            </a:r>
            <a:r>
              <a:rPr lang="en-US" dirty="0"/>
              <a:t> heaven  - Air</a:t>
            </a:r>
          </a:p>
        </p:txBody>
      </p:sp>
      <p:sp>
        <p:nvSpPr>
          <p:cNvPr id="10" name="Oval 9"/>
          <p:cNvSpPr/>
          <p:nvPr/>
        </p:nvSpPr>
        <p:spPr>
          <a:xfrm>
            <a:off x="2286000" y="5334000"/>
            <a:ext cx="1371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Earth</a:t>
            </a:r>
          </a:p>
        </p:txBody>
      </p:sp>
      <p:sp>
        <p:nvSpPr>
          <p:cNvPr id="11" name="Rectangle 10"/>
          <p:cNvSpPr/>
          <p:nvPr/>
        </p:nvSpPr>
        <p:spPr>
          <a:xfrm>
            <a:off x="533400" y="7010400"/>
            <a:ext cx="4191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Hades /Hell</a:t>
            </a:r>
          </a:p>
        </p:txBody>
      </p:sp>
      <p:sp>
        <p:nvSpPr>
          <p:cNvPr id="12" name="Rectangle 11"/>
          <p:cNvSpPr/>
          <p:nvPr/>
        </p:nvSpPr>
        <p:spPr>
          <a:xfrm>
            <a:off x="533400" y="7772400"/>
            <a:ext cx="434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The Pit</a:t>
            </a:r>
          </a:p>
        </p:txBody>
      </p:sp>
      <p:sp>
        <p:nvSpPr>
          <p:cNvPr id="13" name="Rectangle 12"/>
          <p:cNvSpPr/>
          <p:nvPr/>
        </p:nvSpPr>
        <p:spPr>
          <a:xfrm>
            <a:off x="533400" y="8458200"/>
            <a:ext cx="434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The Lake Of Fire</a:t>
            </a:r>
          </a:p>
        </p:txBody>
      </p:sp>
      <p:sp>
        <p:nvSpPr>
          <p:cNvPr id="14" name="Rounded Rectangle 13"/>
          <p:cNvSpPr/>
          <p:nvPr/>
        </p:nvSpPr>
        <p:spPr>
          <a:xfrm>
            <a:off x="3733800" y="5562600"/>
            <a:ext cx="28194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Sheol</a:t>
            </a:r>
            <a:endParaRPr lang="en-US" dirty="0"/>
          </a:p>
        </p:txBody>
      </p:sp>
      <p:cxnSp>
        <p:nvCxnSpPr>
          <p:cNvPr id="16" name="Straight Connector 15"/>
          <p:cNvCxnSpPr>
            <a:stCxn id="14" idx="1"/>
            <a:endCxn id="14" idx="3"/>
          </p:cNvCxnSpPr>
          <p:nvPr/>
        </p:nvCxnSpPr>
        <p:spPr>
          <a:xfrm rot="10800000" flipH="1">
            <a:off x="3733800" y="6057901"/>
            <a:ext cx="2819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300" name="TextBox 16"/>
          <p:cNvSpPr txBox="1">
            <a:spLocks noChangeArrowheads="1"/>
          </p:cNvSpPr>
          <p:nvPr/>
        </p:nvSpPr>
        <p:spPr bwMode="auto">
          <a:xfrm>
            <a:off x="3657600" y="5562600"/>
            <a:ext cx="2819400" cy="369332"/>
          </a:xfrm>
          <a:prstGeom prst="rect">
            <a:avLst/>
          </a:prstGeom>
          <a:noFill/>
          <a:ln w="9525">
            <a:noFill/>
            <a:miter lim="800000"/>
            <a:headEnd/>
            <a:tailEnd/>
          </a:ln>
        </p:spPr>
        <p:txBody>
          <a:bodyPr>
            <a:spAutoFit/>
          </a:bodyPr>
          <a:lstStyle/>
          <a:p>
            <a:r>
              <a:rPr lang="en-US">
                <a:latin typeface="Constantia" pitchFamily="18" charset="0"/>
              </a:rPr>
              <a:t>Abraham’s Bosom (Good)</a:t>
            </a:r>
          </a:p>
        </p:txBody>
      </p:sp>
      <p:sp>
        <p:nvSpPr>
          <p:cNvPr id="12301" name="TextBox 17"/>
          <p:cNvSpPr txBox="1">
            <a:spLocks noChangeArrowheads="1"/>
          </p:cNvSpPr>
          <p:nvPr/>
        </p:nvSpPr>
        <p:spPr bwMode="auto">
          <a:xfrm>
            <a:off x="3657600" y="6248400"/>
            <a:ext cx="2971800" cy="369332"/>
          </a:xfrm>
          <a:prstGeom prst="rect">
            <a:avLst/>
          </a:prstGeom>
          <a:noFill/>
          <a:ln w="9525">
            <a:noFill/>
            <a:miter lim="800000"/>
            <a:headEnd/>
            <a:tailEnd/>
          </a:ln>
        </p:spPr>
        <p:txBody>
          <a:bodyPr>
            <a:spAutoFit/>
          </a:bodyPr>
          <a:lstStyle/>
          <a:p>
            <a:r>
              <a:rPr lang="en-US">
                <a:latin typeface="Constantia" pitchFamily="18" charset="0"/>
              </a:rPr>
              <a:t>Hades – Bad ?Torment</a:t>
            </a:r>
          </a:p>
        </p:txBody>
      </p:sp>
      <p:cxnSp>
        <p:nvCxnSpPr>
          <p:cNvPr id="20" name="Straight Arrow Connector 19"/>
          <p:cNvCxnSpPr/>
          <p:nvPr/>
        </p:nvCxnSpPr>
        <p:spPr>
          <a:xfrm rot="5400000">
            <a:off x="3276600" y="6400800"/>
            <a:ext cx="762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V="1">
            <a:off x="4000500" y="3390900"/>
            <a:ext cx="236220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304" name="TextBox 23"/>
          <p:cNvSpPr txBox="1">
            <a:spLocks noChangeArrowheads="1"/>
          </p:cNvSpPr>
          <p:nvPr/>
        </p:nvSpPr>
        <p:spPr bwMode="auto">
          <a:xfrm>
            <a:off x="4953000" y="6781800"/>
            <a:ext cx="1600200" cy="2032000"/>
          </a:xfrm>
          <a:prstGeom prst="rect">
            <a:avLst/>
          </a:prstGeom>
          <a:noFill/>
          <a:ln w="9525">
            <a:noFill/>
            <a:miter lim="800000"/>
            <a:headEnd/>
            <a:tailEnd/>
          </a:ln>
        </p:spPr>
        <p:txBody>
          <a:bodyPr>
            <a:spAutoFit/>
          </a:bodyPr>
          <a:lstStyle/>
          <a:p>
            <a:r>
              <a:rPr lang="en-US">
                <a:latin typeface="Constantia" pitchFamily="18" charset="0"/>
              </a:rPr>
              <a:t>At the cross Sheol was emptied of the good . And  the bad area Hades became Hell</a:t>
            </a:r>
          </a:p>
        </p:txBody>
      </p:sp>
      <p:sp>
        <p:nvSpPr>
          <p:cNvPr id="25" name="Rectangle 24"/>
          <p:cNvSpPr/>
          <p:nvPr/>
        </p:nvSpPr>
        <p:spPr>
          <a:xfrm>
            <a:off x="457200" y="1828800"/>
            <a:ext cx="5638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Above the Heavens  - God – A Place of Great Glory</a:t>
            </a:r>
          </a:p>
        </p:txBody>
      </p:sp>
      <p:sp>
        <p:nvSpPr>
          <p:cNvPr id="12306" name="TextBox 25"/>
          <p:cNvSpPr txBox="1">
            <a:spLocks noChangeArrowheads="1"/>
          </p:cNvSpPr>
          <p:nvPr/>
        </p:nvSpPr>
        <p:spPr bwMode="auto">
          <a:xfrm>
            <a:off x="4648200" y="2590802"/>
            <a:ext cx="2209800" cy="2862322"/>
          </a:xfrm>
          <a:prstGeom prst="rect">
            <a:avLst/>
          </a:prstGeom>
          <a:noFill/>
          <a:ln w="9525">
            <a:noFill/>
            <a:miter lim="800000"/>
            <a:headEnd/>
            <a:tailEnd/>
          </a:ln>
        </p:spPr>
        <p:txBody>
          <a:bodyPr>
            <a:spAutoFit/>
          </a:bodyPr>
          <a:lstStyle/>
          <a:p>
            <a:r>
              <a:rPr lang="en-US">
                <a:latin typeface="Constantia" pitchFamily="18" charset="0"/>
              </a:rPr>
              <a:t>Satan was cast out of the Third Heaven, was in the 2</a:t>
            </a:r>
            <a:r>
              <a:rPr lang="en-US" baseline="30000">
                <a:latin typeface="Constantia" pitchFamily="18" charset="0"/>
              </a:rPr>
              <a:t>nd</a:t>
            </a:r>
            <a:r>
              <a:rPr lang="en-US">
                <a:latin typeface="Constantia" pitchFamily="18" charset="0"/>
              </a:rPr>
              <a:t> Heaven before the cross. After being defeated  by Christ he is now ‘prince of the power of the air (1</a:t>
            </a:r>
            <a:r>
              <a:rPr lang="en-US" baseline="30000">
                <a:latin typeface="Constantia" pitchFamily="18" charset="0"/>
              </a:rPr>
              <a:t>st</a:t>
            </a:r>
            <a:r>
              <a:rPr lang="en-US">
                <a:latin typeface="Constantia" pitchFamily="18" charset="0"/>
              </a:rPr>
              <a:t> heaven)</a:t>
            </a:r>
          </a:p>
        </p:txBody>
      </p:sp>
      <p:sp>
        <p:nvSpPr>
          <p:cNvPr id="12307" name="TextBox 26"/>
          <p:cNvSpPr txBox="1">
            <a:spLocks noChangeArrowheads="1"/>
          </p:cNvSpPr>
          <p:nvPr/>
        </p:nvSpPr>
        <p:spPr bwMode="auto">
          <a:xfrm>
            <a:off x="0" y="5105400"/>
            <a:ext cx="2514600" cy="2032000"/>
          </a:xfrm>
          <a:prstGeom prst="rect">
            <a:avLst/>
          </a:prstGeom>
          <a:noFill/>
          <a:ln w="9525">
            <a:noFill/>
            <a:miter lim="800000"/>
            <a:headEnd/>
            <a:tailEnd/>
          </a:ln>
        </p:spPr>
        <p:txBody>
          <a:bodyPr>
            <a:spAutoFit/>
          </a:bodyPr>
          <a:lstStyle/>
          <a:p>
            <a:r>
              <a:rPr lang="en-US">
                <a:latin typeface="Constantia" pitchFamily="18" charset="0"/>
              </a:rPr>
              <a:t>Satan will be cast to the Earth and this will bring about the Tribulation, he will then end up in the Pit and later in the Lake of Fire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5"/>
          <p:cNvSpPr>
            <a:spLocks noGrp="1"/>
          </p:cNvSpPr>
          <p:nvPr>
            <p:ph type="title"/>
          </p:nvPr>
        </p:nvSpPr>
        <p:spPr>
          <a:xfrm>
            <a:off x="381000" y="914400"/>
            <a:ext cx="6172200" cy="1090613"/>
          </a:xfrm>
        </p:spPr>
        <p:txBody>
          <a:bodyPr/>
          <a:lstStyle/>
          <a:p>
            <a:r>
              <a:rPr lang="en-US" b="1" smtClean="0"/>
              <a:t>The Three Heavens</a:t>
            </a:r>
          </a:p>
        </p:txBody>
      </p:sp>
      <p:sp>
        <p:nvSpPr>
          <p:cNvPr id="3" name="Content Placeholder 2"/>
          <p:cNvSpPr>
            <a:spLocks noGrp="1"/>
          </p:cNvSpPr>
          <p:nvPr>
            <p:ph sz="quarter" idx="1"/>
          </p:nvPr>
        </p:nvSpPr>
        <p:spPr>
          <a:xfrm>
            <a:off x="342900" y="2438400"/>
            <a:ext cx="6172200" cy="6477000"/>
          </a:xfrm>
        </p:spPr>
        <p:txBody>
          <a:bodyPr>
            <a:normAutofit fontScale="70000" lnSpcReduction="20000"/>
          </a:bodyPr>
          <a:lstStyle/>
          <a:p>
            <a:pPr marL="274320" indent="-274320" fontAlgn="auto">
              <a:spcAft>
                <a:spcPts val="0"/>
              </a:spcAft>
              <a:buClr>
                <a:schemeClr val="accent3"/>
              </a:buClr>
              <a:buFont typeface="Wingdings 2"/>
              <a:buChar char=""/>
              <a:defRPr/>
            </a:pPr>
            <a:r>
              <a:rPr lang="en-US" sz="3600" dirty="0" smtClean="0"/>
              <a:t>The word Heaven is plural “</a:t>
            </a:r>
            <a:r>
              <a:rPr lang="en-US" sz="3600" dirty="0" err="1" smtClean="0"/>
              <a:t>shamayim</a:t>
            </a:r>
            <a:r>
              <a:rPr lang="en-US" sz="3600" dirty="0" smtClean="0"/>
              <a:t>” or “</a:t>
            </a:r>
            <a:r>
              <a:rPr lang="en-US" sz="3600" dirty="0" err="1" smtClean="0"/>
              <a:t>ouranoi</a:t>
            </a:r>
            <a:r>
              <a:rPr lang="en-US" sz="3600" dirty="0" smtClean="0"/>
              <a:t>” (Gk).  There are three heavens or “</a:t>
            </a:r>
            <a:r>
              <a:rPr lang="en-US" sz="3600" dirty="0" err="1" smtClean="0"/>
              <a:t>shamayim</a:t>
            </a:r>
            <a:r>
              <a:rPr lang="en-US" sz="3600" dirty="0" smtClean="0"/>
              <a:t>” mentioned in Scripture.</a:t>
            </a:r>
          </a:p>
          <a:p>
            <a:pPr marL="274320" indent="-274320" fontAlgn="auto">
              <a:spcAft>
                <a:spcPts val="0"/>
              </a:spcAft>
              <a:buClr>
                <a:schemeClr val="accent3"/>
              </a:buClr>
              <a:buFont typeface="Wingdings 2"/>
              <a:buChar char=""/>
              <a:defRPr/>
            </a:pPr>
            <a:r>
              <a:rPr lang="en-US" sz="3600" dirty="0" smtClean="0"/>
              <a:t> </a:t>
            </a:r>
            <a:r>
              <a:rPr lang="en-US" sz="3600" b="1" dirty="0" smtClean="0"/>
              <a:t>Above the Heavens</a:t>
            </a:r>
            <a:r>
              <a:rPr lang="en-US" sz="3600" dirty="0" smtClean="0"/>
              <a:t> – where God’s glory dwells and where Satan once aimed to be. (Psalm 8:1, 108:4,5, Ephesians 1:20, 4:10, Isaiah 14:12-14) </a:t>
            </a:r>
          </a:p>
          <a:p>
            <a:pPr marL="274320" indent="-274320" fontAlgn="auto">
              <a:spcAft>
                <a:spcPts val="0"/>
              </a:spcAft>
              <a:buClr>
                <a:schemeClr val="accent3"/>
              </a:buClr>
              <a:buFont typeface="Wingdings 2"/>
              <a:buChar char=""/>
              <a:defRPr/>
            </a:pPr>
            <a:r>
              <a:rPr lang="en-US" sz="3600" dirty="0" smtClean="0"/>
              <a:t> </a:t>
            </a:r>
            <a:r>
              <a:rPr lang="en-US" sz="3600" b="1" dirty="0" smtClean="0"/>
              <a:t>Third Heaven</a:t>
            </a:r>
            <a:r>
              <a:rPr lang="en-US" sz="3600" dirty="0" smtClean="0"/>
              <a:t> (2 Corinthians 12:2) – the Throne, where Paul went and heard holy things.</a:t>
            </a:r>
          </a:p>
          <a:p>
            <a:pPr marL="274320" indent="-274320" fontAlgn="auto">
              <a:spcAft>
                <a:spcPts val="0"/>
              </a:spcAft>
              <a:buClr>
                <a:schemeClr val="accent3"/>
              </a:buClr>
              <a:buFont typeface="Wingdings 2"/>
              <a:buChar char=""/>
              <a:defRPr/>
            </a:pPr>
            <a:r>
              <a:rPr lang="en-US" sz="3600" b="1" dirty="0" smtClean="0"/>
              <a:t>Second Heaven</a:t>
            </a:r>
            <a:r>
              <a:rPr lang="en-US" sz="3600" dirty="0" smtClean="0"/>
              <a:t> (Revelation 12:4-12, 14:6,7) –Where Satan and fallen angels first fell to and demons are fighting for now.</a:t>
            </a:r>
            <a:br>
              <a:rPr lang="en-US" sz="3600" dirty="0" smtClean="0"/>
            </a:br>
            <a:r>
              <a:rPr lang="en-US" sz="3600" b="1" dirty="0" smtClean="0"/>
              <a:t> First Heaven</a:t>
            </a:r>
            <a:r>
              <a:rPr lang="en-US" sz="3600" dirty="0" smtClean="0"/>
              <a:t> (Genesis 1:20, Psalm 104:12, Daniel 2:38) – birds dwell, Satan dwells as prince of the power of the air since the cross.</a:t>
            </a:r>
            <a:r>
              <a:rPr lang="en-US" sz="3500" dirty="0" smtClean="0"/>
              <a:t/>
            </a:r>
            <a:br>
              <a:rPr lang="en-US" sz="3500"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09600"/>
            <a:ext cx="6172200" cy="914400"/>
          </a:xfrm>
        </p:spPr>
        <p:txBody>
          <a:bodyPr/>
          <a:lstStyle/>
          <a:p>
            <a:r>
              <a:rPr lang="en-US" b="1" smtClean="0"/>
              <a:t>The Lower Realms</a:t>
            </a:r>
          </a:p>
        </p:txBody>
      </p:sp>
      <p:sp>
        <p:nvSpPr>
          <p:cNvPr id="3" name="Content Placeholder 2"/>
          <p:cNvSpPr>
            <a:spLocks noGrp="1"/>
          </p:cNvSpPr>
          <p:nvPr>
            <p:ph sz="quarter" idx="1"/>
          </p:nvPr>
        </p:nvSpPr>
        <p:spPr>
          <a:xfrm>
            <a:off x="304800" y="1828800"/>
            <a:ext cx="6248400" cy="7010400"/>
          </a:xfrm>
        </p:spPr>
        <p:txBody>
          <a:bodyPr>
            <a:normAutofit fontScale="70000" lnSpcReduction="20000"/>
          </a:bodyPr>
          <a:lstStyle/>
          <a:p>
            <a:pPr marL="274320" indent="-274320" fontAlgn="auto">
              <a:spcAft>
                <a:spcPts val="0"/>
              </a:spcAft>
              <a:buClr>
                <a:schemeClr val="accent3"/>
              </a:buClr>
              <a:buFont typeface="Wingdings 2"/>
              <a:buChar char=""/>
              <a:defRPr/>
            </a:pPr>
            <a:r>
              <a:rPr lang="en-US" sz="3300" b="1" dirty="0" smtClean="0"/>
              <a:t>Earth esp. “The Face Of The Earth”</a:t>
            </a:r>
            <a:r>
              <a:rPr lang="en-US" sz="3300" dirty="0" smtClean="0"/>
              <a:t> (Genesis 6:1, Acts 17:26Job 1:7,2:2, 1 Peter 5:8) – the place of human habitation, also where Satan prowls, and will be cast down to in the end times.</a:t>
            </a:r>
            <a:br>
              <a:rPr lang="en-US" sz="3300" dirty="0" smtClean="0"/>
            </a:br>
            <a:r>
              <a:rPr lang="en-US" sz="3300" b="1" dirty="0" smtClean="0"/>
              <a:t>Hades/ The Grave/Under The Earth /In The Sea/The Deep</a:t>
            </a:r>
            <a:r>
              <a:rPr lang="en-US" sz="3300" dirty="0" smtClean="0"/>
              <a:t> (Genesis 1:2, Exodus 20:4, Deuteronomy  5:8, Job 28:14, Philippians 2:10, Revelation 5:3) – the place human bodies, human souls before the cross, and the strange creatures of the deep dwell.  In 1 Samuel 28:15 the prophet is “brought up” by the witch of </a:t>
            </a:r>
            <a:r>
              <a:rPr lang="en-US" sz="3300" dirty="0" err="1" smtClean="0"/>
              <a:t>Endor</a:t>
            </a:r>
            <a:r>
              <a:rPr lang="en-US" sz="3300" dirty="0" smtClean="0"/>
              <a:t>. Presently where the souls of the disgraced dead dwell.  n Matthew 27:52,53 there is a partial resurrection of the righteous OT saints “from the graves”.</a:t>
            </a:r>
            <a:br>
              <a:rPr lang="en-US" sz="3300" dirty="0" smtClean="0"/>
            </a:br>
            <a:r>
              <a:rPr lang="en-US" sz="3300" dirty="0" smtClean="0"/>
              <a:t> </a:t>
            </a:r>
            <a:r>
              <a:rPr lang="en-US" sz="3300" b="1" dirty="0" smtClean="0"/>
              <a:t>Abyss/the Bottomless Pit/</a:t>
            </a:r>
            <a:r>
              <a:rPr lang="en-US" sz="3300" dirty="0" smtClean="0"/>
              <a:t>(Isaiah 14:11-15; Numbers 16:33, Ezekiel 32:15-18 Luke 8:31, 10:7, Revelation 9:1,2; 20:1-3) – where confined demons dwell</a:t>
            </a:r>
            <a:br>
              <a:rPr lang="en-US" sz="3300" dirty="0" smtClean="0"/>
            </a:br>
            <a:r>
              <a:rPr lang="en-US" sz="3300" dirty="0" smtClean="0"/>
              <a:t> </a:t>
            </a:r>
            <a:r>
              <a:rPr lang="en-US" sz="3300" b="1" dirty="0" smtClean="0"/>
              <a:t>The Lake of Fire</a:t>
            </a:r>
            <a:r>
              <a:rPr lang="en-US" sz="3300" dirty="0" smtClean="0"/>
              <a:t> (Revelation 19;20, 20:10-15) – a future place of eternal punishment prepared for the Devil and his angels and those who accept the mark of the Beast.</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Times Confusion - 1</a:t>
            </a:r>
            <a:endParaRPr lang="en-US" dirty="0"/>
          </a:p>
        </p:txBody>
      </p:sp>
      <p:sp>
        <p:nvSpPr>
          <p:cNvPr id="3" name="Content Placeholder 2"/>
          <p:cNvSpPr>
            <a:spLocks noGrp="1"/>
          </p:cNvSpPr>
          <p:nvPr>
            <p:ph sz="quarter" idx="1"/>
          </p:nvPr>
        </p:nvSpPr>
        <p:spPr/>
        <p:txBody>
          <a:bodyPr/>
          <a:lstStyle/>
          <a:p>
            <a:r>
              <a:rPr lang="en-US" i="1" dirty="0" smtClean="0"/>
              <a:t>Then, indeed, these coming together, they asked Him, saying, Lord, do You at this time restore the kingdom to Israel? And He said to them, It is not for you to know the times or the seasons, which the Father has put in His own authority</a:t>
            </a:r>
            <a:r>
              <a:rPr lang="en-US" dirty="0" smtClean="0"/>
              <a:t>. (Acts 1:6-7)</a:t>
            </a:r>
            <a:br>
              <a:rPr lang="en-US" dirty="0" smtClean="0"/>
            </a:br>
            <a:endParaRPr lang="en-US" dirty="0" smtClean="0"/>
          </a:p>
          <a:p>
            <a:r>
              <a:rPr lang="en-US" i="1" dirty="0" smtClean="0"/>
              <a:t>The heaven and the earth shall pass away, but My Words shall not pass away.  (36)  But of that day and hour </a:t>
            </a:r>
            <a:r>
              <a:rPr lang="en-US" b="1" i="1" dirty="0" smtClean="0"/>
              <a:t>no one knows</a:t>
            </a:r>
            <a:r>
              <a:rPr lang="en-US" i="1" dirty="0" smtClean="0"/>
              <a:t>, no, not the angels of Heaven, but only My Father.</a:t>
            </a:r>
            <a:br>
              <a:rPr lang="en-US" i="1" dirty="0" smtClean="0"/>
            </a:br>
            <a:r>
              <a:rPr lang="en-US" dirty="0" smtClean="0"/>
              <a:t> (Matthew 24:35-36)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Times Confusion - 2</a:t>
            </a:r>
            <a:endParaRPr lang="en-US" dirty="0"/>
          </a:p>
        </p:txBody>
      </p:sp>
      <p:sp>
        <p:nvSpPr>
          <p:cNvPr id="3" name="Content Placeholder 2"/>
          <p:cNvSpPr>
            <a:spLocks noGrp="1"/>
          </p:cNvSpPr>
          <p:nvPr>
            <p:ph sz="quarter" idx="1"/>
          </p:nvPr>
        </p:nvSpPr>
        <p:spPr/>
        <p:txBody>
          <a:bodyPr>
            <a:normAutofit/>
          </a:bodyPr>
          <a:lstStyle/>
          <a:p>
            <a:r>
              <a:rPr lang="en-US" dirty="0" smtClean="0"/>
              <a:t> God Limits Our Knowledge By His Sovereign Will</a:t>
            </a:r>
          </a:p>
          <a:p>
            <a:r>
              <a:rPr lang="en-US" dirty="0" smtClean="0"/>
              <a:t>We Don't Have The Whole Picture</a:t>
            </a:r>
          </a:p>
          <a:p>
            <a:r>
              <a:rPr lang="en-US" dirty="0" smtClean="0"/>
              <a:t>God's Idea Of Time Is Nothing Like Our Idea Of Time</a:t>
            </a:r>
          </a:p>
          <a:p>
            <a:r>
              <a:rPr lang="en-US" dirty="0" smtClean="0"/>
              <a:t>The Cannot Be Understood By The Fallen Human “Carnal” Mind</a:t>
            </a:r>
          </a:p>
          <a:p>
            <a:r>
              <a:rPr lang="en-US" dirty="0" smtClean="0"/>
              <a:t>Prophecy Generally Only Becomes Clear When The Reality That It Refers To Appears On The Scene of History</a:t>
            </a:r>
          </a:p>
          <a:p>
            <a:r>
              <a:rPr lang="en-US" dirty="0" smtClean="0"/>
              <a:t>God Generally Only Reveals To a Person What They Are To Do Next Or The Meaning Of The Thing They Are Personally Called To Do</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Removes Shame</a:t>
            </a:r>
            <a:endParaRPr lang="en-US" dirty="0"/>
          </a:p>
        </p:txBody>
      </p:sp>
      <p:sp>
        <p:nvSpPr>
          <p:cNvPr id="3" name="Content Placeholder 2"/>
          <p:cNvSpPr>
            <a:spLocks noGrp="1"/>
          </p:cNvSpPr>
          <p:nvPr>
            <p:ph sz="quarter" idx="1"/>
          </p:nvPr>
        </p:nvSpPr>
        <p:spPr/>
        <p:txBody>
          <a:bodyPr/>
          <a:lstStyle/>
          <a:p>
            <a:r>
              <a:rPr lang="en-US" i="1" dirty="0" smtClean="0"/>
              <a:t>Then, indeed, these coming together, they asked Him, saying, Lord, do You at this time restore the kingdom to Israel? ….But you shall receive power, the Holy Spirit coming upon you. And you shall be witnesses to Me both in Jerusalem and in all Judea, and in Samaria, and to the end of the earth. </a:t>
            </a:r>
            <a:br>
              <a:rPr lang="en-US" i="1" dirty="0" smtClean="0"/>
            </a:br>
            <a:r>
              <a:rPr lang="en-US" dirty="0" smtClean="0"/>
              <a:t>(Acts 1:6-8 MKJV)</a:t>
            </a:r>
            <a:br>
              <a:rPr lang="en-US" dirty="0" smtClean="0"/>
            </a:br>
            <a:endParaRPr lang="en-US" dirty="0" smtClean="0"/>
          </a:p>
          <a:p>
            <a:r>
              <a:rPr lang="en-US" dirty="0" smtClean="0"/>
              <a:t>The disciples wanted their national and ethnic shame removed.</a:t>
            </a:r>
            <a:br>
              <a:rPr lang="en-US" dirty="0" smtClean="0"/>
            </a:br>
            <a:endParaRPr lang="en-US" dirty="0" smtClean="0"/>
          </a:p>
          <a:p>
            <a:r>
              <a:rPr lang="en-US" dirty="0" smtClean="0"/>
              <a:t>Jesus answers with the baptism of the Spirit which would take the message of One God and of Christ to the ends of the world, via the apostles. A better answer.</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Law of Compensation</a:t>
            </a:r>
            <a:endParaRPr lang="en-US" dirty="0"/>
          </a:p>
        </p:txBody>
      </p:sp>
      <p:sp>
        <p:nvSpPr>
          <p:cNvPr id="3" name="Content Placeholder 2"/>
          <p:cNvSpPr>
            <a:spLocks noGrp="1"/>
          </p:cNvSpPr>
          <p:nvPr>
            <p:ph sz="quarter" idx="1"/>
          </p:nvPr>
        </p:nvSpPr>
        <p:spPr>
          <a:xfrm>
            <a:off x="342900" y="1625600"/>
            <a:ext cx="6172200" cy="7213600"/>
          </a:xfrm>
        </p:spPr>
        <p:txBody>
          <a:bodyPr>
            <a:normAutofit fontScale="92500" lnSpcReduction="10000"/>
          </a:bodyPr>
          <a:lstStyle/>
          <a:p>
            <a:r>
              <a:rPr lang="en-US" i="1" dirty="0" smtClean="0"/>
              <a:t>And he cried and said, Father Abraham, have mercy on me and send Lazarus so that he may dip the tip of his finger in water and cool my tongue, for I am tormented in this flame. But Abraham said, Son, remember that you in your lifetime received your good things, and likewise Lazarus evil things. But now he is comforted and you are tormented. </a:t>
            </a:r>
          </a:p>
          <a:p>
            <a:r>
              <a:rPr lang="en-US" dirty="0" smtClean="0"/>
              <a:t>(Luke 16:24-25 )</a:t>
            </a:r>
          </a:p>
          <a:p>
            <a:r>
              <a:rPr lang="en-US" dirty="0" smtClean="0"/>
              <a:t>The Universe always strives for balance.</a:t>
            </a:r>
          </a:p>
          <a:p>
            <a:r>
              <a:rPr lang="en-US" dirty="0" smtClean="0"/>
              <a:t>The natural is compensated in the spiritual</a:t>
            </a:r>
          </a:p>
          <a:p>
            <a:r>
              <a:rPr lang="en-US" dirty="0" smtClean="0"/>
              <a:t>Hundredfold return in the Millennium for those who sacrificed for the gospel.</a:t>
            </a:r>
          </a:p>
          <a:p>
            <a:r>
              <a:rPr lang="en-US" i="1" dirty="0" smtClean="0"/>
              <a:t>And everyone who left houses, or brothers, or sisters, or father, or mother, or wife, or children, or lands, for My name's sake, shall receive a hundredfold, and shall inherit everlasting life. But many who are first shall be last; and the last shall be first. </a:t>
            </a:r>
            <a:r>
              <a:rPr lang="en-US" dirty="0" smtClean="0"/>
              <a:t>(Matthew 19:29-30 MKJV)</a:t>
            </a:r>
          </a:p>
          <a:p>
            <a:endParaRPr lang="en-US" dirty="0" smtClean="0"/>
          </a:p>
          <a:p>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 Days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Mark 1:13  </a:t>
            </a:r>
            <a:r>
              <a:rPr lang="en-US" i="1" dirty="0" smtClean="0"/>
              <a:t>And he was in the wilderness forty days, being tempted by Satan. And he was with the wild animals, and the angels were ministering to him.</a:t>
            </a:r>
          </a:p>
          <a:p>
            <a:endParaRPr lang="en-US" i="1" dirty="0" smtClean="0"/>
          </a:p>
          <a:p>
            <a:r>
              <a:rPr lang="en-US" dirty="0" smtClean="0"/>
              <a:t>Acts 1:3  </a:t>
            </a:r>
            <a:r>
              <a:rPr lang="en-US" i="1" dirty="0" smtClean="0"/>
              <a:t>He presented himself alive to them after his suffering by many infallible proofs, appearing to them during forty days and speaking about the kingdom of God. </a:t>
            </a:r>
            <a:br>
              <a:rPr lang="en-US" i="1" dirty="0" smtClean="0"/>
            </a:br>
            <a:endParaRPr lang="en-US" i="1" dirty="0" smtClean="0"/>
          </a:p>
          <a:p>
            <a:r>
              <a:rPr lang="en-US" dirty="0" smtClean="0"/>
              <a:t>The first 40 days led “into” the earthly ministry of Jesus , the last 40 days led “out of” the earthly ministry of Jesus. </a:t>
            </a:r>
            <a:br>
              <a:rPr lang="en-US" dirty="0" smtClean="0"/>
            </a:br>
            <a:endParaRPr lang="en-US" dirty="0" smtClean="0"/>
          </a:p>
          <a:p>
            <a:r>
              <a:rPr lang="en-US" dirty="0" smtClean="0"/>
              <a:t>“speaking about the Kingdom of God” – we have no record of this teaching, private for the apostles, for that time in history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Shame Now,  Glory Later</a:t>
            </a:r>
            <a:endParaRPr lang="en-US" dirty="0"/>
          </a:p>
        </p:txBody>
      </p:sp>
      <p:sp>
        <p:nvSpPr>
          <p:cNvPr id="3" name="Content Placeholder 2"/>
          <p:cNvSpPr>
            <a:spLocks noGrp="1"/>
          </p:cNvSpPr>
          <p:nvPr>
            <p:ph sz="quarter" idx="1"/>
          </p:nvPr>
        </p:nvSpPr>
        <p:spPr/>
        <p:txBody>
          <a:bodyPr/>
          <a:lstStyle/>
          <a:p>
            <a:r>
              <a:rPr lang="en-US" i="1" dirty="0" smtClean="0"/>
              <a:t>And if we are children, then we are heirs; heirs of God and joint-heirs with Christ; so that if we suffer with Him, we may also be glorified together. For I reckon that the sufferings of this present time are not worthy to be compared with the coming glory to be revealed in us. </a:t>
            </a:r>
            <a:r>
              <a:rPr lang="en-US" dirty="0" smtClean="0"/>
              <a:t>(Romans 8:17-18)</a:t>
            </a:r>
          </a:p>
          <a:p>
            <a:r>
              <a:rPr lang="en-US" dirty="0" smtClean="0"/>
              <a:t>The apostolic sufferings would result in apostolic glory.</a:t>
            </a:r>
          </a:p>
          <a:p>
            <a:r>
              <a:rPr lang="en-US" dirty="0" smtClean="0"/>
              <a:t>Their personal frustration at not having the earthly kingdom and thrones would result in a heavenly Kingdom and thrones.</a:t>
            </a:r>
          </a:p>
          <a:p>
            <a:r>
              <a:rPr lang="en-US" dirty="0" smtClean="0"/>
              <a:t>Jesus crucifixion resulted in His glorious ascension and every knee bowing to Him (Philippians 2:5-11)</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 Restored..</a:t>
            </a:r>
            <a:endParaRPr lang="en-US" dirty="0"/>
          </a:p>
        </p:txBody>
      </p:sp>
      <p:sp>
        <p:nvSpPr>
          <p:cNvPr id="3" name="Content Placeholder 2"/>
          <p:cNvSpPr>
            <a:spLocks noGrp="1"/>
          </p:cNvSpPr>
          <p:nvPr>
            <p:ph sz="quarter" idx="1"/>
          </p:nvPr>
        </p:nvSpPr>
        <p:spPr>
          <a:xfrm>
            <a:off x="342900" y="1625600"/>
            <a:ext cx="6286500" cy="6583680"/>
          </a:xfrm>
        </p:spPr>
        <p:txBody>
          <a:bodyPr>
            <a:normAutofit fontScale="92500" lnSpcReduction="20000"/>
          </a:bodyPr>
          <a:lstStyle/>
          <a:p>
            <a:r>
              <a:rPr lang="en-US" dirty="0" smtClean="0">
                <a:latin typeface="Arial Narrow" pitchFamily="34" charset="0"/>
              </a:rPr>
              <a:t>The who hunger and thirst after righteousness are filled (Matthew 5:6)</a:t>
            </a:r>
          </a:p>
          <a:p>
            <a:r>
              <a:rPr lang="en-US" dirty="0" smtClean="0">
                <a:latin typeface="Arial Narrow" pitchFamily="34" charset="0"/>
              </a:rPr>
              <a:t>The poor receive the Kingdom (Matthew 5:3)</a:t>
            </a:r>
          </a:p>
          <a:p>
            <a:r>
              <a:rPr lang="en-US" dirty="0" smtClean="0">
                <a:latin typeface="Arial Narrow" pitchFamily="34" charset="0"/>
              </a:rPr>
              <a:t>Those who mourn are comforted (Matthew 5:4)</a:t>
            </a:r>
          </a:p>
          <a:p>
            <a:r>
              <a:rPr lang="en-US" dirty="0" smtClean="0">
                <a:latin typeface="Arial Narrow" pitchFamily="34" charset="0"/>
              </a:rPr>
              <a:t>The meek inherit the earth (Matthew 5:5)</a:t>
            </a:r>
          </a:p>
          <a:p>
            <a:r>
              <a:rPr lang="en-US" dirty="0" smtClean="0">
                <a:latin typeface="Arial Narrow" pitchFamily="34" charset="0"/>
              </a:rPr>
              <a:t>Abraham has to leave his family to become the Father of many nations (Genesis 12:1-3)</a:t>
            </a:r>
          </a:p>
          <a:p>
            <a:r>
              <a:rPr lang="en-US" dirty="0" smtClean="0">
                <a:latin typeface="Arial Narrow" pitchFamily="34" charset="0"/>
              </a:rPr>
              <a:t>We have to die to receive new life </a:t>
            </a:r>
            <a:br>
              <a:rPr lang="en-US" dirty="0" smtClean="0">
                <a:latin typeface="Arial Narrow" pitchFamily="34" charset="0"/>
              </a:rPr>
            </a:br>
            <a:r>
              <a:rPr lang="en-US" dirty="0" smtClean="0">
                <a:latin typeface="Arial Narrow" pitchFamily="34" charset="0"/>
              </a:rPr>
              <a:t>(Matthew 10:39, John 11:25)</a:t>
            </a:r>
          </a:p>
          <a:p>
            <a:r>
              <a:rPr lang="en-US" dirty="0" smtClean="0">
                <a:latin typeface="Arial Narrow" pitchFamily="34" charset="0"/>
              </a:rPr>
              <a:t>Those who are crucified to the world will reign and rule with Christ (Galatians 6:14, 2 Timothy (2:12)</a:t>
            </a:r>
          </a:p>
          <a:p>
            <a:r>
              <a:rPr lang="en-US" dirty="0" smtClean="0">
                <a:latin typeface="Arial Narrow" pitchFamily="34" charset="0"/>
              </a:rPr>
              <a:t>The humble are exalted (Luke 14:11, James 4:6,10)</a:t>
            </a:r>
          </a:p>
          <a:p>
            <a:r>
              <a:rPr lang="en-US" dirty="0" smtClean="0">
                <a:latin typeface="Arial Narrow" pitchFamily="34" charset="0"/>
              </a:rPr>
              <a:t>The martyrs receive crowns of life (Revelation 2:10)</a:t>
            </a:r>
          </a:p>
          <a:p>
            <a:r>
              <a:rPr lang="en-US" dirty="0" smtClean="0">
                <a:latin typeface="Arial Narrow" pitchFamily="34" charset="0"/>
              </a:rPr>
              <a:t>Those who refuse the Mark of the Beast and thus cannot buy or sell will receive eternal life and eternal reward (Revelation 14:12,13; 20:6)</a:t>
            </a:r>
          </a:p>
          <a:p>
            <a:r>
              <a:rPr lang="en-US" dirty="0" smtClean="0">
                <a:latin typeface="Arial Narrow" pitchFamily="34" charset="0"/>
              </a:rPr>
              <a:t>Those who accept the Mark to gain earthly comfort will receive eternal torment. (Revelation 14:9-11)</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Baptisms</a:t>
            </a:r>
            <a:endParaRPr lang="en-US" dirty="0"/>
          </a:p>
        </p:txBody>
      </p:sp>
      <p:sp>
        <p:nvSpPr>
          <p:cNvPr id="3" name="Content Placeholder 2"/>
          <p:cNvSpPr>
            <a:spLocks noGrp="1"/>
          </p:cNvSpPr>
          <p:nvPr>
            <p:ph sz="quarter" idx="1"/>
          </p:nvPr>
        </p:nvSpPr>
        <p:spPr/>
        <p:txBody>
          <a:bodyPr/>
          <a:lstStyle/>
          <a:p>
            <a:r>
              <a:rPr lang="en-US" i="1" dirty="0" smtClean="0"/>
              <a:t>For John truly baptized with water, but you shall be baptized in the Holy Spirit not many days from now. </a:t>
            </a:r>
            <a:r>
              <a:rPr lang="en-US" dirty="0" smtClean="0"/>
              <a:t>(Acts 1:5)</a:t>
            </a:r>
          </a:p>
          <a:p>
            <a:r>
              <a:rPr lang="en-US" dirty="0" smtClean="0"/>
              <a:t>Baptism = immersion</a:t>
            </a:r>
          </a:p>
          <a:p>
            <a:r>
              <a:rPr lang="en-US" dirty="0" smtClean="0"/>
              <a:t>Baptism in water for repentance</a:t>
            </a:r>
          </a:p>
          <a:p>
            <a:r>
              <a:rPr lang="en-US" dirty="0" smtClean="0"/>
              <a:t>Baptism in the Holy Spirit for power in life and ministry.</a:t>
            </a:r>
          </a:p>
          <a:p>
            <a:r>
              <a:rPr lang="en-US" dirty="0" smtClean="0"/>
              <a:t>Disciples were baptized in water under John the Baptist and in the Spirit at Pentecost.</a:t>
            </a:r>
          </a:p>
          <a:p>
            <a:r>
              <a:rPr lang="en-US" dirty="0" smtClean="0"/>
              <a:t>Samaritans baptized in water by Phillip later in the Spirit by the apostles. Similarly with 12 men at Ephesus.</a:t>
            </a:r>
            <a:br>
              <a:rPr lang="en-US" dirty="0" smtClean="0"/>
            </a:br>
            <a:r>
              <a:rPr lang="en-US" dirty="0" smtClean="0"/>
              <a:t>(Acts 8:14-17,  10:44-48, 19:1-7))</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The Spirit Baptizer</a:t>
            </a:r>
            <a:endParaRPr lang="en-US" dirty="0"/>
          </a:p>
        </p:txBody>
      </p:sp>
      <p:sp>
        <p:nvSpPr>
          <p:cNvPr id="3" name="Content Placeholder 2"/>
          <p:cNvSpPr>
            <a:spLocks noGrp="1"/>
          </p:cNvSpPr>
          <p:nvPr>
            <p:ph sz="quarter" idx="1"/>
          </p:nvPr>
        </p:nvSpPr>
        <p:spPr>
          <a:xfrm>
            <a:off x="228600" y="1625600"/>
            <a:ext cx="6477000" cy="6583680"/>
          </a:xfrm>
        </p:spPr>
        <p:txBody>
          <a:bodyPr>
            <a:normAutofit fontScale="92500" lnSpcReduction="10000"/>
          </a:bodyPr>
          <a:lstStyle/>
          <a:p>
            <a:r>
              <a:rPr lang="en-US" i="1" dirty="0" smtClean="0">
                <a:latin typeface="Arial Narrow" pitchFamily="34" charset="0"/>
              </a:rPr>
              <a:t>I indeed baptize you with water to repentance. But He who comes after me is mightier than I, whose sandals I am not worthy to carry. He shall baptize you with the Holy Spirit and with fire;  </a:t>
            </a:r>
            <a:r>
              <a:rPr lang="en-US" dirty="0" smtClean="0">
                <a:latin typeface="Arial Narrow" pitchFamily="34" charset="0"/>
              </a:rPr>
              <a:t>(Matthew 3:11)</a:t>
            </a:r>
          </a:p>
          <a:p>
            <a:endParaRPr lang="en-US" dirty="0" smtClean="0">
              <a:latin typeface="Arial Narrow" pitchFamily="34" charset="0"/>
            </a:endParaRPr>
          </a:p>
          <a:p>
            <a:r>
              <a:rPr lang="en-US" i="1" dirty="0" smtClean="0">
                <a:latin typeface="Arial Narrow" pitchFamily="34" charset="0"/>
              </a:rPr>
              <a:t>And John bore record, saying, I saw the Spirit descending from Heaven like a dove, and He abode on Him. And I did not know Him, but He who sent me to baptize with water, that One said to me, Upon whom you shall see the Spirit descending, and remaining upon Him, He is the One who baptizes with the Holy Spirit. </a:t>
            </a:r>
            <a:r>
              <a:rPr lang="en-US" dirty="0" smtClean="0">
                <a:latin typeface="Arial Narrow" pitchFamily="34" charset="0"/>
              </a:rPr>
              <a:t>(John 1:32-33)</a:t>
            </a:r>
            <a:br>
              <a:rPr lang="en-US" dirty="0" smtClean="0">
                <a:latin typeface="Arial Narrow" pitchFamily="34" charset="0"/>
              </a:rPr>
            </a:br>
            <a:endParaRPr lang="en-US" dirty="0" smtClean="0">
              <a:latin typeface="Arial Narrow" pitchFamily="34" charset="0"/>
            </a:endParaRPr>
          </a:p>
          <a:p>
            <a:r>
              <a:rPr lang="en-US" i="1" dirty="0" smtClean="0">
                <a:latin typeface="Arial Narrow" pitchFamily="34" charset="0"/>
              </a:rPr>
              <a:t>God raised up this Jesus, of which we all are witnesses. Therefore being exalted to the right of God, and having received from the Father the promise of the Holy Spirit, He has poured out this which you now see and hear. </a:t>
            </a:r>
            <a:r>
              <a:rPr lang="en-US" dirty="0" smtClean="0">
                <a:latin typeface="Arial Narrow" pitchFamily="34" charset="0"/>
              </a:rPr>
              <a:t>(Acts 2:32-33 )</a:t>
            </a:r>
          </a:p>
          <a:p>
            <a:endParaRPr lang="en-US" dirty="0" smtClean="0"/>
          </a:p>
          <a:p>
            <a:endParaRPr lang="en-US" dirty="0" smtClean="0"/>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Gift Activation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Holy Spirit baptizes us “into the body of Christ” and activates and empowers our spiritual gifts of service.</a:t>
            </a:r>
            <a:br>
              <a:rPr lang="en-US" dirty="0" smtClean="0"/>
            </a:br>
            <a:endParaRPr lang="en-US" dirty="0" smtClean="0"/>
          </a:p>
          <a:p>
            <a:r>
              <a:rPr lang="en-US" dirty="0" smtClean="0"/>
              <a:t>See 1 Corinthians 12:13 in the context of the whole chapter (which is on the use of spiritual gifts).</a:t>
            </a:r>
            <a:br>
              <a:rPr lang="en-US" dirty="0" smtClean="0"/>
            </a:br>
            <a:endParaRPr lang="en-US" dirty="0" smtClean="0"/>
          </a:p>
          <a:p>
            <a:r>
              <a:rPr lang="en-US" dirty="0" smtClean="0"/>
              <a:t>The baptism of the Holy Spirit, is the Spirit “upon” us, which is the power and anointing and gift activating function of the Holy Spirit.</a:t>
            </a:r>
            <a:br>
              <a:rPr lang="en-US" dirty="0" smtClean="0"/>
            </a:br>
            <a:endParaRPr lang="en-US" dirty="0" smtClean="0"/>
          </a:p>
          <a:p>
            <a:r>
              <a:rPr lang="en-US" i="1" dirty="0" smtClean="0"/>
              <a:t>Therefore I remind you to inflame anew the gift of God, which is in you by the putting on of my hands. </a:t>
            </a:r>
            <a:r>
              <a:rPr lang="en-US" dirty="0" smtClean="0"/>
              <a:t>(2 Timothy 1:6)</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Baptism Into Diversity</a:t>
            </a:r>
            <a:endParaRPr lang="en-US" dirty="0"/>
          </a:p>
        </p:txBody>
      </p:sp>
      <p:sp>
        <p:nvSpPr>
          <p:cNvPr id="3" name="Content Placeholder 2"/>
          <p:cNvSpPr>
            <a:spLocks noGrp="1"/>
          </p:cNvSpPr>
          <p:nvPr>
            <p:ph sz="quarter" idx="1"/>
          </p:nvPr>
        </p:nvSpPr>
        <p:spPr/>
        <p:txBody>
          <a:bodyPr/>
          <a:lstStyle/>
          <a:p>
            <a:r>
              <a:rPr lang="en-US" dirty="0" smtClean="0"/>
              <a:t>Many gifts, one Holy Spirit</a:t>
            </a:r>
          </a:p>
          <a:p>
            <a:r>
              <a:rPr lang="en-US" dirty="0" smtClean="0"/>
              <a:t>Many manifestations, one Holy Spirit</a:t>
            </a:r>
          </a:p>
          <a:p>
            <a:r>
              <a:rPr lang="en-US" dirty="0" smtClean="0"/>
              <a:t>Jews, Greeks, slave, free, male, female: one Holy Spirit</a:t>
            </a:r>
          </a:p>
          <a:p>
            <a:r>
              <a:rPr lang="en-US" dirty="0" smtClean="0"/>
              <a:t>Creation is diverse, many species, many colors, brought into being through the Holy Spirit who hovered over the waters.</a:t>
            </a:r>
          </a:p>
          <a:p>
            <a:r>
              <a:rPr lang="en-US" dirty="0" smtClean="0"/>
              <a:t>Too much uniformity (</a:t>
            </a:r>
            <a:r>
              <a:rPr lang="en-US" dirty="0" err="1" smtClean="0"/>
              <a:t>e.g</a:t>
            </a:r>
            <a:r>
              <a:rPr lang="en-US" dirty="0" smtClean="0"/>
              <a:t> cults) is not from the Holy Spirit.</a:t>
            </a:r>
          </a:p>
          <a:p>
            <a:r>
              <a:rPr lang="en-US" dirty="0" smtClean="0"/>
              <a:t>We do not all have to be teachers or evangelists or prophets.</a:t>
            </a:r>
          </a:p>
          <a:p>
            <a:r>
              <a:rPr lang="en-US" dirty="0" smtClean="0"/>
              <a:t>Its Ok to be a leader, administrator, healer, have a gift of mercy etc.</a:t>
            </a:r>
          </a:p>
          <a:p>
            <a:r>
              <a:rPr lang="en-US" dirty="0" smtClean="0"/>
              <a:t>The Holy Spirit empowers ALL of the gifts, not just the miracle gifts or up-front gifts.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Judas</a:t>
            </a:r>
            <a:endParaRPr lang="en-US" dirty="0"/>
          </a:p>
        </p:txBody>
      </p:sp>
      <p:sp>
        <p:nvSpPr>
          <p:cNvPr id="3" name="Content Placeholder 2"/>
          <p:cNvSpPr>
            <a:spLocks noGrp="1"/>
          </p:cNvSpPr>
          <p:nvPr>
            <p:ph sz="quarter" idx="1"/>
          </p:nvPr>
        </p:nvSpPr>
        <p:spPr>
          <a:xfrm>
            <a:off x="228600" y="1625600"/>
            <a:ext cx="6400800" cy="6583680"/>
          </a:xfrm>
        </p:spPr>
        <p:txBody>
          <a:bodyPr>
            <a:normAutofit fontScale="92500" lnSpcReduction="10000"/>
          </a:bodyPr>
          <a:lstStyle/>
          <a:p>
            <a:r>
              <a:rPr lang="en-US" dirty="0" smtClean="0">
                <a:latin typeface="Arial Narrow" pitchFamily="34" charset="0"/>
              </a:rPr>
              <a:t>Of the twelve:  Matthew 10:4</a:t>
            </a:r>
          </a:p>
          <a:p>
            <a:r>
              <a:rPr lang="en-US" dirty="0" smtClean="0">
                <a:latin typeface="Arial Narrow" pitchFamily="34" charset="0"/>
              </a:rPr>
              <a:t>A devil  (John 6:70,71)</a:t>
            </a:r>
          </a:p>
          <a:p>
            <a:r>
              <a:rPr lang="en-US" dirty="0" smtClean="0">
                <a:latin typeface="Arial Narrow" pitchFamily="34" charset="0"/>
              </a:rPr>
              <a:t>A thief  (John 12:5,6)</a:t>
            </a:r>
          </a:p>
          <a:p>
            <a:r>
              <a:rPr lang="en-US" dirty="0" smtClean="0">
                <a:latin typeface="Arial Narrow" pitchFamily="34" charset="0"/>
              </a:rPr>
              <a:t>Objected to generosity toward Jesus/ anointing </a:t>
            </a:r>
            <a:br>
              <a:rPr lang="en-US" dirty="0" smtClean="0">
                <a:latin typeface="Arial Narrow" pitchFamily="34" charset="0"/>
              </a:rPr>
            </a:br>
            <a:r>
              <a:rPr lang="en-US" dirty="0" smtClean="0">
                <a:latin typeface="Arial Narrow" pitchFamily="34" charset="0"/>
              </a:rPr>
              <a:t>(John 12:1-8)</a:t>
            </a:r>
          </a:p>
          <a:p>
            <a:r>
              <a:rPr lang="en-US" dirty="0" smtClean="0">
                <a:latin typeface="Arial Narrow" pitchFamily="34" charset="0"/>
              </a:rPr>
              <a:t>Reacted to this by betraying Jesus for money:  (Matthew 26:14,15;  Mark 14:10,11;  Luke 22:3-6)</a:t>
            </a:r>
          </a:p>
          <a:p>
            <a:r>
              <a:rPr lang="en-US" dirty="0" smtClean="0">
                <a:latin typeface="Arial Narrow" pitchFamily="34" charset="0"/>
              </a:rPr>
              <a:t>Was exposed by Jesus (John 13:21-30)</a:t>
            </a:r>
          </a:p>
          <a:p>
            <a:r>
              <a:rPr lang="en-US" dirty="0" smtClean="0">
                <a:latin typeface="Arial Narrow" pitchFamily="34" charset="0"/>
              </a:rPr>
              <a:t>Betrays Jesus with a kiss (Matthew 26:47-50)</a:t>
            </a:r>
          </a:p>
          <a:p>
            <a:r>
              <a:rPr lang="en-US" dirty="0" smtClean="0">
                <a:latin typeface="Arial Narrow" pitchFamily="34" charset="0"/>
              </a:rPr>
              <a:t>Son of perdition (John 17:12) like the Anti-Christ in the Last Days (2 Thessalonians 2:3, Revelation 17:8,11))</a:t>
            </a:r>
          </a:p>
          <a:p>
            <a:r>
              <a:rPr lang="en-US" dirty="0" smtClean="0">
                <a:latin typeface="Arial Narrow" pitchFamily="34" charset="0"/>
              </a:rPr>
              <a:t>Fulfills prophecies: (Zechariah 11:12-14, Ps 69.)</a:t>
            </a:r>
          </a:p>
          <a:p>
            <a:r>
              <a:rPr lang="en-US" dirty="0" smtClean="0">
                <a:latin typeface="Arial Narrow" pitchFamily="34" charset="0"/>
              </a:rPr>
              <a:t>Commits suicide: Matthew 27:3-10, Acts 1:18</a:t>
            </a:r>
          </a:p>
          <a:p>
            <a:r>
              <a:rPr lang="en-US" dirty="0" smtClean="0">
                <a:latin typeface="Arial Narrow" pitchFamily="34" charset="0"/>
              </a:rPr>
              <a:t>Baptized, taught by Jesus, saw miracles , in ministry and even did miracles when the 12 were sent out but was a Devil and was LOST! (John 17:12)</a:t>
            </a:r>
            <a:endParaRPr lang="en-US" dirty="0">
              <a:latin typeface="Arial Narrow"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Sons of the Devil</a:t>
            </a:r>
            <a:endParaRPr lang="en-US" dirty="0"/>
          </a:p>
        </p:txBody>
      </p:sp>
      <p:sp>
        <p:nvSpPr>
          <p:cNvPr id="3" name="Content Placeholder 2"/>
          <p:cNvSpPr>
            <a:spLocks noGrp="1"/>
          </p:cNvSpPr>
          <p:nvPr>
            <p:ph sz="quarter" idx="1"/>
          </p:nvPr>
        </p:nvSpPr>
        <p:spPr/>
        <p:txBody>
          <a:bodyPr/>
          <a:lstStyle/>
          <a:p>
            <a:r>
              <a:rPr lang="en-US" dirty="0" smtClean="0"/>
              <a:t>Matthew 13:38  - the “tares”</a:t>
            </a:r>
          </a:p>
          <a:p>
            <a:r>
              <a:rPr lang="en-US" dirty="0" smtClean="0"/>
              <a:t>Acts 13:10 – an occult magician</a:t>
            </a:r>
          </a:p>
          <a:p>
            <a:r>
              <a:rPr lang="en-US" dirty="0" smtClean="0"/>
              <a:t>John 8:44 – the Pharisees who opposed Jesus</a:t>
            </a:r>
          </a:p>
          <a:p>
            <a:r>
              <a:rPr lang="en-US" dirty="0" smtClean="0"/>
              <a:t>Matthew 23:15 – the Pharisees and their converts “children of Hell”</a:t>
            </a:r>
          </a:p>
          <a:p>
            <a:r>
              <a:rPr lang="en-US" dirty="0" smtClean="0"/>
              <a:t>1 John 2:22 – those who deny the Father and the Son</a:t>
            </a:r>
          </a:p>
          <a:p>
            <a:r>
              <a:rPr lang="en-US" dirty="0" smtClean="0"/>
              <a:t>1 John 3:8 – those who willingly and willfully practice sin</a:t>
            </a:r>
          </a:p>
          <a:p>
            <a:r>
              <a:rPr lang="en-US" dirty="0" smtClean="0"/>
              <a:t>1 John 3:10 – those not practicing righteousness and/or not living in love.</a:t>
            </a:r>
          </a:p>
          <a:p>
            <a:r>
              <a:rPr lang="en-US" dirty="0" smtClean="0"/>
              <a:t>Judas sinned even around the anointing of Jesus (by being a thief) so he became fully demonic and a son of the Devil.</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Falling Away</a:t>
            </a:r>
            <a:endParaRPr lang="en-US" dirty="0"/>
          </a:p>
        </p:txBody>
      </p:sp>
      <p:sp>
        <p:nvSpPr>
          <p:cNvPr id="3" name="Content Placeholder 2"/>
          <p:cNvSpPr>
            <a:spLocks noGrp="1"/>
          </p:cNvSpPr>
          <p:nvPr>
            <p:ph sz="quarter" idx="1"/>
          </p:nvPr>
        </p:nvSpPr>
        <p:spPr/>
        <p:txBody>
          <a:bodyPr>
            <a:normAutofit/>
          </a:bodyPr>
          <a:lstStyle/>
          <a:p>
            <a:r>
              <a:rPr lang="en-US" i="1" dirty="0" smtClean="0"/>
              <a:t>It is the Spirit that makes alive, the flesh profits nothing. The words that I speak to you are spirit and are life. But there are some of you who do not believe. For Jesus knew from the beginning who they were who did not believe, and who is the one betraying Him. And He said, Because of this I said to you that no one can come to Me unless it was given to him from My Father. </a:t>
            </a:r>
            <a:r>
              <a:rPr lang="en-US" b="1" i="1" dirty="0" smtClean="0">
                <a:solidFill>
                  <a:srgbClr val="FF0000"/>
                </a:solidFill>
              </a:rPr>
              <a:t>From this time many of His disciples went back into the things behind, and walked no more with Him. (john 6:66) </a:t>
            </a:r>
            <a:r>
              <a:rPr lang="en-US" i="1" dirty="0" smtClean="0"/>
              <a:t>Then Jesus said to the Twelve, Do you also wish to go away? Then Simon Peter answered Him</a:t>
            </a:r>
            <a:r>
              <a:rPr lang="en-US" b="1" i="1" dirty="0" smtClean="0">
                <a:solidFill>
                  <a:srgbClr val="FF0000"/>
                </a:solidFill>
              </a:rPr>
              <a:t>, Lord, to whom shall we go? You have the Words of eternal life. </a:t>
            </a:r>
            <a:r>
              <a:rPr lang="en-US" dirty="0" smtClean="0"/>
              <a:t>(John 6:63-68 MKJV)</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3200"/>
            <a:ext cx="6172200" cy="863600"/>
          </a:xfrm>
        </p:spPr>
        <p:txBody>
          <a:bodyPr/>
          <a:lstStyle/>
          <a:p>
            <a:r>
              <a:rPr lang="en-US" dirty="0" smtClean="0"/>
              <a:t>40 Days -  Symbolism</a:t>
            </a:r>
            <a:endParaRPr lang="en-US" dirty="0"/>
          </a:p>
        </p:txBody>
      </p:sp>
      <p:sp>
        <p:nvSpPr>
          <p:cNvPr id="3" name="Content Placeholder 2"/>
          <p:cNvSpPr>
            <a:spLocks noGrp="1"/>
          </p:cNvSpPr>
          <p:nvPr>
            <p:ph sz="quarter" idx="1"/>
          </p:nvPr>
        </p:nvSpPr>
        <p:spPr>
          <a:xfrm>
            <a:off x="228600" y="1625600"/>
            <a:ext cx="6286500" cy="6985000"/>
          </a:xfrm>
        </p:spPr>
        <p:txBody>
          <a:bodyPr>
            <a:normAutofit fontScale="92500" lnSpcReduction="10000"/>
          </a:bodyPr>
          <a:lstStyle/>
          <a:p>
            <a:r>
              <a:rPr lang="en-US" dirty="0" smtClean="0">
                <a:latin typeface="Arial Narrow" pitchFamily="34" charset="0"/>
              </a:rPr>
              <a:t>40 days = transition time, establishing a new spiritual condition, judgment, cleansing etc</a:t>
            </a:r>
          </a:p>
          <a:p>
            <a:r>
              <a:rPr lang="en-US" dirty="0" smtClean="0">
                <a:latin typeface="Arial Narrow" pitchFamily="34" charset="0"/>
              </a:rPr>
              <a:t>Noah’s Flood – 40 days to wipe out human sin and eventually bring in </a:t>
            </a:r>
            <a:r>
              <a:rPr lang="en-US" dirty="0" err="1" smtClean="0">
                <a:latin typeface="Arial Narrow" pitchFamily="34" charset="0"/>
              </a:rPr>
              <a:t>Abrahamic</a:t>
            </a:r>
            <a:r>
              <a:rPr lang="en-US" dirty="0" smtClean="0">
                <a:latin typeface="Arial Narrow" pitchFamily="34" charset="0"/>
              </a:rPr>
              <a:t> faith</a:t>
            </a:r>
          </a:p>
          <a:p>
            <a:r>
              <a:rPr lang="en-US" dirty="0" smtClean="0">
                <a:latin typeface="Arial Narrow" pitchFamily="34" charset="0"/>
              </a:rPr>
              <a:t>The embalming of Joseph – transition into the heavenly (Genesis 50:3)</a:t>
            </a:r>
          </a:p>
          <a:p>
            <a:r>
              <a:rPr lang="en-US" dirty="0" smtClean="0">
                <a:latin typeface="Arial Narrow" pitchFamily="34" charset="0"/>
              </a:rPr>
              <a:t>Moses on the mountain getting the ten commandments, twice (Exodus 24:18, 34:28)</a:t>
            </a:r>
          </a:p>
          <a:p>
            <a:r>
              <a:rPr lang="en-US" dirty="0" smtClean="0">
                <a:latin typeface="Arial Narrow" pitchFamily="34" charset="0"/>
              </a:rPr>
              <a:t>The spies were in Canaan 40 days (Numbers 13:25) results in 40 yrs punishment  (Numbers 14:34)</a:t>
            </a:r>
          </a:p>
          <a:p>
            <a:r>
              <a:rPr lang="en-US" dirty="0" smtClean="0">
                <a:latin typeface="Arial Narrow" pitchFamily="34" charset="0"/>
              </a:rPr>
              <a:t>Goliath challenged Israel for 40 days (1 Sam 17:16)</a:t>
            </a:r>
          </a:p>
          <a:p>
            <a:r>
              <a:rPr lang="en-US" dirty="0" smtClean="0">
                <a:latin typeface="Arial Narrow" pitchFamily="34" charset="0"/>
              </a:rPr>
              <a:t>Elijah’s 40 days on Mt </a:t>
            </a:r>
            <a:r>
              <a:rPr lang="en-US" dirty="0" err="1" smtClean="0">
                <a:latin typeface="Arial Narrow" pitchFamily="34" charset="0"/>
              </a:rPr>
              <a:t>Horeb</a:t>
            </a:r>
            <a:r>
              <a:rPr lang="en-US" dirty="0" smtClean="0">
                <a:latin typeface="Arial Narrow" pitchFamily="34" charset="0"/>
              </a:rPr>
              <a:t> living on angel food</a:t>
            </a:r>
          </a:p>
          <a:p>
            <a:r>
              <a:rPr lang="en-US" dirty="0" smtClean="0">
                <a:latin typeface="Arial Narrow" pitchFamily="34" charset="0"/>
              </a:rPr>
              <a:t>Ezekiel on his side 40 days symbolic for 40 years punishment  (Ezekiel 4:6 )</a:t>
            </a:r>
          </a:p>
          <a:p>
            <a:r>
              <a:rPr lang="en-US" dirty="0" smtClean="0">
                <a:latin typeface="Arial Narrow" pitchFamily="34" charset="0"/>
              </a:rPr>
              <a:t>Jonah 40 days to overthrow Nineveh (Jonah 3:4)</a:t>
            </a:r>
          </a:p>
          <a:p>
            <a:r>
              <a:rPr lang="en-US" dirty="0" smtClean="0">
                <a:latin typeface="Arial Narrow" pitchFamily="34" charset="0"/>
              </a:rPr>
              <a:t>If 40 days =  40 years then also 40 years from Ascension to destruction of Jerusalem.</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Ascension</a:t>
            </a:r>
          </a:p>
        </p:txBody>
      </p:sp>
      <p:sp>
        <p:nvSpPr>
          <p:cNvPr id="18435" name="Content Placeholder 2"/>
          <p:cNvSpPr>
            <a:spLocks noGrp="1"/>
          </p:cNvSpPr>
          <p:nvPr>
            <p:ph sz="quarter" idx="1"/>
          </p:nvPr>
        </p:nvSpPr>
        <p:spPr>
          <a:xfrm>
            <a:off x="171450" y="1625601"/>
            <a:ext cx="6572250" cy="6582833"/>
          </a:xfrm>
        </p:spPr>
        <p:txBody>
          <a:bodyPr>
            <a:normAutofit lnSpcReduction="10000"/>
          </a:bodyPr>
          <a:lstStyle/>
          <a:p>
            <a:r>
              <a:rPr lang="en-US" sz="2400" smtClean="0"/>
              <a:t>In order to “fill all things”: Eph 4:10</a:t>
            </a:r>
          </a:p>
          <a:p>
            <a:r>
              <a:rPr lang="en-US" sz="2400" smtClean="0"/>
              <a:t>Ascended into a “place” Jn 14:2-3</a:t>
            </a:r>
          </a:p>
          <a:p>
            <a:r>
              <a:rPr lang="en-US" sz="2400" smtClean="0"/>
              <a:t>Above the heavens – Eph 1:20-21</a:t>
            </a:r>
          </a:p>
          <a:p>
            <a:r>
              <a:rPr lang="en-US" sz="2400" smtClean="0"/>
              <a:t>Taken up in glory: 1 Tim 3:16, Heb 1:4; Rev 5:12; Jn 17:5</a:t>
            </a:r>
          </a:p>
          <a:p>
            <a:r>
              <a:rPr lang="en-US" sz="2400" smtClean="0"/>
              <a:t>God’s Right Hand:  Ps. 110:1; Heb 1:3; 1 Peter 3:22, Acts 2:33; 7:56;</a:t>
            </a:r>
          </a:p>
          <a:p>
            <a:r>
              <a:rPr lang="en-US" sz="2400" smtClean="0"/>
              <a:t>Ascended in a bodily way out of their sight:  Acts 1:9-11</a:t>
            </a:r>
          </a:p>
          <a:p>
            <a:r>
              <a:rPr lang="en-US" sz="2400" smtClean="0"/>
              <a:t>Ascends until He returns! (Ps. 110)</a:t>
            </a:r>
          </a:p>
          <a:p>
            <a:r>
              <a:rPr lang="en-US" sz="2400" smtClean="0"/>
              <a:t>Spoils the principalities and powers : Eph 4 and Col 2</a:t>
            </a:r>
          </a:p>
          <a:p>
            <a:r>
              <a:rPr lang="en-US" sz="2400" smtClean="0"/>
              <a:t>Authority to wrestle with them: Eph 6:12;  2 Cor 10:4</a:t>
            </a:r>
          </a:p>
          <a:p>
            <a:r>
              <a:rPr lang="en-US" sz="2400" smtClean="0"/>
              <a:t>No longer under the “stoichea”  Col 2:8-23, Gal 4:1-10</a:t>
            </a:r>
          </a:p>
          <a:p>
            <a:endParaRPr lang="en-US" sz="2400" smtClean="0"/>
          </a:p>
          <a:p>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We Are Now Citizens of Heaven</a:t>
            </a:r>
          </a:p>
        </p:txBody>
      </p:sp>
      <p:sp>
        <p:nvSpPr>
          <p:cNvPr id="19459" name="Content Placeholder 2"/>
          <p:cNvSpPr>
            <a:spLocks noGrp="1"/>
          </p:cNvSpPr>
          <p:nvPr>
            <p:ph sz="quarter" idx="1"/>
          </p:nvPr>
        </p:nvSpPr>
        <p:spPr>
          <a:xfrm>
            <a:off x="342900" y="1625601"/>
            <a:ext cx="6172200" cy="6582833"/>
          </a:xfrm>
        </p:spPr>
        <p:txBody>
          <a:bodyPr/>
          <a:lstStyle/>
          <a:p>
            <a:r>
              <a:rPr lang="en-US" smtClean="0"/>
              <a:t>Heavenly Zion:  Heb 12:18ff</a:t>
            </a:r>
          </a:p>
          <a:p>
            <a:r>
              <a:rPr lang="en-US" smtClean="0"/>
              <a:t>Citizens of Heaven: Eph 2:19; Phil 3:20; Heb 11:10,16</a:t>
            </a:r>
          </a:p>
          <a:p>
            <a:r>
              <a:rPr lang="en-US" smtClean="0"/>
              <a:t>Seated in Heavenly Realms : Eph 2:6</a:t>
            </a:r>
          </a:p>
          <a:p>
            <a:r>
              <a:rPr lang="en-US" smtClean="0"/>
              <a:t>Life Hidden With Christ In God:  Col 3:1-4;  1 Jn 3:1-4</a:t>
            </a:r>
          </a:p>
          <a:p>
            <a:r>
              <a:rPr lang="en-US" smtClean="0"/>
              <a:t>Greater Than OT Saints:  Matt 11:11-13</a:t>
            </a:r>
          </a:p>
          <a:p>
            <a:endParaRPr lang="en-US" smtClean="0"/>
          </a:p>
          <a:p>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Outpouring Of The Spirit</a:t>
            </a:r>
          </a:p>
        </p:txBody>
      </p:sp>
      <p:sp>
        <p:nvSpPr>
          <p:cNvPr id="3" name="Content Placeholder 2"/>
          <p:cNvSpPr>
            <a:spLocks noGrp="1"/>
          </p:cNvSpPr>
          <p:nvPr>
            <p:ph sz="quarter" idx="1"/>
          </p:nvPr>
        </p:nvSpPr>
        <p:spPr>
          <a:xfrm>
            <a:off x="114300" y="1625600"/>
            <a:ext cx="6686550" cy="7518400"/>
          </a:xfrm>
        </p:spPr>
        <p:txBody>
          <a:bodyPr>
            <a:normAutofit fontScale="70000" lnSpcReduction="20000"/>
          </a:bodyPr>
          <a:lstStyle/>
          <a:p>
            <a:pPr marL="274320" indent="-274320" fontAlgn="auto">
              <a:spcAft>
                <a:spcPts val="0"/>
              </a:spcAft>
              <a:buFont typeface="Wingdings 3"/>
              <a:buChar char=""/>
              <a:defRPr/>
            </a:pPr>
            <a:r>
              <a:rPr lang="en-US" sz="2900" dirty="0" smtClean="0"/>
              <a:t>(John 14:12 NKJV) "Most assuredly, I say to you, he who believes in Me, the works that I do he will do also; and greater works than these he will do, because I go to My Father.</a:t>
            </a:r>
          </a:p>
          <a:p>
            <a:pPr marL="274320" indent="-274320" fontAlgn="auto">
              <a:spcAft>
                <a:spcPts val="0"/>
              </a:spcAft>
              <a:buFont typeface="Wingdings 3"/>
              <a:buChar char=""/>
              <a:defRPr/>
            </a:pPr>
            <a:r>
              <a:rPr lang="en-US" sz="2900" dirty="0" smtClean="0"/>
              <a:t>(John 16:7 NRSV) Nevertheless I tell you the truth: it is to your advantage that I go away, for if I do not go away, the Advocate will not come to you; but if I go, I will send him to you.</a:t>
            </a:r>
          </a:p>
          <a:p>
            <a:pPr marL="274320" indent="-274320" fontAlgn="auto">
              <a:spcAft>
                <a:spcPts val="0"/>
              </a:spcAft>
              <a:buFont typeface="Wingdings 3"/>
              <a:buChar char=""/>
              <a:defRPr/>
            </a:pPr>
            <a:r>
              <a:rPr lang="en-US" sz="2900" dirty="0" smtClean="0"/>
              <a:t>(Acts 1:4-5 NKJV) And being assembled together with them, He commanded them not to depart from Jerusalem, but to wait for the Promise of the Father, "which," He said, "you have heard from Me; {5}"for John truly baptized with water, but you shall be baptized with the Holy Spirit not many days from now."</a:t>
            </a:r>
          </a:p>
          <a:p>
            <a:pPr marL="274320" indent="-274320" fontAlgn="auto">
              <a:spcAft>
                <a:spcPts val="0"/>
              </a:spcAft>
              <a:buFont typeface="Wingdings 3"/>
              <a:buChar char=""/>
              <a:defRPr/>
            </a:pPr>
            <a:r>
              <a:rPr lang="en-US" sz="2900" dirty="0" smtClean="0"/>
              <a:t>(Acts 2:31-33 NRSV) Foreseeing this, David spoke of the resurrection of the Messiah, saying, 'He was not abandoned to Hades, nor did his flesh experience corruption.' {32} This Jesus God raised up, and of that all of us are witnesses. {33} Being therefore exalted at the right hand of God, and having received from the Father the promise of the Holy Spirit, he has poured out this that you both see and hear.</a:t>
            </a:r>
          </a:p>
          <a:p>
            <a:pPr marL="274320" indent="-274320" fontAlgn="auto">
              <a:spcAft>
                <a:spcPts val="0"/>
              </a:spcAft>
              <a:buFont typeface="Wingdings 3"/>
              <a:buChar char=""/>
              <a:defRPr/>
            </a:pPr>
            <a:r>
              <a:rPr lang="en-US" sz="2900" dirty="0" smtClean="0"/>
              <a:t>(Acts 11:15-16 NKJV) "And as I began to speak, the Holy Spirit fell upon them, as upon us at the beginning. {16} "Then I remembered the word of the Lord, how He said, 'John indeed baptized with water, but you shall be baptized with the Holy Spirit.'</a:t>
            </a:r>
          </a:p>
          <a:p>
            <a:pPr marL="274320" indent="-274320" fontAlgn="auto">
              <a:spcAft>
                <a:spcPts val="0"/>
              </a:spcAft>
              <a:buFont typeface="Wingdings 3"/>
              <a:buChar cha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533401"/>
            <a:ext cx="6172200" cy="966788"/>
          </a:xfrm>
        </p:spPr>
        <p:txBody>
          <a:bodyPr/>
          <a:lstStyle/>
          <a:p>
            <a:r>
              <a:rPr lang="en-US" b="1" smtClean="0"/>
              <a:t>Authority</a:t>
            </a:r>
          </a:p>
        </p:txBody>
      </p:sp>
      <p:sp>
        <p:nvSpPr>
          <p:cNvPr id="3" name="Content Placeholder 2"/>
          <p:cNvSpPr>
            <a:spLocks noGrp="1"/>
          </p:cNvSpPr>
          <p:nvPr>
            <p:ph sz="quarter" idx="1"/>
          </p:nvPr>
        </p:nvSpPr>
        <p:spPr>
          <a:xfrm>
            <a:off x="0" y="2057400"/>
            <a:ext cx="5486400" cy="7543800"/>
          </a:xfrm>
        </p:spPr>
        <p:txBody>
          <a:bodyPr>
            <a:normAutofit lnSpcReduction="10000"/>
          </a:bodyPr>
          <a:lstStyle/>
          <a:p>
            <a:pPr marL="274320" indent="-274320" fontAlgn="auto">
              <a:spcAft>
                <a:spcPts val="0"/>
              </a:spcAft>
              <a:buClr>
                <a:schemeClr val="accent3"/>
              </a:buClr>
              <a:buFont typeface="Wingdings 2"/>
              <a:buChar char=""/>
              <a:defRPr/>
            </a:pPr>
            <a:r>
              <a:rPr lang="en-US" sz="3200" b="1" dirty="0" smtClean="0">
                <a:solidFill>
                  <a:schemeClr val="tx2">
                    <a:lumMod val="75000"/>
                  </a:schemeClr>
                </a:solidFill>
              </a:rPr>
              <a:t>Authority</a:t>
            </a:r>
            <a:r>
              <a:rPr lang="en-US" dirty="0" smtClean="0"/>
              <a:t> – (Gk.  “</a:t>
            </a:r>
            <a:r>
              <a:rPr lang="en-US" dirty="0" err="1" smtClean="0"/>
              <a:t>exousia</a:t>
            </a:r>
            <a:r>
              <a:rPr lang="en-US" dirty="0" smtClean="0"/>
              <a:t>’) </a:t>
            </a:r>
            <a:br>
              <a:rPr lang="en-US" dirty="0" smtClean="0"/>
            </a:br>
            <a:endParaRPr lang="en-US" dirty="0" smtClean="0"/>
          </a:p>
          <a:p>
            <a:pPr marL="274320" indent="-274320" fontAlgn="auto">
              <a:spcAft>
                <a:spcPts val="0"/>
              </a:spcAft>
              <a:buClr>
                <a:schemeClr val="accent3"/>
              </a:buClr>
              <a:buFont typeface="Wingdings 2"/>
              <a:buChar char=""/>
              <a:defRPr/>
            </a:pPr>
            <a:r>
              <a:rPr lang="en-US" dirty="0" smtClean="0"/>
              <a:t>Positional authority, command authority, the legitimate right to exercise power, privilege, mastery,  magisterial power, the power of a potentate. </a:t>
            </a:r>
            <a:br>
              <a:rPr lang="en-US" dirty="0" smtClean="0"/>
            </a:br>
            <a:endParaRPr lang="en-US" dirty="0" smtClean="0"/>
          </a:p>
          <a:p>
            <a:pPr marL="274320" indent="-274320" fontAlgn="auto">
              <a:spcAft>
                <a:spcPts val="0"/>
              </a:spcAft>
              <a:buClr>
                <a:schemeClr val="accent3"/>
              </a:buClr>
              <a:buFont typeface="Wingdings 2"/>
              <a:buChar char=""/>
              <a:defRPr/>
            </a:pPr>
            <a:r>
              <a:rPr lang="en-US" dirty="0" smtClean="0"/>
              <a:t>Christian authority is always ‘in the name of the Lord Jesus Christ - and is not our own authority to wield as we like. It must do God’s will.</a:t>
            </a:r>
            <a:br>
              <a:rPr lang="en-US" dirty="0" smtClean="0"/>
            </a:br>
            <a:endParaRPr lang="en-US" dirty="0" smtClean="0"/>
          </a:p>
          <a:p>
            <a:pPr marL="274320" indent="-274320" fontAlgn="auto">
              <a:spcAft>
                <a:spcPts val="0"/>
              </a:spcAft>
              <a:buClr>
                <a:schemeClr val="accent3"/>
              </a:buClr>
              <a:buFont typeface="Wingdings 2"/>
              <a:buChar char=""/>
              <a:defRPr/>
            </a:pPr>
            <a:r>
              <a:rPr lang="en-US" dirty="0" smtClean="0"/>
              <a:t>(</a:t>
            </a:r>
            <a:r>
              <a:rPr lang="en-US" i="1" dirty="0" smtClean="0"/>
              <a:t>Matthew 7:29, 8:8-13, Luke 9:1,2; 10:17-19, John 1:12, Acts 26:18, Ephesians 1:20,21;  Revelation 2:26,27;  6:8, 9:3,4; 11:6</a:t>
            </a:r>
            <a:r>
              <a:rPr lang="en-US" dirty="0" smtClean="0"/>
              <a:t>)</a:t>
            </a:r>
          </a:p>
          <a:p>
            <a:pPr marL="274320" indent="-274320" fontAlgn="auto">
              <a:spcAft>
                <a:spcPts val="0"/>
              </a:spcAft>
              <a:buClr>
                <a:schemeClr val="accent3"/>
              </a:buClr>
              <a:buFont typeface="Wingdings 2"/>
              <a:buNone/>
              <a:defRPr/>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457200"/>
            <a:ext cx="6172200" cy="1524000"/>
          </a:xfrm>
        </p:spPr>
        <p:txBody>
          <a:bodyPr/>
          <a:lstStyle/>
          <a:p>
            <a:r>
              <a:rPr lang="en-US" b="1" smtClean="0"/>
              <a:t>Power</a:t>
            </a:r>
          </a:p>
        </p:txBody>
      </p:sp>
      <p:sp>
        <p:nvSpPr>
          <p:cNvPr id="3" name="Content Placeholder 2"/>
          <p:cNvSpPr>
            <a:spLocks noGrp="1"/>
          </p:cNvSpPr>
          <p:nvPr>
            <p:ph sz="quarter" idx="1"/>
          </p:nvPr>
        </p:nvSpPr>
        <p:spPr>
          <a:xfrm>
            <a:off x="0" y="2560637"/>
            <a:ext cx="5181600" cy="3154363"/>
          </a:xfrm>
        </p:spPr>
        <p:txBody>
          <a:bodyPr>
            <a:normAutofit/>
          </a:bodyPr>
          <a:lstStyle/>
          <a:p>
            <a:pPr marL="274320" indent="-274320" fontAlgn="auto">
              <a:spcAft>
                <a:spcPts val="0"/>
              </a:spcAft>
              <a:buClr>
                <a:schemeClr val="accent3"/>
              </a:buClr>
              <a:buFont typeface="Wingdings 2"/>
              <a:buChar char=""/>
              <a:defRPr/>
            </a:pPr>
            <a:r>
              <a:rPr lang="en-US" sz="3200" b="1" dirty="0" smtClean="0">
                <a:solidFill>
                  <a:schemeClr val="tx2">
                    <a:lumMod val="75000"/>
                  </a:schemeClr>
                </a:solidFill>
              </a:rPr>
              <a:t>Power</a:t>
            </a:r>
            <a:r>
              <a:rPr lang="en-US" sz="3200" dirty="0" smtClean="0"/>
              <a:t> </a:t>
            </a:r>
            <a:r>
              <a:rPr lang="en-US" dirty="0" smtClean="0"/>
              <a:t> - (Gk.  ‘</a:t>
            </a:r>
            <a:r>
              <a:rPr lang="en-US" dirty="0" err="1" smtClean="0"/>
              <a:t>dunamis</a:t>
            </a:r>
            <a:r>
              <a:rPr lang="en-US" dirty="0" smtClean="0"/>
              <a:t>’)</a:t>
            </a:r>
          </a:p>
          <a:p>
            <a:pPr marL="274320" indent="-274320" fontAlgn="auto">
              <a:spcAft>
                <a:spcPts val="0"/>
              </a:spcAft>
              <a:buClr>
                <a:schemeClr val="accent3"/>
              </a:buClr>
              <a:buFont typeface="Wingdings 2"/>
              <a:buChar char=""/>
              <a:defRPr/>
            </a:pPr>
            <a:r>
              <a:rPr lang="en-US" dirty="0" smtClean="0"/>
              <a:t> the ability to do something or to make something possible. </a:t>
            </a:r>
          </a:p>
          <a:p>
            <a:pPr marL="274320" indent="-274320" fontAlgn="auto">
              <a:spcAft>
                <a:spcPts val="0"/>
              </a:spcAft>
              <a:buClr>
                <a:schemeClr val="accent3"/>
              </a:buClr>
              <a:buFont typeface="Wingdings 2"/>
              <a:buChar char=""/>
              <a:defRPr/>
            </a:pPr>
            <a:r>
              <a:rPr lang="en-US" dirty="0" smtClean="0"/>
              <a:t>Miraculous power, God’s power, </a:t>
            </a:r>
          </a:p>
          <a:p>
            <a:pPr marL="274320" indent="-274320" fontAlgn="auto">
              <a:spcAft>
                <a:spcPts val="0"/>
              </a:spcAft>
              <a:buClr>
                <a:schemeClr val="accent3"/>
              </a:buClr>
              <a:buFont typeface="Wingdings 2"/>
              <a:buChar char=""/>
              <a:defRPr/>
            </a:pPr>
            <a:r>
              <a:rPr lang="en-US" dirty="0" smtClean="0"/>
              <a:t>A mighty work, ability, abundance, power, strength. </a:t>
            </a:r>
            <a:endParaRPr lang="en-US" dirty="0"/>
          </a:p>
        </p:txBody>
      </p:sp>
      <p:sp>
        <p:nvSpPr>
          <p:cNvPr id="7172" name="Content Placeholder 3"/>
          <p:cNvSpPr>
            <a:spLocks noGrp="1"/>
          </p:cNvSpPr>
          <p:nvPr>
            <p:ph sz="quarter" idx="2"/>
          </p:nvPr>
        </p:nvSpPr>
        <p:spPr>
          <a:xfrm>
            <a:off x="0" y="5791200"/>
            <a:ext cx="6858000" cy="1981200"/>
          </a:xfrm>
        </p:spPr>
        <p:txBody>
          <a:bodyPr/>
          <a:lstStyle/>
          <a:p>
            <a:r>
              <a:rPr lang="en-US" i="1" smtClean="0"/>
              <a:t>(Matthew 17:20, 19:26, Mark 9:23, Luke 1:37, Matthew 11:21, 14:1,2; 22:29,  24:29,30; 26:64; Mark 5:30, 9:1,39; Luke 1:7, 4:6,36; 6:19, Acts 1:8</a:t>
            </a:r>
            <a:r>
              <a:rPr lang="en-US" smtClean="0"/>
              <a:t>)</a:t>
            </a:r>
          </a:p>
          <a:p>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42900" y="938213"/>
            <a:ext cx="6172200" cy="1042987"/>
          </a:xfrm>
        </p:spPr>
        <p:txBody>
          <a:bodyPr/>
          <a:lstStyle/>
          <a:p>
            <a:r>
              <a:rPr lang="en-US" b="1" smtClean="0"/>
              <a:t>Energies</a:t>
            </a:r>
          </a:p>
        </p:txBody>
      </p:sp>
      <p:sp>
        <p:nvSpPr>
          <p:cNvPr id="3" name="Content Placeholder 2"/>
          <p:cNvSpPr>
            <a:spLocks noGrp="1"/>
          </p:cNvSpPr>
          <p:nvPr>
            <p:ph sz="quarter" idx="1"/>
          </p:nvPr>
        </p:nvSpPr>
        <p:spPr>
          <a:xfrm>
            <a:off x="304800" y="2209801"/>
            <a:ext cx="4610100" cy="4068763"/>
          </a:xfrm>
        </p:spPr>
        <p:txBody>
          <a:bodyPr>
            <a:normAutofit lnSpcReduction="10000"/>
          </a:bodyPr>
          <a:lstStyle/>
          <a:p>
            <a:pPr marL="274320" indent="-274320" fontAlgn="auto">
              <a:spcAft>
                <a:spcPts val="0"/>
              </a:spcAft>
              <a:buClr>
                <a:schemeClr val="accent3"/>
              </a:buClr>
              <a:buFont typeface="Wingdings 2"/>
              <a:buChar char=""/>
              <a:defRPr/>
            </a:pPr>
            <a:r>
              <a:rPr lang="en-US" sz="3200" b="1" dirty="0" smtClean="0">
                <a:solidFill>
                  <a:schemeClr val="tx2">
                    <a:lumMod val="75000"/>
                  </a:schemeClr>
                </a:solidFill>
              </a:rPr>
              <a:t>Energies</a:t>
            </a:r>
            <a:r>
              <a:rPr lang="en-US" sz="3200" dirty="0" smtClean="0"/>
              <a:t> (</a:t>
            </a:r>
            <a:r>
              <a:rPr lang="en-US" dirty="0" smtClean="0"/>
              <a:t>Gk. ‘</a:t>
            </a:r>
            <a:r>
              <a:rPr lang="en-US" dirty="0" err="1" smtClean="0"/>
              <a:t>energeia</a:t>
            </a:r>
            <a:r>
              <a:rPr lang="en-US" dirty="0" smtClean="0"/>
              <a:t>) </a:t>
            </a:r>
          </a:p>
          <a:p>
            <a:pPr marL="274320" indent="-274320" fontAlgn="auto">
              <a:spcAft>
                <a:spcPts val="0"/>
              </a:spcAft>
              <a:buClr>
                <a:schemeClr val="accent3"/>
              </a:buClr>
              <a:buFont typeface="Wingdings 2"/>
              <a:buChar char=""/>
              <a:defRPr/>
            </a:pPr>
            <a:r>
              <a:rPr lang="en-US" dirty="0" smtClean="0"/>
              <a:t>energies that work in or through a person (sometimes used in combination w. </a:t>
            </a:r>
            <a:r>
              <a:rPr lang="en-US" i="1" dirty="0" err="1" smtClean="0"/>
              <a:t>dunamis</a:t>
            </a:r>
            <a:r>
              <a:rPr lang="en-US" dirty="0" smtClean="0"/>
              <a:t>) </a:t>
            </a:r>
          </a:p>
          <a:p>
            <a:pPr marL="274320" indent="-274320" fontAlgn="auto">
              <a:spcAft>
                <a:spcPts val="0"/>
              </a:spcAft>
              <a:buClr>
                <a:schemeClr val="accent3"/>
              </a:buClr>
              <a:buFont typeface="Wingdings 2"/>
              <a:buChar char=""/>
              <a:defRPr/>
            </a:pPr>
            <a:r>
              <a:rPr lang="en-US" dirty="0" smtClean="0"/>
              <a:t>resurrection power,</a:t>
            </a:r>
          </a:p>
          <a:p>
            <a:pPr marL="274320" indent="-274320" fontAlgn="auto">
              <a:spcAft>
                <a:spcPts val="0"/>
              </a:spcAft>
              <a:buClr>
                <a:schemeClr val="accent3"/>
              </a:buClr>
              <a:buFont typeface="Wingdings 2"/>
              <a:buChar char=""/>
              <a:defRPr/>
            </a:pPr>
            <a:r>
              <a:rPr lang="en-US" dirty="0" smtClean="0"/>
              <a:t>including divine or demonic energies , occult energy,  spiritual gifts, influences, demonstrations of power, </a:t>
            </a:r>
            <a:endParaRPr lang="en-US" dirty="0"/>
          </a:p>
        </p:txBody>
      </p:sp>
      <p:sp>
        <p:nvSpPr>
          <p:cNvPr id="4" name="Content Placeholder 3"/>
          <p:cNvSpPr>
            <a:spLocks noGrp="1"/>
          </p:cNvSpPr>
          <p:nvPr>
            <p:ph sz="quarter" idx="2"/>
          </p:nvPr>
        </p:nvSpPr>
        <p:spPr>
          <a:xfrm>
            <a:off x="304800" y="6629400"/>
            <a:ext cx="6210300" cy="2300288"/>
          </a:xfrm>
        </p:spPr>
        <p:txBody>
          <a:bodyPr>
            <a:normAutofit lnSpcReduction="10000"/>
          </a:bodyPr>
          <a:lstStyle/>
          <a:p>
            <a:pPr marL="274320" indent="-274320" fontAlgn="auto">
              <a:spcAft>
                <a:spcPts val="0"/>
              </a:spcAft>
              <a:buClr>
                <a:schemeClr val="accent3"/>
              </a:buClr>
              <a:buFont typeface="Wingdings 2"/>
              <a:buChar char=""/>
              <a:defRPr/>
            </a:pPr>
            <a:r>
              <a:rPr lang="en-US" dirty="0" smtClean="0"/>
              <a:t>(</a:t>
            </a:r>
            <a:r>
              <a:rPr lang="en-US" i="1" dirty="0" smtClean="0"/>
              <a:t>Ephesians 1:19,20; 2:2, 2 Thessalonians 2:7, 9;  1 Corinthians 12:6,11;  16:9,  Mark 6:14, Galatians 2:8, 3:5; Ephesians 3:7, 4:16, Philippians 3:21, Colossians 1:29, 2:12,  Hebrews 4:12</a:t>
            </a:r>
            <a:r>
              <a:rPr lang="en-US" dirty="0" smtClean="0"/>
              <a:t>) </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291</TotalTime>
  <Words>2249</Words>
  <Application>Microsoft Office PowerPoint</Application>
  <PresentationFormat>On-screen Show (4:3)</PresentationFormat>
  <Paragraphs>204</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Origin</vt:lpstr>
      <vt:lpstr>Acts Chapter One</vt:lpstr>
      <vt:lpstr>40 Days</vt:lpstr>
      <vt:lpstr>40 Days -  Symbolism</vt:lpstr>
      <vt:lpstr>Ascension</vt:lpstr>
      <vt:lpstr>We Are Now Citizens of Heaven</vt:lpstr>
      <vt:lpstr>Outpouring Of The Spirit</vt:lpstr>
      <vt:lpstr>Authority</vt:lpstr>
      <vt:lpstr>Power</vt:lpstr>
      <vt:lpstr>Energies</vt:lpstr>
      <vt:lpstr>Slide 10</vt:lpstr>
      <vt:lpstr>Slide 11</vt:lpstr>
      <vt:lpstr>Slide 12</vt:lpstr>
      <vt:lpstr>The Heavenly Realms</vt:lpstr>
      <vt:lpstr>The Three Heavens</vt:lpstr>
      <vt:lpstr>The Lower Realms</vt:lpstr>
      <vt:lpstr>End Times Confusion - 1</vt:lpstr>
      <vt:lpstr>End Times Confusion - 2</vt:lpstr>
      <vt:lpstr>The Spirit Removes Shame</vt:lpstr>
      <vt:lpstr>The Law of Compensation</vt:lpstr>
      <vt:lpstr>Shame Now,  Glory Later</vt:lpstr>
      <vt:lpstr>Balance Restored..</vt:lpstr>
      <vt:lpstr>Two Baptisms</vt:lpstr>
      <vt:lpstr>Jesus The Spirit Baptizer</vt:lpstr>
      <vt:lpstr>Gift Activation</vt:lpstr>
      <vt:lpstr>Baptism Into Diversity</vt:lpstr>
      <vt:lpstr>Judas</vt:lpstr>
      <vt:lpstr>Sons of the Devil</vt:lpstr>
      <vt:lpstr>Falling Away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Chapter One</dc:title>
  <dc:creator>Cybermissions</dc:creator>
  <cp:lastModifiedBy>Cybermissions</cp:lastModifiedBy>
  <cp:revision>10</cp:revision>
  <dcterms:created xsi:type="dcterms:W3CDTF">2014-03-03T19:30:21Z</dcterms:created>
  <dcterms:modified xsi:type="dcterms:W3CDTF">2014-03-04T00:31:42Z</dcterms:modified>
</cp:coreProperties>
</file>