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8" autoAdjust="0"/>
  </p:normalViewPr>
  <p:slideViewPr>
    <p:cSldViewPr>
      <p:cViewPr>
        <p:scale>
          <a:sx n="81" d="100"/>
          <a:sy n="81" d="100"/>
        </p:scale>
        <p:origin x="-78" y="-1026"/>
      </p:cViewPr>
      <p:guideLst>
        <p:guide orient="horz" pos="2160"/>
        <p:guide pos="2880"/>
      </p:guideLst>
    </p:cSldViewPr>
  </p:slideViewPr>
  <p:outlineViewPr>
    <p:cViewPr>
      <p:scale>
        <a:sx n="33" d="100"/>
        <a:sy n="33" d="100"/>
      </p:scale>
      <p:origin x="48" y="1857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4294CD64-EBC3-4574-B23F-DA928E629770}" type="datetimeFigureOut">
              <a:rPr lang="en-US" smtClean="0"/>
              <a:t>4/8/2014</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82FD3251-1E8A-4054-B5D1-F3E3C876FAAF}" type="slidenum">
              <a:rPr lang="en-US" smtClean="0"/>
              <a:t>‹#›</a:t>
            </a:fld>
            <a:endParaRPr lang="en-US"/>
          </a:p>
        </p:txBody>
      </p:sp>
    </p:spTree>
    <p:extLst>
      <p:ext uri="{BB962C8B-B14F-4D97-AF65-F5344CB8AC3E}">
        <p14:creationId xmlns:p14="http://schemas.microsoft.com/office/powerpoint/2010/main" val="29853786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674A1FB-336F-4C67-85E5-E8F1849424F6}" type="datetimeFigureOut">
              <a:rPr lang="en-US" smtClean="0"/>
              <a:pPr/>
              <a:t>4/8/2014</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1BD94DC7-C249-457B-9821-18CA16336F9C}"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D94DC7-C249-457B-9821-18CA16336F9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D94DC7-C249-457B-9821-18CA16336F9C}"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D94DC7-C249-457B-9821-18CA16336F9C}"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2674A1FB-336F-4C67-85E5-E8F1849424F6}" type="datetimeFigureOut">
              <a:rPr lang="en-US" smtClean="0"/>
              <a:pPr/>
              <a:t>4/8/2014</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BD94DC7-C249-457B-9821-18CA16336F9C}"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D94DC7-C249-457B-9821-18CA16336F9C}"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BD94DC7-C249-457B-9821-18CA16336F9C}"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D94DC7-C249-457B-9821-18CA16336F9C}"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BD94DC7-C249-457B-9821-18CA16336F9C}"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D94DC7-C249-457B-9821-18CA16336F9C}"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74A1FB-336F-4C67-85E5-E8F1849424F6}" type="datetimeFigureOut">
              <a:rPr lang="en-US" smtClean="0"/>
              <a:pPr/>
              <a:t>4/8/2014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D94DC7-C249-457B-9821-18CA16336F9C}"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674A1FB-336F-4C67-85E5-E8F1849424F6}" type="datetimeFigureOut">
              <a:rPr lang="en-US" smtClean="0"/>
              <a:pPr/>
              <a:t>4/8/2014</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BD94DC7-C249-457B-9821-18CA16336F9C}"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6: Deacons and Disputes</a:t>
            </a:r>
            <a:endParaRPr lang="en-US" dirty="0"/>
          </a:p>
        </p:txBody>
      </p:sp>
      <p:sp>
        <p:nvSpPr>
          <p:cNvPr id="3" name="Subtitle 2"/>
          <p:cNvSpPr>
            <a:spLocks noGrp="1"/>
          </p:cNvSpPr>
          <p:nvPr>
            <p:ph type="subTitle" idx="1"/>
          </p:nvPr>
        </p:nvSpPr>
        <p:spPr/>
        <p:txBody>
          <a:bodyPr/>
          <a:lstStyle/>
          <a:p>
            <a:r>
              <a:rPr lang="en-US" dirty="0" smtClean="0"/>
              <a:t>Cultural and Spiritual Conflict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and Wonders</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Great miracles that testify to Christ and which lead to evangelization and the growth of faith.</a:t>
            </a:r>
          </a:p>
          <a:p>
            <a:pPr algn="just"/>
            <a:r>
              <a:rPr lang="en-US" b="1" u="sng" dirty="0" smtClean="0"/>
              <a:t>Signs</a:t>
            </a:r>
            <a:r>
              <a:rPr lang="en-US" b="1" dirty="0" smtClean="0"/>
              <a:t>: </a:t>
            </a:r>
            <a:r>
              <a:rPr lang="en-US" b="1" dirty="0" smtClean="0"/>
              <a:t>Gk</a:t>
            </a:r>
            <a:r>
              <a:rPr lang="en-US" b="1" dirty="0" smtClean="0"/>
              <a:t>: </a:t>
            </a:r>
            <a:r>
              <a:rPr lang="en-US" b="1" i="1" dirty="0" smtClean="0"/>
              <a:t>semion</a:t>
            </a:r>
            <a:r>
              <a:rPr lang="en-US" dirty="0" smtClean="0"/>
              <a:t> signify something e.g. the arrival of a prophet, that God is with someone (Moses, Jesus), or the deliverance of that nation or the destruction of the wicked “this will be a sign to you..”  It is a very improbable miracle that points to a new spiritual reality e.g. changing water into wine was the first of Jesus’ signs</a:t>
            </a:r>
            <a:r>
              <a:rPr lang="en-US" dirty="0" smtClean="0"/>
              <a:t>.</a:t>
            </a:r>
            <a:r>
              <a:rPr lang="en-US" sz="1500" dirty="0" smtClean="0"/>
              <a:t/>
            </a:r>
            <a:br>
              <a:rPr lang="en-US" sz="1500" dirty="0" smtClean="0"/>
            </a:br>
            <a:endParaRPr lang="en-US" sz="1500" dirty="0" smtClean="0"/>
          </a:p>
          <a:p>
            <a:pPr algn="just"/>
            <a:r>
              <a:rPr lang="en-US" b="1" u="sng" dirty="0" smtClean="0"/>
              <a:t>Wonder</a:t>
            </a:r>
            <a:r>
              <a:rPr lang="en-US" b="1" dirty="0" smtClean="0"/>
              <a:t>: </a:t>
            </a:r>
            <a:r>
              <a:rPr lang="en-US" b="1" dirty="0" smtClean="0"/>
              <a:t>Gk</a:t>
            </a:r>
            <a:r>
              <a:rPr lang="en-US" b="1" dirty="0" smtClean="0"/>
              <a:t>:  </a:t>
            </a:r>
            <a:r>
              <a:rPr lang="en-US" b="1" i="1" dirty="0" smtClean="0">
                <a:ea typeface="OpenSymbol" pitchFamily="2" charset="0"/>
              </a:rPr>
              <a:t>terata</a:t>
            </a:r>
            <a:r>
              <a:rPr lang="en-US" dirty="0" smtClean="0">
                <a:latin typeface="OpenSymbol" pitchFamily="2" charset="0"/>
                <a:ea typeface="OpenSymbol" pitchFamily="2" charset="0"/>
              </a:rPr>
              <a:t> </a:t>
            </a:r>
            <a:r>
              <a:rPr lang="en-US" dirty="0" smtClean="0"/>
              <a:t>an ominous miracle that causes astonishment. Such as the calming of the storm (Mark 6:51) or numerous major miracles (Matthew 15:31) or an astonishing judgment (Jeremiah 44:12).</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Freedmen</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i="1" dirty="0" smtClean="0"/>
              <a:t>Then some of those who belonged to the synagogue of the Freedmen (as it was called), and of the </a:t>
            </a:r>
            <a:r>
              <a:rPr lang="en-US" i="1" dirty="0" smtClean="0"/>
              <a:t>Cyrenians</a:t>
            </a:r>
            <a:r>
              <a:rPr lang="en-US" i="1" dirty="0" smtClean="0"/>
              <a:t>, and of the Alexandrians, and of those from Cilicia and Asia, rose up and disputed with Stephen.  </a:t>
            </a:r>
            <a:r>
              <a:rPr lang="en-US" dirty="0" smtClean="0"/>
              <a:t>(---Acts </a:t>
            </a:r>
            <a:r>
              <a:rPr lang="en-US" dirty="0" smtClean="0"/>
              <a:t>6:9</a:t>
            </a:r>
            <a:r>
              <a:rPr lang="en-US" dirty="0" smtClean="0"/>
              <a:t>)</a:t>
            </a:r>
            <a:endParaRPr lang="en-US" sz="1400" dirty="0" smtClean="0"/>
          </a:p>
          <a:p>
            <a:pPr algn="just"/>
            <a:endParaRPr lang="en-US" sz="1400" dirty="0" smtClean="0"/>
          </a:p>
          <a:p>
            <a:pPr algn="just"/>
            <a:r>
              <a:rPr lang="en-US" dirty="0" smtClean="0"/>
              <a:t>The Greek-speaking Jews from the insecure middle-class (former slaves now freed) seem to have been threatened by Stephen “sheep-stealing” / evangelizing from their synagogue and caring for the widows they were neglecting.</a:t>
            </a:r>
          </a:p>
          <a:p>
            <a:pPr algn="just"/>
            <a:r>
              <a:rPr lang="en-US" dirty="0" smtClean="0"/>
              <a:t>Stephen was a direct threat to “their patch</a:t>
            </a:r>
            <a:r>
              <a:rPr lang="en-US" dirty="0" smtClean="0"/>
              <a:t>”.</a:t>
            </a:r>
            <a:endParaRPr lang="en-US" dirty="0" smtClean="0"/>
          </a:p>
          <a:p>
            <a:pPr algn="just"/>
            <a:r>
              <a:rPr lang="en-US" dirty="0" smtClean="0"/>
              <a:t>Also they tended to be always proving their Jewishness.</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Wisdom &amp; Spirit -1 </a:t>
            </a:r>
            <a:endParaRPr lang="en-US" b="1" dirty="0"/>
          </a:p>
        </p:txBody>
      </p:sp>
      <p:sp>
        <p:nvSpPr>
          <p:cNvPr id="3" name="Content Placeholder 2"/>
          <p:cNvSpPr>
            <a:spLocks noGrp="1"/>
          </p:cNvSpPr>
          <p:nvPr>
            <p:ph sz="quarter" idx="1"/>
          </p:nvPr>
        </p:nvSpPr>
        <p:spPr/>
        <p:txBody>
          <a:bodyPr>
            <a:normAutofit fontScale="92500"/>
          </a:bodyPr>
          <a:lstStyle/>
          <a:p>
            <a:r>
              <a:rPr lang="en-US" i="1" dirty="0" smtClean="0"/>
              <a:t>But they could not withstand the wisdom and the Spirit with which he was speaking.  </a:t>
            </a:r>
            <a:r>
              <a:rPr lang="en-US" dirty="0" smtClean="0"/>
              <a:t>(---Acts </a:t>
            </a:r>
            <a:r>
              <a:rPr lang="en-US" dirty="0" smtClean="0"/>
              <a:t>6:10</a:t>
            </a:r>
            <a:r>
              <a:rPr lang="en-US" dirty="0" smtClean="0"/>
              <a:t>)</a:t>
            </a:r>
            <a:endParaRPr lang="en-US" sz="1500" dirty="0" smtClean="0"/>
          </a:p>
          <a:p>
            <a:endParaRPr lang="en-US" sz="1500" dirty="0" smtClean="0"/>
          </a:p>
          <a:p>
            <a:r>
              <a:rPr lang="en-US" dirty="0" smtClean="0"/>
              <a:t>The Holy Spirit gives supernatural wisdom as one of His gifts, especially wisdom in the Scriptures and in ministry</a:t>
            </a:r>
            <a:r>
              <a:rPr lang="en-US" dirty="0" smtClean="0"/>
              <a:t>.</a:t>
            </a:r>
            <a:endParaRPr lang="en-US" sz="1500" dirty="0" smtClean="0"/>
          </a:p>
          <a:p>
            <a:endParaRPr lang="en-US" sz="1500" dirty="0" smtClean="0"/>
          </a:p>
          <a:p>
            <a:pPr algn="just"/>
            <a:r>
              <a:rPr lang="en-US" i="1" dirty="0" smtClean="0"/>
              <a:t>But before all this they will lay their hands on you and persecute you, delivering you up to the synagogues and prisons, and you will be brought before kings and governors for my name's sake. This will be your opportunity to bear witness. Settle it therefore in your minds not to meditate beforehand how to answer, for I will give you a mouth and wisdom, which none of your adversaries will be able to withstand or contradict.  </a:t>
            </a:r>
            <a:r>
              <a:rPr lang="en-US" dirty="0" smtClean="0"/>
              <a:t>(---Luke </a:t>
            </a:r>
            <a:r>
              <a:rPr lang="en-US" dirty="0" smtClean="0"/>
              <a:t>21:12-15)</a:t>
            </a:r>
          </a:p>
          <a:p>
            <a:endParaRPr lang="en-US" dirty="0" smtClean="0"/>
          </a:p>
          <a:p>
            <a:endParaRPr lang="en-US" dirty="0" smtClean="0"/>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Wisdom &amp; Spirit - 2</a:t>
            </a:r>
            <a:endParaRPr lang="en-US" b="1" dirty="0"/>
          </a:p>
        </p:txBody>
      </p:sp>
      <p:sp>
        <p:nvSpPr>
          <p:cNvPr id="3" name="Content Placeholder 2"/>
          <p:cNvSpPr>
            <a:spLocks noGrp="1"/>
          </p:cNvSpPr>
          <p:nvPr>
            <p:ph sz="quarter" idx="1"/>
          </p:nvPr>
        </p:nvSpPr>
        <p:spPr>
          <a:xfrm>
            <a:off x="457200" y="1219200"/>
            <a:ext cx="8458200" cy="4937760"/>
          </a:xfrm>
        </p:spPr>
        <p:txBody>
          <a:bodyPr>
            <a:normAutofit fontScale="92500"/>
          </a:bodyPr>
          <a:lstStyle/>
          <a:p>
            <a:pPr algn="just"/>
            <a:r>
              <a:rPr lang="en-US" i="1" dirty="0" smtClean="0"/>
              <a:t>To each is given the manifestation of the Spirit for the common good. For to one is given through the Spirit the utterance of wisdom, and to another the utterance of knowledge according to the same Spirit, </a:t>
            </a:r>
            <a:r>
              <a:rPr lang="en-US" i="1" dirty="0" smtClean="0"/>
              <a:t>. . .</a:t>
            </a:r>
          </a:p>
          <a:p>
            <a:pPr marL="234950" indent="0" algn="just">
              <a:buNone/>
            </a:pPr>
            <a:r>
              <a:rPr lang="en-US" dirty="0" smtClean="0"/>
              <a:t>(---1 </a:t>
            </a:r>
            <a:r>
              <a:rPr lang="en-US" dirty="0" smtClean="0"/>
              <a:t>Corinthians 12:7-8</a:t>
            </a:r>
            <a:r>
              <a:rPr lang="en-US" dirty="0" smtClean="0"/>
              <a:t>)</a:t>
            </a:r>
            <a:endParaRPr lang="en-US" sz="1500" dirty="0" smtClean="0"/>
          </a:p>
          <a:p>
            <a:pPr algn="just"/>
            <a:endParaRPr lang="en-US" sz="1500" dirty="0" smtClean="0"/>
          </a:p>
          <a:p>
            <a:pPr algn="just"/>
            <a:r>
              <a:rPr lang="en-US" dirty="0" smtClean="0"/>
              <a:t>1Corinthians </a:t>
            </a:r>
            <a:r>
              <a:rPr lang="en-US" dirty="0" smtClean="0"/>
              <a:t>2:6-7:  </a:t>
            </a:r>
            <a:r>
              <a:rPr lang="en-US" i="1" dirty="0" smtClean="0"/>
              <a:t>Yet among the mature we do impart wisdom, although it is not a wisdom of this age or of the rulers of this age, who are doomed to pass away. But we impart a secret and hidden wisdom of God, which God decreed before the ages for our glory. </a:t>
            </a:r>
            <a:endParaRPr lang="en-US" sz="1500" i="1" dirty="0" smtClean="0"/>
          </a:p>
          <a:p>
            <a:pPr algn="just"/>
            <a:endParaRPr lang="en-US" sz="1500" i="1" dirty="0" smtClean="0"/>
          </a:p>
          <a:p>
            <a:pPr algn="just"/>
            <a:r>
              <a:rPr lang="en-US" dirty="0" smtClean="0"/>
              <a:t>1Corinthians </a:t>
            </a:r>
            <a:r>
              <a:rPr lang="en-US" dirty="0" smtClean="0"/>
              <a:t>2:13:  </a:t>
            </a:r>
            <a:r>
              <a:rPr lang="en-US" i="1" dirty="0" smtClean="0"/>
              <a:t>And we impart this in words not taught by human wisdom but taught by the Spirit, interpreting spiritual truths to those who are spiritual. </a:t>
            </a:r>
          </a:p>
          <a:p>
            <a:endParaRPr lang="en-US"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Spirit &amp; Wisdom - 3</a:t>
            </a:r>
            <a:endParaRPr lang="en-US" b="1" dirty="0"/>
          </a:p>
        </p:txBody>
      </p:sp>
      <p:sp>
        <p:nvSpPr>
          <p:cNvPr id="3" name="Content Placeholder 2"/>
          <p:cNvSpPr>
            <a:spLocks noGrp="1"/>
          </p:cNvSpPr>
          <p:nvPr>
            <p:ph sz="quarter" idx="1"/>
          </p:nvPr>
        </p:nvSpPr>
        <p:spPr>
          <a:xfrm>
            <a:off x="228600" y="1219200"/>
            <a:ext cx="8610600" cy="4937760"/>
          </a:xfrm>
        </p:spPr>
        <p:txBody>
          <a:bodyPr>
            <a:normAutofit fontScale="92500" lnSpcReduction="20000"/>
          </a:bodyPr>
          <a:lstStyle/>
          <a:p>
            <a:pPr algn="just"/>
            <a:r>
              <a:rPr lang="en-US" i="1" dirty="0" smtClean="0"/>
              <a:t>But the wisdom from above is first pure, then peaceable, gentle, open to reason, full of mercy and good fruits, impartial and sincere. </a:t>
            </a:r>
            <a:endParaRPr lang="en-US" i="1" dirty="0" smtClean="0"/>
          </a:p>
          <a:p>
            <a:pPr marL="234950" indent="0" algn="just">
              <a:buNone/>
            </a:pPr>
            <a:r>
              <a:rPr lang="en-US" dirty="0" smtClean="0"/>
              <a:t>						(---James </a:t>
            </a:r>
            <a:r>
              <a:rPr lang="en-US" dirty="0" smtClean="0"/>
              <a:t>3:17</a:t>
            </a:r>
            <a:r>
              <a:rPr lang="en-US" dirty="0" smtClean="0"/>
              <a:t>)</a:t>
            </a:r>
            <a:endParaRPr lang="en-US" sz="1500" dirty="0" smtClean="0"/>
          </a:p>
          <a:p>
            <a:pPr algn="just"/>
            <a:endParaRPr lang="en-US" sz="1500" dirty="0" smtClean="0"/>
          </a:p>
          <a:p>
            <a:pPr algn="just"/>
            <a:r>
              <a:rPr lang="en-US" i="1" dirty="0" smtClean="0"/>
              <a:t>If any of you lacks wisdom, let him ask God, who gives generously to all without reproach, and it will be given him. </a:t>
            </a:r>
            <a:r>
              <a:rPr lang="en-US" i="1" dirty="0" smtClean="0"/>
              <a:t>	(</a:t>
            </a:r>
            <a:r>
              <a:rPr lang="en-US" dirty="0" smtClean="0"/>
              <a:t>---James </a:t>
            </a:r>
            <a:r>
              <a:rPr lang="en-US" dirty="0" smtClean="0"/>
              <a:t>1:5</a:t>
            </a:r>
            <a:r>
              <a:rPr lang="en-US" dirty="0" smtClean="0"/>
              <a:t>)</a:t>
            </a:r>
            <a:endParaRPr lang="en-US" sz="1500" dirty="0" smtClean="0"/>
          </a:p>
          <a:p>
            <a:pPr algn="just"/>
            <a:endParaRPr lang="en-US" sz="1500" dirty="0" smtClean="0"/>
          </a:p>
          <a:p>
            <a:pPr algn="just"/>
            <a:r>
              <a:rPr lang="en-US" i="1" dirty="0" smtClean="0"/>
              <a:t>And so, from the day we heard, we have not ceased to pray for you, asking that you may be filled with the knowledge of his will in all spiritual wisdom and understanding, </a:t>
            </a:r>
            <a:r>
              <a:rPr lang="en-US" i="1" dirty="0" smtClean="0"/>
              <a:t>. . .	(---Colossians </a:t>
            </a:r>
            <a:r>
              <a:rPr lang="en-US" i="1" dirty="0" smtClean="0"/>
              <a:t>1:9</a:t>
            </a:r>
            <a:r>
              <a:rPr lang="en-US" i="1" dirty="0" smtClean="0"/>
              <a:t>)</a:t>
            </a:r>
            <a:endParaRPr lang="en-US" sz="1500" i="1" dirty="0" smtClean="0"/>
          </a:p>
          <a:p>
            <a:pPr algn="just"/>
            <a:endParaRPr lang="en-US" sz="1500" i="1" dirty="0" smtClean="0"/>
          </a:p>
          <a:p>
            <a:pPr algn="just"/>
            <a:r>
              <a:rPr lang="en-US" i="1" dirty="0" smtClean="0"/>
              <a:t>I do not cease to give thanks for you, remembering you in my prayers, that the God of our Lord Jesus Christ, the Father of glory, may give you the Spirit of wisdom and of revelation in the knowledge of him</a:t>
            </a:r>
            <a:r>
              <a:rPr lang="en-US" i="1" dirty="0" smtClean="0"/>
              <a:t>, . . .  </a:t>
            </a:r>
          </a:p>
          <a:p>
            <a:pPr marL="234950" indent="0" algn="just">
              <a:buNone/>
            </a:pPr>
            <a:r>
              <a:rPr lang="en-US" dirty="0" smtClean="0"/>
              <a:t>						(---Ephesians </a:t>
            </a:r>
            <a:r>
              <a:rPr lang="en-US" dirty="0" smtClean="0"/>
              <a:t>1:16-17)</a:t>
            </a:r>
          </a:p>
          <a:p>
            <a:endParaRPr lang="en-US" dirty="0" smtClean="0"/>
          </a:p>
          <a:p>
            <a:endParaRPr lang="en-US" i="1"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Blasphemy Laws</a:t>
            </a:r>
            <a:endParaRPr lang="en-US" b="1" dirty="0"/>
          </a:p>
        </p:txBody>
      </p:sp>
      <p:sp>
        <p:nvSpPr>
          <p:cNvPr id="3" name="Content Placeholder 2"/>
          <p:cNvSpPr>
            <a:spLocks noGrp="1"/>
          </p:cNvSpPr>
          <p:nvPr>
            <p:ph sz="quarter" idx="1"/>
          </p:nvPr>
        </p:nvSpPr>
        <p:spPr/>
        <p:txBody>
          <a:bodyPr>
            <a:normAutofit/>
          </a:bodyPr>
          <a:lstStyle/>
          <a:p>
            <a:pPr algn="just"/>
            <a:r>
              <a:rPr lang="en-US" i="1" dirty="0" smtClean="0"/>
              <a:t>Then they secretly instigated men who said, "We have heard him speak blasphemous words against Moses and God." And they stirred up the people and the elders and the scribes, and they came upon him and seized him and brought him before the council, </a:t>
            </a:r>
            <a:r>
              <a:rPr lang="en-US" i="1" dirty="0" smtClean="0"/>
              <a:t>. . .</a:t>
            </a:r>
            <a:r>
              <a:rPr lang="en-US" dirty="0" smtClean="0"/>
              <a:t>(---Acts </a:t>
            </a:r>
            <a:r>
              <a:rPr lang="en-US" dirty="0" smtClean="0"/>
              <a:t>6:11-12</a:t>
            </a:r>
            <a:r>
              <a:rPr lang="en-US" dirty="0" smtClean="0"/>
              <a:t>)</a:t>
            </a:r>
            <a:endParaRPr lang="en-US" sz="1400" dirty="0" smtClean="0"/>
          </a:p>
          <a:p>
            <a:pPr algn="just"/>
            <a:endParaRPr lang="en-US" sz="1400" dirty="0" smtClean="0"/>
          </a:p>
          <a:p>
            <a:pPr algn="just"/>
            <a:r>
              <a:rPr lang="en-US" dirty="0" smtClean="0"/>
              <a:t>Blasphemy laws are used to silence Christians in many countries e.g. Pakistan, Iran etc.</a:t>
            </a:r>
          </a:p>
          <a:p>
            <a:pPr algn="just"/>
            <a:r>
              <a:rPr lang="en-US" dirty="0" smtClean="0"/>
              <a:t>When they cannot convict someone of an actual crime they “stir up people” secretly by accusing them of disrespecting a prophet, a holy book or a religious institution.</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Council</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The Jewish Sanhedrin, traditionally 71 aristocratic married men, of great seniority in the faith and dominated by Scribes and Sadducees but also with some Pharisees such as Gamaliel. Led by the High Priest (</a:t>
            </a:r>
            <a:r>
              <a:rPr lang="en-US" dirty="0" smtClean="0"/>
              <a:t>Annas</a:t>
            </a:r>
            <a:r>
              <a:rPr lang="en-US" dirty="0" smtClean="0"/>
              <a:t> and Caiaphas</a:t>
            </a:r>
            <a:r>
              <a:rPr lang="en-US" dirty="0" smtClean="0"/>
              <a:t>).</a:t>
            </a:r>
            <a:endParaRPr lang="en-US" dirty="0" smtClean="0"/>
          </a:p>
          <a:p>
            <a:pPr algn="just"/>
            <a:r>
              <a:rPr lang="en-US" dirty="0" smtClean="0"/>
              <a:t>There were also two lesser Sanhedrin of 23 </a:t>
            </a:r>
            <a:r>
              <a:rPr lang="en-US" dirty="0" smtClean="0"/>
              <a:t>members.</a:t>
            </a:r>
            <a:endParaRPr lang="en-US" dirty="0" smtClean="0"/>
          </a:p>
          <a:p>
            <a:pPr algn="just"/>
            <a:r>
              <a:rPr lang="en-US" dirty="0" smtClean="0"/>
              <a:t>Also a generic term for Senate, High Court, or tribunal, sometimes used for any court or judgment seat.</a:t>
            </a:r>
          </a:p>
          <a:p>
            <a:pPr algn="just"/>
            <a:r>
              <a:rPr lang="en-US" dirty="0" smtClean="0"/>
              <a:t>. . .“</a:t>
            </a:r>
            <a:r>
              <a:rPr lang="en-US" dirty="0" smtClean="0"/>
              <a:t>the Sanhedrin” in the NT is generally the Great Sanhedrin.</a:t>
            </a:r>
          </a:p>
          <a:p>
            <a:pPr algn="just"/>
            <a:r>
              <a:rPr lang="en-US" dirty="0" smtClean="0"/>
              <a:t>Joseph of </a:t>
            </a:r>
            <a:r>
              <a:rPr lang="en-US" dirty="0" smtClean="0"/>
              <a:t>Arimethea</a:t>
            </a:r>
            <a:r>
              <a:rPr lang="en-US" dirty="0" smtClean="0"/>
              <a:t> and Nicodemus were members. Paul may have been a member of or an official to the Sanhedrin.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False Witnesses</a:t>
            </a:r>
            <a:endParaRPr lang="en-US" b="1" dirty="0"/>
          </a:p>
        </p:txBody>
      </p:sp>
      <p:sp>
        <p:nvSpPr>
          <p:cNvPr id="3" name="Content Placeholder 2"/>
          <p:cNvSpPr>
            <a:spLocks noGrp="1"/>
          </p:cNvSpPr>
          <p:nvPr>
            <p:ph sz="quarter" idx="1"/>
          </p:nvPr>
        </p:nvSpPr>
        <p:spPr>
          <a:xfrm>
            <a:off x="304800" y="1219200"/>
            <a:ext cx="8610600" cy="4937760"/>
          </a:xfrm>
        </p:spPr>
        <p:txBody>
          <a:bodyPr>
            <a:normAutofit lnSpcReduction="10000"/>
          </a:bodyPr>
          <a:lstStyle/>
          <a:p>
            <a:pPr algn="just"/>
            <a:r>
              <a:rPr lang="en-US" i="1" dirty="0" smtClean="0"/>
              <a:t>. . .and </a:t>
            </a:r>
            <a:r>
              <a:rPr lang="en-US" i="1" dirty="0" smtClean="0"/>
              <a:t>they set up false witnesses who said, "This man never ceases to speak words against this holy place and the law, for we have heard him say that this Jesus of Nazareth will destroy this place and will change the customs that Moses delivered to us.“ </a:t>
            </a:r>
            <a:endParaRPr lang="en-US" i="1" dirty="0" smtClean="0"/>
          </a:p>
          <a:p>
            <a:pPr marL="234950" indent="0" algn="just">
              <a:buNone/>
            </a:pPr>
            <a:r>
              <a:rPr lang="en-US" dirty="0" smtClean="0"/>
              <a:t>(---Acts </a:t>
            </a:r>
            <a:r>
              <a:rPr lang="en-US" dirty="0" smtClean="0"/>
              <a:t>6:13-14</a:t>
            </a:r>
            <a:r>
              <a:rPr lang="en-US" dirty="0" smtClean="0"/>
              <a:t>)</a:t>
            </a:r>
            <a:endParaRPr lang="en-US" sz="1400" dirty="0" smtClean="0"/>
          </a:p>
          <a:p>
            <a:pPr marL="234950" indent="0" algn="just">
              <a:buNone/>
            </a:pPr>
            <a:endParaRPr lang="en-US" sz="1400" dirty="0" smtClean="0"/>
          </a:p>
          <a:p>
            <a:pPr algn="just"/>
            <a:r>
              <a:rPr lang="en-US" dirty="0" smtClean="0"/>
              <a:t>This was a deliberate misrepresentation of the NT teaching that God does not dwell in temples</a:t>
            </a:r>
            <a:r>
              <a:rPr lang="en-US" dirty="0" smtClean="0"/>
              <a:t>.</a:t>
            </a:r>
          </a:p>
          <a:p>
            <a:pPr marL="0" indent="0" algn="ctr">
              <a:buNone/>
            </a:pPr>
            <a:r>
              <a:rPr lang="en-US" dirty="0" smtClean="0"/>
              <a:t>   (</a:t>
            </a:r>
            <a:r>
              <a:rPr lang="en-US" dirty="0" smtClean="0"/>
              <a:t>Acts 7:48-50, 17:24,25, 1 Corinthians 3:16, 6:19, 2Cor 6:16</a:t>
            </a:r>
            <a:r>
              <a:rPr lang="en-US" dirty="0" smtClean="0"/>
              <a:t>)</a:t>
            </a:r>
            <a:endParaRPr lang="en-US" sz="1500" dirty="0" smtClean="0"/>
          </a:p>
          <a:p>
            <a:pPr algn="just"/>
            <a:endParaRPr lang="en-US" sz="1500" dirty="0" smtClean="0"/>
          </a:p>
          <a:p>
            <a:pPr algn="just"/>
            <a:r>
              <a:rPr lang="en-US" dirty="0" smtClean="0"/>
              <a:t>Stephen was giving the inner spiritual interpretation of the law as the voice of the Spirit rather than as human “customs”.</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Angelic Features</a:t>
            </a:r>
            <a:endParaRPr lang="en-US" b="1" dirty="0"/>
          </a:p>
        </p:txBody>
      </p:sp>
      <p:sp>
        <p:nvSpPr>
          <p:cNvPr id="3" name="Content Placeholder 2"/>
          <p:cNvSpPr>
            <a:spLocks noGrp="1"/>
          </p:cNvSpPr>
          <p:nvPr>
            <p:ph sz="quarter" idx="1"/>
          </p:nvPr>
        </p:nvSpPr>
        <p:spPr/>
        <p:txBody>
          <a:bodyPr>
            <a:normAutofit fontScale="92500"/>
          </a:bodyPr>
          <a:lstStyle/>
          <a:p>
            <a:pPr algn="just"/>
            <a:r>
              <a:rPr lang="en-US" dirty="0" smtClean="0"/>
              <a:t>The infilling of the Spirit can result in a visible change of countenance.</a:t>
            </a:r>
          </a:p>
          <a:p>
            <a:pPr algn="just"/>
            <a:r>
              <a:rPr lang="en-US" dirty="0" smtClean="0"/>
              <a:t>This was a testimony against them – they could plainly see that Stephen was a man of God! Like Moses whose face glowed!</a:t>
            </a:r>
          </a:p>
          <a:p>
            <a:pPr algn="just"/>
            <a:r>
              <a:rPr lang="en-US" i="1" dirty="0" smtClean="0"/>
              <a:t>. . . not </a:t>
            </a:r>
            <a:r>
              <a:rPr lang="en-US" i="1" dirty="0" smtClean="0"/>
              <a:t>like Moses, who would put a veil over his face so that the Israelites might not gaze at the outcome of what was being brought to an end. ….But when one turns to the Lord, the veil is removed. Now the Lord is the Spirit, and where the Spirit of the Lord is, there is freedom. And we all, with unveiled face, beholding the glory of the Lord, are being transformed into the same image from one degree of glory to another. For this comes from the Lord who is the Spirit. </a:t>
            </a:r>
          </a:p>
          <a:p>
            <a:pPr marL="234950" indent="0" algn="just">
              <a:buNone/>
            </a:pPr>
            <a:r>
              <a:rPr lang="en-US" dirty="0" smtClean="0"/>
              <a:t>(---2 </a:t>
            </a:r>
            <a:r>
              <a:rPr lang="en-US" dirty="0" smtClean="0"/>
              <a:t>Corinthians 3:13-18)</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Hebrews vs. Hellenists</a:t>
            </a:r>
            <a:endParaRPr lang="en-US" b="1" dirty="0"/>
          </a:p>
        </p:txBody>
      </p:sp>
      <p:sp>
        <p:nvSpPr>
          <p:cNvPr id="3" name="Content Placeholder 2"/>
          <p:cNvSpPr>
            <a:spLocks noGrp="1"/>
          </p:cNvSpPr>
          <p:nvPr>
            <p:ph sz="quarter" idx="1"/>
          </p:nvPr>
        </p:nvSpPr>
        <p:spPr/>
        <p:txBody>
          <a:bodyPr>
            <a:normAutofit/>
          </a:bodyPr>
          <a:lstStyle/>
          <a:p>
            <a:pPr algn="just"/>
            <a:r>
              <a:rPr lang="en-US" dirty="0" smtClean="0"/>
              <a:t>Hellenists	=	Greek-speaking </a:t>
            </a:r>
            <a:r>
              <a:rPr lang="en-US" dirty="0" smtClean="0"/>
              <a:t>Jews from the </a:t>
            </a:r>
            <a:r>
              <a:rPr lang="en-US" dirty="0" smtClean="0"/>
              <a:t>            Dispersion</a:t>
            </a:r>
            <a:endParaRPr lang="en-US" dirty="0" smtClean="0"/>
          </a:p>
          <a:p>
            <a:pPr algn="just"/>
            <a:r>
              <a:rPr lang="en-US" dirty="0" smtClean="0"/>
              <a:t>Hebrews	=  </a:t>
            </a:r>
            <a:r>
              <a:rPr lang="en-US" dirty="0" smtClean="0"/>
              <a:t>Hebrew-speaking locals from Judah</a:t>
            </a:r>
            <a:r>
              <a:rPr lang="en-US" sz="1100" dirty="0" smtClean="0"/>
              <a:t/>
            </a:r>
            <a:br>
              <a:rPr lang="en-US" sz="1100" dirty="0" smtClean="0"/>
            </a:br>
            <a:endParaRPr lang="en-US" sz="1100" dirty="0" smtClean="0"/>
          </a:p>
          <a:p>
            <a:pPr algn="just"/>
            <a:r>
              <a:rPr lang="en-US" dirty="0" smtClean="0"/>
              <a:t>The two cultures had been in conflict for centuries since the time of the </a:t>
            </a:r>
            <a:r>
              <a:rPr lang="en-US" dirty="0" smtClean="0"/>
              <a:t>Maccabees </a:t>
            </a:r>
            <a:r>
              <a:rPr lang="en-US" dirty="0" smtClean="0"/>
              <a:t>and Greek culture was often regarded as impure, not kosher or inferior in some way.</a:t>
            </a:r>
            <a:r>
              <a:rPr lang="en-US" sz="1100" dirty="0" smtClean="0"/>
              <a:t/>
            </a:r>
            <a:br>
              <a:rPr lang="en-US" sz="1100" dirty="0" smtClean="0"/>
            </a:br>
            <a:endParaRPr lang="en-US" sz="1100" dirty="0" smtClean="0"/>
          </a:p>
          <a:p>
            <a:pPr algn="just"/>
            <a:r>
              <a:rPr lang="en-US" dirty="0" smtClean="0"/>
              <a:t>The apostles and their immediate friends tended to be “Hebrews” since they were locals.</a:t>
            </a:r>
            <a:br>
              <a:rPr lang="en-US" dirty="0" smtClean="0"/>
            </a:br>
            <a:endParaRPr lang="en-US" sz="1200" dirty="0" smtClean="0"/>
          </a:p>
          <a:p>
            <a:pPr algn="just"/>
            <a:r>
              <a:rPr lang="en-US" dirty="0" smtClean="0"/>
              <a:t>The leadership had become ethnically unbalanced and people were “falling between the cracks”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Widows – The Applied Gospel</a:t>
            </a:r>
            <a:endParaRPr lang="en-US" b="1" dirty="0"/>
          </a:p>
        </p:txBody>
      </p:sp>
      <p:sp>
        <p:nvSpPr>
          <p:cNvPr id="3" name="Content Placeholder 2"/>
          <p:cNvSpPr>
            <a:spLocks noGrp="1"/>
          </p:cNvSpPr>
          <p:nvPr>
            <p:ph sz="quarter" idx="1"/>
          </p:nvPr>
        </p:nvSpPr>
        <p:spPr/>
        <p:txBody>
          <a:bodyPr/>
          <a:lstStyle/>
          <a:p>
            <a:pPr algn="just"/>
            <a:r>
              <a:rPr lang="en-US" dirty="0" smtClean="0"/>
              <a:t>See: </a:t>
            </a:r>
            <a:r>
              <a:rPr lang="en-US" dirty="0" smtClean="0"/>
              <a:t>1Timothy 5:3-16,  James 1:27-2:26</a:t>
            </a:r>
          </a:p>
          <a:p>
            <a:pPr algn="just"/>
            <a:r>
              <a:rPr lang="en-US" dirty="0" smtClean="0"/>
              <a:t>The </a:t>
            </a:r>
            <a:r>
              <a:rPr lang="en-US" dirty="0" smtClean="0"/>
              <a:t>Gospel </a:t>
            </a:r>
            <a:r>
              <a:rPr lang="en-US" dirty="0" smtClean="0"/>
              <a:t>is not just a set of doctrines to be thought about.  It includes commandments to be lived out and to be obeyed.</a:t>
            </a:r>
          </a:p>
          <a:p>
            <a:pPr algn="just"/>
            <a:r>
              <a:rPr lang="en-US" dirty="0" smtClean="0"/>
              <a:t>Love and honor were not mere sentiments, they were action </a:t>
            </a:r>
            <a:r>
              <a:rPr lang="en-US" b="1" i="1" dirty="0" smtClean="0"/>
              <a:t>words</a:t>
            </a:r>
            <a:r>
              <a:rPr lang="en-US" dirty="0" smtClean="0"/>
              <a:t>. Love included helping and acts of compassion. Honor also included financial remuneration.</a:t>
            </a:r>
          </a:p>
          <a:p>
            <a:pPr algn="just"/>
            <a:r>
              <a:rPr lang="en-US" dirty="0" smtClean="0"/>
              <a:t>Widows were helped as an example of “pure and undefiled religion” since the person got nothing back in return.</a:t>
            </a:r>
          </a:p>
          <a:p>
            <a:pPr algn="just"/>
            <a:r>
              <a:rPr lang="en-US" dirty="0" smtClean="0"/>
              <a:t>Some widows seem to have made religious vows.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Lopsided Compassion</a:t>
            </a:r>
            <a:endParaRPr lang="en-US" b="1" dirty="0"/>
          </a:p>
        </p:txBody>
      </p:sp>
      <p:sp>
        <p:nvSpPr>
          <p:cNvPr id="3" name="Content Placeholder 2"/>
          <p:cNvSpPr>
            <a:spLocks noGrp="1"/>
          </p:cNvSpPr>
          <p:nvPr>
            <p:ph sz="quarter" idx="1"/>
          </p:nvPr>
        </p:nvSpPr>
        <p:spPr>
          <a:xfrm>
            <a:off x="457200" y="1219200"/>
            <a:ext cx="8229600" cy="5105400"/>
          </a:xfrm>
        </p:spPr>
        <p:txBody>
          <a:bodyPr>
            <a:normAutofit fontScale="92500" lnSpcReduction="10000"/>
          </a:bodyPr>
          <a:lstStyle/>
          <a:p>
            <a:pPr algn="just"/>
            <a:r>
              <a:rPr lang="en-US" dirty="0" smtClean="0"/>
              <a:t>The Hebrew widows were cared for while the Greek-speaking widows were being left out.</a:t>
            </a:r>
          </a:p>
          <a:p>
            <a:pPr algn="just"/>
            <a:r>
              <a:rPr lang="en-US" dirty="0" smtClean="0"/>
              <a:t>It is surprisingly easy to become cliquish and to exclude “those not like us</a:t>
            </a:r>
            <a:r>
              <a:rPr lang="en-US" dirty="0" smtClean="0"/>
              <a:t>”.</a:t>
            </a:r>
            <a:endParaRPr lang="en-US" dirty="0" smtClean="0"/>
          </a:p>
          <a:p>
            <a:pPr algn="just"/>
            <a:r>
              <a:rPr lang="en-US" dirty="0" smtClean="0"/>
              <a:t>This is often more out of carelessness that out of overt prejudice (we get naturally more information about needs from within our own group</a:t>
            </a:r>
            <a:r>
              <a:rPr lang="en-US" dirty="0" smtClean="0"/>
              <a:t>).</a:t>
            </a:r>
            <a:endParaRPr lang="en-US" dirty="0" smtClean="0"/>
          </a:p>
          <a:p>
            <a:pPr algn="just"/>
            <a:r>
              <a:rPr lang="en-US" dirty="0" smtClean="0"/>
              <a:t>The only way to ensure fairness is by </a:t>
            </a:r>
            <a:r>
              <a:rPr lang="en-US" dirty="0" smtClean="0"/>
              <a:t>developing:</a:t>
            </a:r>
          </a:p>
          <a:p>
            <a:pPr marL="0" indent="0" algn="just">
              <a:buNone/>
            </a:pPr>
            <a:r>
              <a:rPr lang="en-US" dirty="0"/>
              <a:t>	</a:t>
            </a:r>
            <a:r>
              <a:rPr lang="en-US" dirty="0" smtClean="0"/>
              <a:t>a</a:t>
            </a:r>
            <a:r>
              <a:rPr lang="en-US" dirty="0" smtClean="0"/>
              <a:t>) good </a:t>
            </a:r>
            <a:r>
              <a:rPr lang="en-US" dirty="0" smtClean="0"/>
              <a:t>communication, </a:t>
            </a:r>
          </a:p>
          <a:p>
            <a:pPr marL="0" indent="0" algn="just">
              <a:buNone/>
            </a:pPr>
            <a:r>
              <a:rPr lang="en-US" dirty="0"/>
              <a:t>	</a:t>
            </a:r>
            <a:r>
              <a:rPr lang="en-US" dirty="0" smtClean="0"/>
              <a:t>b</a:t>
            </a:r>
            <a:r>
              <a:rPr lang="en-US" dirty="0" smtClean="0"/>
              <a:t>) having a system of some sort to make sure that the </a:t>
            </a:r>
            <a:r>
              <a:rPr lang="en-US" dirty="0" smtClean="0"/>
              <a:t>	    gaps </a:t>
            </a:r>
            <a:r>
              <a:rPr lang="en-US" dirty="0" smtClean="0"/>
              <a:t>are plugged. </a:t>
            </a:r>
          </a:p>
          <a:p>
            <a:pPr algn="just"/>
            <a:r>
              <a:rPr lang="en-US" dirty="0" smtClean="0"/>
              <a:t>The communication problem was solved by using Greek-speaking </a:t>
            </a:r>
            <a:r>
              <a:rPr lang="en-US" dirty="0" smtClean="0"/>
              <a:t>Deacons</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Priorities: Spiritual Over Administrative</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The priority for the apostles was attention to the Word of God and prayer.</a:t>
            </a:r>
          </a:p>
          <a:p>
            <a:pPr algn="just"/>
            <a:r>
              <a:rPr lang="en-US" dirty="0" smtClean="0"/>
              <a:t>Distraction is one of the tools of the Devil.</a:t>
            </a:r>
          </a:p>
          <a:p>
            <a:pPr algn="just"/>
            <a:r>
              <a:rPr lang="en-US" dirty="0" smtClean="0"/>
              <a:t>Spiritual leaders do not necessarily have to be adept administrators, rather the spiritual leader has to maintain the “spiritual tone” of the church/missions agency etc.</a:t>
            </a:r>
          </a:p>
          <a:p>
            <a:pPr algn="just"/>
            <a:r>
              <a:rPr lang="en-US" dirty="0" smtClean="0"/>
              <a:t>They delegated the administration to </a:t>
            </a:r>
            <a:r>
              <a:rPr lang="en-US" dirty="0" smtClean="0"/>
              <a:t>“Deacons</a:t>
            </a:r>
            <a:r>
              <a:rPr lang="en-US" dirty="0" smtClean="0"/>
              <a:t>” or </a:t>
            </a:r>
            <a:r>
              <a:rPr lang="en-US" dirty="0" smtClean="0"/>
              <a:t>S</a:t>
            </a:r>
            <a:r>
              <a:rPr lang="en-US" dirty="0" smtClean="0"/>
              <a:t>ervers</a:t>
            </a:r>
            <a:r>
              <a:rPr lang="en-US" dirty="0" smtClean="0"/>
              <a:t>. Good delegation: </a:t>
            </a:r>
            <a:endParaRPr lang="en-US" dirty="0" smtClean="0"/>
          </a:p>
          <a:p>
            <a:pPr marL="0" indent="0" algn="just">
              <a:buNone/>
            </a:pPr>
            <a:r>
              <a:rPr lang="en-US" dirty="0" smtClean="0"/>
              <a:t>	</a:t>
            </a:r>
            <a:r>
              <a:rPr lang="en-US" dirty="0" smtClean="0"/>
              <a:t>a</a:t>
            </a:r>
            <a:r>
              <a:rPr lang="en-US" dirty="0" smtClean="0"/>
              <a:t>) frees up the </a:t>
            </a:r>
            <a:r>
              <a:rPr lang="en-US" dirty="0" smtClean="0"/>
              <a:t>leadership,</a:t>
            </a:r>
          </a:p>
          <a:p>
            <a:pPr marL="0" indent="0" algn="just">
              <a:buNone/>
            </a:pPr>
            <a:r>
              <a:rPr lang="en-US" dirty="0"/>
              <a:t>	</a:t>
            </a:r>
            <a:r>
              <a:rPr lang="en-US" dirty="0" smtClean="0"/>
              <a:t>b</a:t>
            </a:r>
            <a:r>
              <a:rPr lang="en-US" dirty="0" smtClean="0"/>
              <a:t>) draws more people into the ministry.</a:t>
            </a:r>
          </a:p>
          <a:p>
            <a:pPr algn="just"/>
            <a:r>
              <a:rPr lang="en-US" dirty="0" smtClean="0"/>
              <a:t>They delegated men who were godly, who spoke Greek and who were acceptable to the Hellenists. The choosing was done by the Hellenists.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Full Of The Spirit and Wisdom</a:t>
            </a:r>
            <a:endParaRPr lang="en-US" b="1" dirty="0"/>
          </a:p>
        </p:txBody>
      </p:sp>
      <p:sp>
        <p:nvSpPr>
          <p:cNvPr id="3" name="Content Placeholder 2"/>
          <p:cNvSpPr>
            <a:spLocks noGrp="1"/>
          </p:cNvSpPr>
          <p:nvPr>
            <p:ph sz="quarter" idx="1"/>
          </p:nvPr>
        </p:nvSpPr>
        <p:spPr>
          <a:xfrm>
            <a:off x="228600" y="1219200"/>
            <a:ext cx="8763000" cy="4937760"/>
          </a:xfrm>
        </p:spPr>
        <p:txBody>
          <a:bodyPr/>
          <a:lstStyle/>
          <a:p>
            <a:pPr algn="just"/>
            <a:r>
              <a:rPr lang="en-US" dirty="0" smtClean="0"/>
              <a:t>The </a:t>
            </a:r>
            <a:r>
              <a:rPr lang="en-US" dirty="0" smtClean="0"/>
              <a:t>Apostles </a:t>
            </a:r>
            <a:r>
              <a:rPr lang="en-US" dirty="0" smtClean="0"/>
              <a:t>gave the criteria for choosing deacons (full of the Spirit and wisdom) while the Hellenists made the choice within those criteria.</a:t>
            </a:r>
          </a:p>
          <a:p>
            <a:pPr algn="just"/>
            <a:r>
              <a:rPr lang="en-US" dirty="0" smtClean="0"/>
              <a:t>This resulted </a:t>
            </a:r>
            <a:r>
              <a:rPr lang="en-US" dirty="0" smtClean="0"/>
              <a:t>in:</a:t>
            </a:r>
          </a:p>
          <a:p>
            <a:pPr marL="0" indent="0" algn="just">
              <a:buNone/>
            </a:pPr>
            <a:r>
              <a:rPr lang="en-US" dirty="0" smtClean="0"/>
              <a:t>	 </a:t>
            </a:r>
            <a:r>
              <a:rPr lang="en-US" dirty="0" smtClean="0"/>
              <a:t>a) spiritual </a:t>
            </a:r>
            <a:r>
              <a:rPr lang="en-US" dirty="0" smtClean="0"/>
              <a:t>balance</a:t>
            </a:r>
          </a:p>
          <a:p>
            <a:pPr marL="0" indent="0" algn="just">
              <a:buNone/>
            </a:pPr>
            <a:r>
              <a:rPr lang="en-US" dirty="0" smtClean="0"/>
              <a:t>	 </a:t>
            </a:r>
            <a:r>
              <a:rPr lang="en-US" dirty="0" smtClean="0"/>
              <a:t>b) ownership of the leaders by the community</a:t>
            </a:r>
          </a:p>
          <a:p>
            <a:pPr algn="just"/>
            <a:r>
              <a:rPr lang="en-US" dirty="0" smtClean="0"/>
              <a:t>Apostolic criteria + local choice became the pattern in Timothy, </a:t>
            </a:r>
            <a:r>
              <a:rPr lang="en-US" dirty="0" smtClean="0"/>
              <a:t>Titus, </a:t>
            </a:r>
            <a:r>
              <a:rPr lang="en-US" dirty="0" smtClean="0"/>
              <a:t>and </a:t>
            </a:r>
            <a:r>
              <a:rPr lang="en-US" dirty="0" smtClean="0"/>
              <a:t>so on</a:t>
            </a:r>
            <a:r>
              <a:rPr lang="en-US" dirty="0" smtClean="0"/>
              <a:t>.</a:t>
            </a:r>
          </a:p>
          <a:p>
            <a:pPr algn="just"/>
            <a:r>
              <a:rPr lang="en-US" dirty="0" smtClean="0"/>
              <a:t>We need BOTH a solid spiritual life and good solid human capabilities such as intelligence and wisdom.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Ordination of the Deacons</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i="1" dirty="0" smtClean="0"/>
              <a:t>These they set before the </a:t>
            </a:r>
            <a:r>
              <a:rPr lang="en-US" i="1" dirty="0" smtClean="0"/>
              <a:t>Apostles</a:t>
            </a:r>
            <a:r>
              <a:rPr lang="en-US" i="1" dirty="0" smtClean="0"/>
              <a:t>, and they prayed and laid their hands on them.  </a:t>
            </a:r>
            <a:r>
              <a:rPr lang="en-US" dirty="0" smtClean="0"/>
              <a:t>(---Acts </a:t>
            </a:r>
            <a:r>
              <a:rPr lang="en-US" dirty="0" smtClean="0"/>
              <a:t>6:6</a:t>
            </a:r>
            <a:r>
              <a:rPr lang="en-US" dirty="0" smtClean="0"/>
              <a:t>)</a:t>
            </a:r>
            <a:endParaRPr lang="en-US" sz="1400" dirty="0" smtClean="0"/>
          </a:p>
          <a:p>
            <a:pPr algn="just"/>
            <a:endParaRPr lang="en-US" sz="1400" dirty="0" smtClean="0"/>
          </a:p>
          <a:p>
            <a:pPr algn="just"/>
            <a:r>
              <a:rPr lang="en-US" dirty="0" smtClean="0"/>
              <a:t>Deacons are defined further </a:t>
            </a:r>
            <a:r>
              <a:rPr lang="en-US" dirty="0" smtClean="0"/>
              <a:t>in: </a:t>
            </a:r>
            <a:r>
              <a:rPr lang="en-US" dirty="0" smtClean="0"/>
              <a:t>1 Timothy 3:8-12 and female deaconesses </a:t>
            </a:r>
            <a:r>
              <a:rPr lang="en-US" dirty="0" smtClean="0"/>
              <a:t>in: </a:t>
            </a:r>
            <a:r>
              <a:rPr lang="en-US" dirty="0" smtClean="0"/>
              <a:t>1 Timothy </a:t>
            </a:r>
            <a:r>
              <a:rPr lang="en-US" dirty="0" smtClean="0"/>
              <a:t>2:12.</a:t>
            </a:r>
            <a:endParaRPr lang="en-US" dirty="0" smtClean="0"/>
          </a:p>
          <a:p>
            <a:pPr algn="just"/>
            <a:r>
              <a:rPr lang="en-US" dirty="0" smtClean="0"/>
              <a:t>Traditionally  led to the three-layer structure of ordination: bishops, teaching elders (pastors) and ordained deacons.  </a:t>
            </a:r>
            <a:r>
              <a:rPr lang="en-US" dirty="0" smtClean="0"/>
              <a:t>See: </a:t>
            </a:r>
            <a:r>
              <a:rPr lang="en-US" dirty="0" smtClean="0"/>
              <a:t>Philippians 1:1 for ordained deacons. Deacons are always plural – a team.</a:t>
            </a:r>
          </a:p>
          <a:p>
            <a:pPr algn="just"/>
            <a:r>
              <a:rPr lang="en-US" dirty="0" smtClean="0"/>
              <a:t>Biblically “laying on of hands” is associated with the impartation of a spiritual gift rather than an ecclesiastical office. An impartation and an anointing for leadership.</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Obedience Leads To Blessing</a:t>
            </a:r>
            <a:endParaRPr lang="en-US" b="1" dirty="0"/>
          </a:p>
        </p:txBody>
      </p:sp>
      <p:sp>
        <p:nvSpPr>
          <p:cNvPr id="3" name="Content Placeholder 2"/>
          <p:cNvSpPr>
            <a:spLocks noGrp="1"/>
          </p:cNvSpPr>
          <p:nvPr>
            <p:ph sz="quarter" idx="1"/>
          </p:nvPr>
        </p:nvSpPr>
        <p:spPr/>
        <p:txBody>
          <a:bodyPr/>
          <a:lstStyle/>
          <a:p>
            <a:pPr algn="just"/>
            <a:r>
              <a:rPr lang="en-US" i="1" dirty="0" smtClean="0"/>
              <a:t>And the word of God continued to increase, and the number of the disciples multiplied greatly in Jerusalem, and a great many of the priests became obedient to the faith.  </a:t>
            </a:r>
            <a:r>
              <a:rPr lang="en-US" dirty="0" smtClean="0"/>
              <a:t>(---Acts </a:t>
            </a:r>
            <a:r>
              <a:rPr lang="en-US" dirty="0" smtClean="0"/>
              <a:t>6:7</a:t>
            </a:r>
            <a:r>
              <a:rPr lang="en-US" dirty="0" smtClean="0"/>
              <a:t>)</a:t>
            </a:r>
            <a:endParaRPr lang="en-US" sz="1400" dirty="0" smtClean="0"/>
          </a:p>
          <a:p>
            <a:pPr algn="just"/>
            <a:endParaRPr lang="en-US" sz="1400" dirty="0" smtClean="0"/>
          </a:p>
          <a:p>
            <a:pPr algn="just"/>
            <a:r>
              <a:rPr lang="en-US" dirty="0" smtClean="0"/>
              <a:t>Once the dispute is resolved and justice and unity are  restored to the community than growth occurs.</a:t>
            </a:r>
          </a:p>
          <a:p>
            <a:pPr algn="just"/>
            <a:r>
              <a:rPr lang="en-US" dirty="0" smtClean="0"/>
              <a:t>Injustice and division will stop spiritual growth.</a:t>
            </a:r>
          </a:p>
          <a:p>
            <a:pPr algn="just"/>
            <a:r>
              <a:rPr lang="en-US" dirty="0" smtClean="0"/>
              <a:t>We need to immediately address any causes of resentment and disunity in the body of Christ.</a:t>
            </a:r>
          </a:p>
          <a:p>
            <a:pPr algn="just"/>
            <a:r>
              <a:rPr lang="en-US" dirty="0" smtClean="0"/>
              <a:t>Do not just silence the grumblers – listen and see if they actually have a genuine issue – then fix the problem!</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Greek-Speaking Miracle Worker!</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r>
              <a:rPr lang="en-US" i="1" dirty="0" smtClean="0"/>
              <a:t>And Stephen, full of grace and power, was doing great wonders and signs among the people.  </a:t>
            </a:r>
            <a:r>
              <a:rPr lang="en-US" dirty="0" smtClean="0"/>
              <a:t>(---Acts </a:t>
            </a:r>
            <a:r>
              <a:rPr lang="en-US" dirty="0" smtClean="0"/>
              <a:t>6:8</a:t>
            </a:r>
            <a:r>
              <a:rPr lang="en-US" dirty="0" smtClean="0"/>
              <a:t>)</a:t>
            </a:r>
          </a:p>
          <a:p>
            <a:pPr marL="0" indent="0" algn="just">
              <a:buNone/>
            </a:pPr>
            <a:endParaRPr lang="en-US" sz="1500" dirty="0" smtClean="0"/>
          </a:p>
          <a:p>
            <a:pPr algn="just"/>
            <a:r>
              <a:rPr lang="en-US" dirty="0" smtClean="0"/>
              <a:t>Stephen </a:t>
            </a:r>
            <a:r>
              <a:rPr lang="en-US" dirty="0" smtClean="0"/>
              <a:t>was:</a:t>
            </a:r>
          </a:p>
          <a:p>
            <a:pPr marL="0" indent="0" algn="just">
              <a:buNone/>
            </a:pPr>
            <a:r>
              <a:rPr lang="en-US" dirty="0"/>
              <a:t>	</a:t>
            </a:r>
            <a:r>
              <a:rPr lang="en-US" dirty="0" smtClean="0"/>
              <a:t>a</a:t>
            </a:r>
            <a:r>
              <a:rPr lang="en-US" dirty="0" smtClean="0"/>
              <a:t>) not one of the </a:t>
            </a:r>
            <a:r>
              <a:rPr lang="en-US" dirty="0" smtClean="0"/>
              <a:t>Twelve</a:t>
            </a:r>
          </a:p>
          <a:p>
            <a:pPr marL="0" indent="0" algn="just">
              <a:buNone/>
            </a:pPr>
            <a:r>
              <a:rPr lang="en-US" dirty="0" smtClean="0"/>
              <a:t>           b</a:t>
            </a:r>
            <a:r>
              <a:rPr lang="en-US" dirty="0" smtClean="0"/>
              <a:t>) not part of the Hebrew-speaking </a:t>
            </a:r>
            <a:r>
              <a:rPr lang="en-US" dirty="0" smtClean="0"/>
              <a:t>group</a:t>
            </a:r>
          </a:p>
          <a:p>
            <a:pPr marL="0" indent="0" algn="just">
              <a:buNone/>
            </a:pPr>
            <a:endParaRPr lang="en-US" sz="1500" dirty="0" smtClean="0"/>
          </a:p>
          <a:p>
            <a:pPr algn="just"/>
            <a:r>
              <a:rPr lang="en-US" dirty="0" smtClean="0"/>
              <a:t>However Stephen is doing “great wonders and signs” so the </a:t>
            </a:r>
            <a:r>
              <a:rPr lang="en-US" dirty="0" smtClean="0"/>
              <a:t>Apostolic </a:t>
            </a:r>
            <a:r>
              <a:rPr lang="en-US" dirty="0" smtClean="0"/>
              <a:t>anointing had clearly passed over to him and he was now evangelizing a less-evangelized group – the immigrant Greek-speaking Jews</a:t>
            </a:r>
            <a:r>
              <a:rPr lang="en-US" dirty="0" smtClean="0"/>
              <a:t>.</a:t>
            </a:r>
            <a:endParaRPr lang="en-US" sz="1500" dirty="0" smtClean="0"/>
          </a:p>
          <a:p>
            <a:pPr algn="just"/>
            <a:endParaRPr lang="en-US" sz="1500" dirty="0" smtClean="0"/>
          </a:p>
          <a:p>
            <a:pPr algn="just"/>
            <a:r>
              <a:rPr lang="en-US" dirty="0" smtClean="0"/>
              <a:t>This was a sign that the </a:t>
            </a:r>
            <a:r>
              <a:rPr lang="en-US" dirty="0" smtClean="0"/>
              <a:t>Gospel </a:t>
            </a:r>
            <a:r>
              <a:rPr lang="en-US" dirty="0" smtClean="0"/>
              <a:t>was no longer ethnically confined. </a:t>
            </a:r>
            <a:r>
              <a:rPr lang="en-US" dirty="0" smtClean="0"/>
              <a:t> A </a:t>
            </a:r>
            <a:r>
              <a:rPr lang="en-US" dirty="0" smtClean="0"/>
              <a:t>hint that the gospel would soon reach the Gentiles.</a:t>
            </a:r>
          </a:p>
          <a:p>
            <a:pPr algn="just"/>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323</TotalTime>
  <Words>1530</Words>
  <Application>Microsoft Office PowerPoint</Application>
  <PresentationFormat>On-screen Show (4:3)</PresentationFormat>
  <Paragraphs>126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Origin</vt:lpstr>
      <vt:lpstr>Acts 6: Deacons and Disputes</vt:lpstr>
      <vt:lpstr>Hebrews vs. Hellenists</vt:lpstr>
      <vt:lpstr>Widows – The Applied Gospel</vt:lpstr>
      <vt:lpstr>Lopsided Compassion</vt:lpstr>
      <vt:lpstr>Priorities: Spiritual Over Administrative</vt:lpstr>
      <vt:lpstr>Full Of The Spirit and Wisdom</vt:lpstr>
      <vt:lpstr>Ordination of the Deacons</vt:lpstr>
      <vt:lpstr>Obedience Leads To Blessing</vt:lpstr>
      <vt:lpstr>A Greek-Speaking Miracle Worker!</vt:lpstr>
      <vt:lpstr>Signs and Wonders</vt:lpstr>
      <vt:lpstr>The Freedmen</vt:lpstr>
      <vt:lpstr>Wisdom &amp; Spirit -1 </vt:lpstr>
      <vt:lpstr>Wisdom &amp; Spirit - 2</vt:lpstr>
      <vt:lpstr>Spirit &amp; Wisdom - 3</vt:lpstr>
      <vt:lpstr>Blasphemy Laws</vt:lpstr>
      <vt:lpstr>Council</vt:lpstr>
      <vt:lpstr>False Witnesses</vt:lpstr>
      <vt:lpstr>Angelic Features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6: Deacons and Disputes</dc:title>
  <dc:creator>John Edmiston</dc:creator>
  <cp:lastModifiedBy> </cp:lastModifiedBy>
  <cp:revision>31</cp:revision>
  <cp:lastPrinted>2014-04-08T17:33:34Z</cp:lastPrinted>
  <dcterms:created xsi:type="dcterms:W3CDTF">2014-04-07T04:55:30Z</dcterms:created>
  <dcterms:modified xsi:type="dcterms:W3CDTF">2014-04-08T17:38:34Z</dcterms:modified>
</cp:coreProperties>
</file>