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0" r:id="rId24"/>
    <p:sldId id="278" r:id="rId25"/>
    <p:sldId id="279" r:id="rId26"/>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1" d="100"/>
          <a:sy n="81" d="100"/>
        </p:scale>
        <p:origin x="-78" y="-10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77FA8AD2-5AC2-4D1F-BE5F-B72EA532E7F9}" type="datetimeFigureOut">
              <a:rPr lang="en-US" smtClean="0"/>
              <a:t>4/22/2014</a:t>
            </a:fld>
            <a:endParaRPr lang="en-US"/>
          </a:p>
        </p:txBody>
      </p:sp>
      <p:sp>
        <p:nvSpPr>
          <p:cNvPr id="4" name="Footer Placeholder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85280DAA-D04B-48DD-8631-063D9BEE2FA7}" type="slidenum">
              <a:rPr lang="en-US" smtClean="0"/>
              <a:t>‹#›</a:t>
            </a:fld>
            <a:endParaRPr lang="en-US"/>
          </a:p>
        </p:txBody>
      </p:sp>
    </p:spTree>
    <p:extLst>
      <p:ext uri="{BB962C8B-B14F-4D97-AF65-F5344CB8AC3E}">
        <p14:creationId xmlns:p14="http://schemas.microsoft.com/office/powerpoint/2010/main" val="31548993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4234A0AC-D523-4B3D-91F8-4FA82D10EE23}" type="datetimeFigureOut">
              <a:rPr lang="en-US" smtClean="0"/>
              <a:pPr/>
              <a:t>4/22/2014</a:t>
            </a:fld>
            <a:endParaRPr lang="en-US" dirty="0"/>
          </a:p>
        </p:txBody>
      </p:sp>
      <p:sp>
        <p:nvSpPr>
          <p:cNvPr id="17" name="Footer Placeholder 16"/>
          <p:cNvSpPr>
            <a:spLocks noGrp="1"/>
          </p:cNvSpPr>
          <p:nvPr>
            <p:ph type="ftr" sz="quarter" idx="11"/>
          </p:nvPr>
        </p:nvSpPr>
        <p:spPr>
          <a:xfrm>
            <a:off x="2898648" y="6355080"/>
            <a:ext cx="3474720" cy="365760"/>
          </a:xfrm>
        </p:spPr>
        <p:txBody>
          <a:bodyPr/>
          <a:lstStyle/>
          <a:p>
            <a:endParaRPr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E9E00553-EB3E-49D7-BD23-4E48FC805AEB}" type="slidenum">
              <a:rPr lang="en-US" smtClean="0"/>
              <a:pPr/>
              <a:t>‹#›</a:t>
            </a:fld>
            <a:endParaRPr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34A0AC-D523-4B3D-91F8-4FA82D10EE23}" type="datetimeFigureOut">
              <a:rPr lang="en-US" smtClean="0"/>
              <a:pPr/>
              <a:t>4/22/2014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E00553-EB3E-49D7-BD23-4E48FC805AE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34A0AC-D523-4B3D-91F8-4FA82D10EE23}" type="datetimeFigureOut">
              <a:rPr lang="en-US" smtClean="0"/>
              <a:pPr/>
              <a:t>4/22/2014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E00553-EB3E-49D7-BD23-4E48FC805AEB}" type="slidenum">
              <a:rPr lang="en-US" smtClean="0"/>
              <a:pPr/>
              <a:t>‹#›</a:t>
            </a:fld>
            <a:endParaRPr lang="en-US"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234A0AC-D523-4B3D-91F8-4FA82D10EE23}" type="datetimeFigureOut">
              <a:rPr lang="en-US" smtClean="0"/>
              <a:pPr/>
              <a:t>4/22/2014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E00553-EB3E-49D7-BD23-4E48FC805AEB}" type="slidenum">
              <a:rPr lang="en-US" smtClean="0"/>
              <a:pPr/>
              <a:t>‹#›</a:t>
            </a:fld>
            <a:endParaRPr lang="en-US"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4234A0AC-D523-4B3D-91F8-4FA82D10EE23}" type="datetimeFigureOut">
              <a:rPr lang="en-US" smtClean="0"/>
              <a:pPr/>
              <a:t>4/22/2014</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lang="en-US" dirty="0"/>
          </a:p>
        </p:txBody>
      </p:sp>
      <p:sp>
        <p:nvSpPr>
          <p:cNvPr id="6" name="Slide Number Placeholder 5"/>
          <p:cNvSpPr>
            <a:spLocks noGrp="1"/>
          </p:cNvSpPr>
          <p:nvPr>
            <p:ph type="sldNum" sz="quarter" idx="12"/>
          </p:nvPr>
        </p:nvSpPr>
        <p:spPr>
          <a:xfrm>
            <a:off x="1069848" y="6355080"/>
            <a:ext cx="1520952" cy="365760"/>
          </a:xfrm>
        </p:spPr>
        <p:txBody>
          <a:bodyPr/>
          <a:lstStyle/>
          <a:p>
            <a:fld id="{E9E00553-EB3E-49D7-BD23-4E48FC805AEB}" type="slidenum">
              <a:rPr lang="en-US" smtClean="0"/>
              <a:pPr/>
              <a:t>‹#›</a:t>
            </a:fld>
            <a:endParaRPr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234A0AC-D523-4B3D-91F8-4FA82D10EE23}" type="datetimeFigureOut">
              <a:rPr lang="en-US" smtClean="0"/>
              <a:pPr/>
              <a:t>4/22/2014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9E00553-EB3E-49D7-BD23-4E48FC805AEB}" type="slidenum">
              <a:rPr lang="en-US" smtClean="0"/>
              <a:pPr/>
              <a:t>‹#›</a:t>
            </a:fld>
            <a:endParaRPr lang="en-US" dirty="0"/>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234A0AC-D523-4B3D-91F8-4FA82D10EE23}" type="datetimeFigureOut">
              <a:rPr lang="en-US" smtClean="0"/>
              <a:pPr/>
              <a:t>4/22/2014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9E00553-EB3E-49D7-BD23-4E48FC805AEB}" type="slidenum">
              <a:rPr lang="en-US" smtClean="0"/>
              <a:pPr/>
              <a:t>‹#›</a:t>
            </a:fld>
            <a:endParaRPr lang="en-US" dirty="0"/>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234A0AC-D523-4B3D-91F8-4FA82D10EE23}" type="datetimeFigureOut">
              <a:rPr lang="en-US" smtClean="0"/>
              <a:pPr/>
              <a:t>4/22/2014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9E00553-EB3E-49D7-BD23-4E48FC805AEB}" type="slidenum">
              <a:rPr lang="en-US" smtClean="0"/>
              <a:pPr/>
              <a:t>‹#›</a:t>
            </a:fld>
            <a:endParaRPr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34A0AC-D523-4B3D-91F8-4FA82D10EE23}" type="datetimeFigureOut">
              <a:rPr lang="en-US" smtClean="0"/>
              <a:pPr/>
              <a:t>4/22/2014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9E00553-EB3E-49D7-BD23-4E48FC805AEB}" type="slidenum">
              <a:rPr lang="en-US" smtClean="0"/>
              <a:pPr/>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234A0AC-D523-4B3D-91F8-4FA82D10EE23}" type="datetimeFigureOut">
              <a:rPr lang="en-US" smtClean="0"/>
              <a:pPr/>
              <a:t>4/22/2014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9E00553-EB3E-49D7-BD23-4E48FC805AEB}"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234A0AC-D523-4B3D-91F8-4FA82D10EE23}" type="datetimeFigureOut">
              <a:rPr lang="en-US" smtClean="0"/>
              <a:pPr/>
              <a:t>4/22/2014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9E00553-EB3E-49D7-BD23-4E48FC805AEB}"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4234A0AC-D523-4B3D-91F8-4FA82D10EE23}" type="datetimeFigureOut">
              <a:rPr lang="en-US" smtClean="0"/>
              <a:pPr/>
              <a:t>4/22/2014</a:t>
            </a:fld>
            <a:endParaRPr lang="en-US" dirty="0"/>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E9E00553-EB3E-49D7-BD23-4E48FC805AEB}" type="slidenum">
              <a:rPr lang="en-US" smtClean="0"/>
              <a:pPr/>
              <a:t>‹#›</a:t>
            </a:fld>
            <a:endParaRPr lang="en-US" dirty="0"/>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Acts 8-12</a:t>
            </a:r>
            <a:endParaRPr lang="en-US" dirty="0"/>
          </a:p>
        </p:txBody>
      </p:sp>
      <p:sp>
        <p:nvSpPr>
          <p:cNvPr id="3" name="Subtitle 2"/>
          <p:cNvSpPr>
            <a:spLocks noGrp="1"/>
          </p:cNvSpPr>
          <p:nvPr>
            <p:ph type="subTitle" idx="1"/>
          </p:nvPr>
        </p:nvSpPr>
        <p:spPr/>
        <p:txBody>
          <a:bodyPr/>
          <a:lstStyle/>
          <a:p>
            <a:r>
              <a:rPr lang="en-US" dirty="0" smtClean="0"/>
              <a:t>The Gospel Reaches Non-Jews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Saul In Jerusalem </a:t>
            </a:r>
            <a:r>
              <a:rPr lang="en-US" b="1" dirty="0" smtClean="0"/>
              <a:t>(Acts 9:26--30</a:t>
            </a:r>
            <a:r>
              <a:rPr lang="en-US" b="1" dirty="0" smtClean="0"/>
              <a:t>)</a:t>
            </a:r>
            <a:endParaRPr lang="en-US" b="1" dirty="0"/>
          </a:p>
        </p:txBody>
      </p:sp>
      <p:sp>
        <p:nvSpPr>
          <p:cNvPr id="3" name="Content Placeholder 2"/>
          <p:cNvSpPr>
            <a:spLocks noGrp="1"/>
          </p:cNvSpPr>
          <p:nvPr>
            <p:ph sz="quarter" idx="1"/>
          </p:nvPr>
        </p:nvSpPr>
        <p:spPr/>
        <p:txBody>
          <a:bodyPr>
            <a:normAutofit fontScale="92500" lnSpcReduction="20000"/>
          </a:bodyPr>
          <a:lstStyle/>
          <a:p>
            <a:pPr algn="just"/>
            <a:r>
              <a:rPr lang="en-US" dirty="0" smtClean="0"/>
              <a:t>Saul stays briefly in Jerusalem (15 </a:t>
            </a:r>
            <a:r>
              <a:rPr lang="en-US" dirty="0" smtClean="0"/>
              <a:t>days --- see: </a:t>
            </a:r>
            <a:r>
              <a:rPr lang="en-US" dirty="0" smtClean="0"/>
              <a:t>Galatians 1) before being sent to Tarsus.  This is some years after his conversion.</a:t>
            </a:r>
          </a:p>
          <a:p>
            <a:pPr algn="just"/>
            <a:r>
              <a:rPr lang="en-US" dirty="0" smtClean="0"/>
              <a:t>Checks in with Peter and the </a:t>
            </a:r>
            <a:r>
              <a:rPr lang="en-US" dirty="0" smtClean="0"/>
              <a:t>Apostles </a:t>
            </a:r>
            <a:r>
              <a:rPr lang="en-US" dirty="0" smtClean="0"/>
              <a:t>(Galatians 1</a:t>
            </a:r>
            <a:r>
              <a:rPr lang="en-US" dirty="0" smtClean="0"/>
              <a:t>).</a:t>
            </a:r>
            <a:endParaRPr lang="en-US" dirty="0" smtClean="0"/>
          </a:p>
          <a:p>
            <a:pPr algn="just"/>
            <a:r>
              <a:rPr lang="en-US" dirty="0" smtClean="0"/>
              <a:t>At first he is distrusted until Barnabas vouches for him.</a:t>
            </a:r>
          </a:p>
          <a:p>
            <a:pPr algn="just"/>
            <a:r>
              <a:rPr lang="en-US" dirty="0" smtClean="0"/>
              <a:t>Eventually Saul is fully accepted but in still a lightning rod for controversy.</a:t>
            </a:r>
          </a:p>
          <a:p>
            <a:pPr algn="just"/>
            <a:r>
              <a:rPr lang="en-US" dirty="0" smtClean="0"/>
              <a:t>Saul visits the Temple and has a vision from God warning him to leave Jerusalem and go to the nations </a:t>
            </a:r>
            <a:r>
              <a:rPr lang="en-US" dirty="0" smtClean="0"/>
              <a:t>(Acts 22:17-21).</a:t>
            </a:r>
            <a:endParaRPr lang="en-US" dirty="0" smtClean="0"/>
          </a:p>
          <a:p>
            <a:pPr algn="just"/>
            <a:r>
              <a:rPr lang="en-US" dirty="0" smtClean="0"/>
              <a:t>The Hellenists seize Paul in order to kill </a:t>
            </a:r>
            <a:r>
              <a:rPr lang="en-US" dirty="0" smtClean="0"/>
              <a:t>him.  He </a:t>
            </a:r>
            <a:r>
              <a:rPr lang="en-US" dirty="0" smtClean="0"/>
              <a:t>escapes, and the brethren send him off to Tarsus.</a:t>
            </a:r>
          </a:p>
          <a:p>
            <a:pPr algn="just"/>
            <a:r>
              <a:rPr lang="en-US" dirty="0" smtClean="0"/>
              <a:t>It appears that Paul stayed longer than God wanted him to!  A pattern of over-boldness that would repeat throughout his ministry.</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Persecution Subsides (</a:t>
            </a:r>
            <a:r>
              <a:rPr lang="en-US" b="1" dirty="0" smtClean="0"/>
              <a:t>v. 31--35</a:t>
            </a:r>
            <a:r>
              <a:rPr lang="en-US" b="1" dirty="0" smtClean="0"/>
              <a:t>)</a:t>
            </a:r>
            <a:endParaRPr lang="en-US" b="1" dirty="0"/>
          </a:p>
        </p:txBody>
      </p:sp>
      <p:sp>
        <p:nvSpPr>
          <p:cNvPr id="3" name="Content Placeholder 2"/>
          <p:cNvSpPr>
            <a:spLocks noGrp="1"/>
          </p:cNvSpPr>
          <p:nvPr>
            <p:ph sz="quarter" idx="1"/>
          </p:nvPr>
        </p:nvSpPr>
        <p:spPr/>
        <p:txBody>
          <a:bodyPr>
            <a:normAutofit/>
          </a:bodyPr>
          <a:lstStyle/>
          <a:p>
            <a:pPr algn="just"/>
            <a:r>
              <a:rPr lang="en-US" dirty="0" smtClean="0"/>
              <a:t>With the conversion of Saul the persecution subsided for lack of an energetic leader.</a:t>
            </a:r>
          </a:p>
          <a:p>
            <a:pPr algn="just"/>
            <a:r>
              <a:rPr lang="en-US" dirty="0" smtClean="0"/>
              <a:t>The church has rest, grows, the disciples multiply, miracles keep happening. </a:t>
            </a:r>
          </a:p>
          <a:p>
            <a:pPr algn="just"/>
            <a:r>
              <a:rPr lang="en-US" dirty="0" smtClean="0"/>
              <a:t>Aeneas is healed from being paralyzed for eight years. </a:t>
            </a:r>
            <a:r>
              <a:rPr lang="en-US" dirty="0" smtClean="0"/>
              <a:t> His </a:t>
            </a:r>
            <a:r>
              <a:rPr lang="en-US" dirty="0" smtClean="0"/>
              <a:t>name was that of a mythic Greek character who left Troy and founded Rome in Virgil’s Aeneid. </a:t>
            </a:r>
          </a:p>
          <a:p>
            <a:pPr algn="just"/>
            <a:r>
              <a:rPr lang="en-US" dirty="0" smtClean="0"/>
              <a:t>A strong jab at Roman mythology and its powerlessness.</a:t>
            </a:r>
          </a:p>
          <a:p>
            <a:pPr algn="just"/>
            <a:r>
              <a:rPr lang="en-US" dirty="0" smtClean="0"/>
              <a:t>A declarative </a:t>
            </a:r>
            <a:r>
              <a:rPr lang="en-US" dirty="0" smtClean="0"/>
              <a:t>healing: </a:t>
            </a:r>
            <a:r>
              <a:rPr lang="en-US" dirty="0" smtClean="0"/>
              <a:t>“Jesus Christ heals you!”</a:t>
            </a:r>
          </a:p>
          <a:p>
            <a:pPr algn="just"/>
            <a:r>
              <a:rPr lang="en-US" dirty="0" smtClean="0"/>
              <a:t>Passivity </a:t>
            </a:r>
            <a:r>
              <a:rPr lang="en-US" dirty="0" smtClean="0"/>
              <a:t>was never tolerated in early Christianity.</a:t>
            </a:r>
          </a:p>
          <a:p>
            <a:pPr algn="just"/>
            <a:r>
              <a:rPr lang="en-US" dirty="0" smtClean="0"/>
              <a:t>The miracle resulted in glory to God and many believers.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990600"/>
          </a:xfrm>
        </p:spPr>
        <p:txBody>
          <a:bodyPr>
            <a:noAutofit/>
          </a:bodyPr>
          <a:lstStyle/>
          <a:p>
            <a:r>
              <a:rPr lang="en-US" b="1" dirty="0" smtClean="0"/>
              <a:t>Tabitha </a:t>
            </a:r>
            <a:r>
              <a:rPr lang="en-US" b="1" dirty="0" smtClean="0"/>
              <a:t>Raised </a:t>
            </a:r>
            <a:r>
              <a:rPr lang="en-US" b="1" dirty="0" smtClean="0"/>
              <a:t>From The Dead </a:t>
            </a:r>
            <a:r>
              <a:rPr lang="en-US" b="1" dirty="0" smtClean="0"/>
              <a:t/>
            </a:r>
            <a:br>
              <a:rPr lang="en-US" b="1" dirty="0" smtClean="0"/>
            </a:br>
            <a:r>
              <a:rPr lang="en-US" b="1" dirty="0" smtClean="0"/>
              <a:t>(vs. 36--</a:t>
            </a:r>
            <a:r>
              <a:rPr lang="en-US" b="1" dirty="0" smtClean="0"/>
              <a:t>43)</a:t>
            </a:r>
            <a:endParaRPr lang="en-US" b="1" dirty="0"/>
          </a:p>
        </p:txBody>
      </p:sp>
      <p:sp>
        <p:nvSpPr>
          <p:cNvPr id="3" name="Content Placeholder 2"/>
          <p:cNvSpPr>
            <a:spLocks noGrp="1"/>
          </p:cNvSpPr>
          <p:nvPr>
            <p:ph sz="quarter" idx="1"/>
          </p:nvPr>
        </p:nvSpPr>
        <p:spPr/>
        <p:txBody>
          <a:bodyPr>
            <a:normAutofit lnSpcReduction="10000"/>
          </a:bodyPr>
          <a:lstStyle/>
          <a:p>
            <a:pPr algn="just"/>
            <a:r>
              <a:rPr lang="en-US" dirty="0" smtClean="0"/>
              <a:t>Tabitha | Dorcas </a:t>
            </a:r>
            <a:r>
              <a:rPr lang="en-US" dirty="0" smtClean="0"/>
              <a:t>was a </a:t>
            </a:r>
            <a:r>
              <a:rPr lang="en-US" dirty="0" smtClean="0"/>
              <a:t>bi-cultural </a:t>
            </a:r>
            <a:r>
              <a:rPr lang="en-US" dirty="0" smtClean="0"/>
              <a:t>woman of good works who helped widows and orphans with her own hands.</a:t>
            </a:r>
          </a:p>
          <a:p>
            <a:pPr algn="just"/>
            <a:r>
              <a:rPr lang="en-US" dirty="0" smtClean="0"/>
              <a:t>Tabitha gets sick and </a:t>
            </a:r>
            <a:r>
              <a:rPr lang="en-US" dirty="0" smtClean="0"/>
              <a:t>dies.  The </a:t>
            </a:r>
            <a:r>
              <a:rPr lang="en-US" dirty="0" smtClean="0"/>
              <a:t>disciples send for Peter apparently confident that Peter would raise her from the dead if he arrived soon enough.</a:t>
            </a:r>
          </a:p>
          <a:p>
            <a:pPr algn="just"/>
            <a:r>
              <a:rPr lang="en-US" dirty="0" smtClean="0"/>
              <a:t>Peter commands Tabitha to get up, she does, he helps her to her feet and God gets all the glory. </a:t>
            </a:r>
            <a:r>
              <a:rPr lang="en-US" dirty="0" smtClean="0"/>
              <a:t> Many </a:t>
            </a:r>
            <a:r>
              <a:rPr lang="en-US" dirty="0" smtClean="0"/>
              <a:t>believe.</a:t>
            </a:r>
          </a:p>
          <a:p>
            <a:pPr algn="just"/>
            <a:r>
              <a:rPr lang="en-US" dirty="0" smtClean="0"/>
              <a:t>Joppa – a Phoenician port city where Jonah got the boat to flee from the Lord.  </a:t>
            </a:r>
            <a:r>
              <a:rPr lang="en-US" dirty="0" smtClean="0"/>
              <a:t>[It </a:t>
            </a:r>
            <a:r>
              <a:rPr lang="en-US" dirty="0" smtClean="0"/>
              <a:t>never was an Israeli city</a:t>
            </a:r>
            <a:r>
              <a:rPr lang="en-US" dirty="0" smtClean="0"/>
              <a:t>.]</a:t>
            </a:r>
            <a:endParaRPr lang="en-US" dirty="0" smtClean="0"/>
          </a:p>
          <a:p>
            <a:pPr algn="just"/>
            <a:r>
              <a:rPr lang="en-US" dirty="0" smtClean="0"/>
              <a:t>Peter is now heading into Gentile territory and is staying “many days” with a Jewish tanner, a not-so-clean </a:t>
            </a:r>
            <a:r>
              <a:rPr lang="en-US" dirty="0" smtClean="0"/>
              <a:t>[kosher] occupation.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Cornelius’ Vision (Acts 10:1-8)</a:t>
            </a:r>
            <a:endParaRPr lang="en-US" b="1" dirty="0"/>
          </a:p>
        </p:txBody>
      </p:sp>
      <p:sp>
        <p:nvSpPr>
          <p:cNvPr id="3" name="Content Placeholder 2"/>
          <p:cNvSpPr>
            <a:spLocks noGrp="1"/>
          </p:cNvSpPr>
          <p:nvPr>
            <p:ph sz="quarter" idx="1"/>
          </p:nvPr>
        </p:nvSpPr>
        <p:spPr/>
        <p:txBody>
          <a:bodyPr>
            <a:normAutofit fontScale="92500" lnSpcReduction="20000"/>
          </a:bodyPr>
          <a:lstStyle/>
          <a:p>
            <a:pPr algn="just"/>
            <a:r>
              <a:rPr lang="en-US" sz="2800" dirty="0" smtClean="0"/>
              <a:t>Cornelius was a devout </a:t>
            </a:r>
            <a:r>
              <a:rPr lang="en-US" sz="2800" dirty="0" smtClean="0"/>
              <a:t>Gentile, </a:t>
            </a:r>
            <a:r>
              <a:rPr lang="en-US" sz="2800" dirty="0" smtClean="0"/>
              <a:t>a </a:t>
            </a:r>
            <a:r>
              <a:rPr lang="en-US" sz="2800" dirty="0" smtClean="0"/>
              <a:t>God-fearer, </a:t>
            </a:r>
            <a:r>
              <a:rPr lang="en-US" sz="2800" dirty="0" smtClean="0"/>
              <a:t>who was merciful and socially active and prayerful.</a:t>
            </a:r>
          </a:p>
          <a:p>
            <a:pPr algn="just"/>
            <a:r>
              <a:rPr lang="en-US" sz="2800" b="1" dirty="0" smtClean="0"/>
              <a:t>Good works don’t get us saved </a:t>
            </a:r>
            <a:r>
              <a:rPr lang="en-US" sz="2800" dirty="0" smtClean="0"/>
              <a:t>(only faith does that</a:t>
            </a:r>
            <a:r>
              <a:rPr lang="en-US" sz="2800" dirty="0" smtClean="0"/>
              <a:t>), BUT </a:t>
            </a:r>
            <a:r>
              <a:rPr lang="en-US" sz="2800" dirty="0" smtClean="0"/>
              <a:t>they do get God’s blessing and favor upon us.  The raising of Tabitha was part of this favor. </a:t>
            </a:r>
            <a:r>
              <a:rPr lang="en-US" sz="2800" dirty="0" smtClean="0"/>
              <a:t> Similarly, </a:t>
            </a:r>
            <a:r>
              <a:rPr lang="en-US" sz="2800" dirty="0" smtClean="0"/>
              <a:t>wicked </a:t>
            </a:r>
            <a:r>
              <a:rPr lang="en-US" sz="2800" dirty="0" smtClean="0"/>
              <a:t>behavior, </a:t>
            </a:r>
            <a:r>
              <a:rPr lang="en-US" sz="2800" dirty="0" smtClean="0"/>
              <a:t>e.g</a:t>
            </a:r>
            <a:r>
              <a:rPr lang="en-US" sz="2800" dirty="0" smtClean="0"/>
              <a:t>., </a:t>
            </a:r>
            <a:r>
              <a:rPr lang="en-US" sz="2800" dirty="0" smtClean="0"/>
              <a:t>Ananias and Sapphira has negative consequences.</a:t>
            </a:r>
          </a:p>
          <a:p>
            <a:pPr algn="just"/>
            <a:r>
              <a:rPr lang="en-US" sz="2800" dirty="0" smtClean="0"/>
              <a:t>He was of the Italian </a:t>
            </a:r>
            <a:r>
              <a:rPr lang="en-US" sz="2800" dirty="0" smtClean="0"/>
              <a:t>Regiment.  A Cohort </a:t>
            </a:r>
            <a:r>
              <a:rPr lang="en-US" sz="2800" dirty="0" smtClean="0"/>
              <a:t>was </a:t>
            </a:r>
            <a:r>
              <a:rPr lang="en-US" sz="2800" dirty="0" smtClean="0"/>
              <a:t>1/10</a:t>
            </a:r>
            <a:r>
              <a:rPr lang="en-US" sz="2800" baseline="30000" dirty="0" smtClean="0"/>
              <a:t>th</a:t>
            </a:r>
            <a:r>
              <a:rPr lang="en-US" sz="2800" dirty="0" smtClean="0"/>
              <a:t> of </a:t>
            </a:r>
            <a:r>
              <a:rPr lang="en-US" sz="2800" dirty="0" smtClean="0"/>
              <a:t>a Legion and had between </a:t>
            </a:r>
            <a:r>
              <a:rPr lang="en-US" sz="2800" dirty="0" smtClean="0"/>
              <a:t>555-1,105 men, plus </a:t>
            </a:r>
            <a:r>
              <a:rPr lang="en-US" sz="2800" dirty="0" smtClean="0"/>
              <a:t>cavalry.  A very senior military officer,  probably a Roman from Italy.</a:t>
            </a:r>
          </a:p>
          <a:p>
            <a:pPr algn="just"/>
            <a:r>
              <a:rPr lang="en-US" sz="2800" dirty="0" smtClean="0"/>
              <a:t>An angel appears to Cornelius who is at first terrified by the angel assures him of God’s favor.</a:t>
            </a:r>
          </a:p>
          <a:p>
            <a:pPr algn="just"/>
            <a:r>
              <a:rPr lang="en-US" sz="2800" dirty="0" smtClean="0"/>
              <a:t>The angel gives specific clear directions to Cornelius who then sends his men to Peter at Joppa.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Peter’s Vision (v. </a:t>
            </a:r>
            <a:r>
              <a:rPr lang="en-US" b="1" dirty="0" smtClean="0"/>
              <a:t>9--16</a:t>
            </a:r>
            <a:r>
              <a:rPr lang="en-US" b="1" dirty="0" smtClean="0"/>
              <a:t>)</a:t>
            </a:r>
            <a:endParaRPr lang="en-US" b="1" dirty="0"/>
          </a:p>
        </p:txBody>
      </p:sp>
      <p:sp>
        <p:nvSpPr>
          <p:cNvPr id="3" name="Content Placeholder 2"/>
          <p:cNvSpPr>
            <a:spLocks noGrp="1"/>
          </p:cNvSpPr>
          <p:nvPr>
            <p:ph sz="quarter" idx="1"/>
          </p:nvPr>
        </p:nvSpPr>
        <p:spPr/>
        <p:txBody>
          <a:bodyPr>
            <a:normAutofit lnSpcReduction="10000"/>
          </a:bodyPr>
          <a:lstStyle/>
          <a:p>
            <a:pPr algn="just"/>
            <a:r>
              <a:rPr lang="en-US" dirty="0" smtClean="0"/>
              <a:t>Peter is hungry and enters into a trance during a time of prayer and has a vision of a sheet full of unclean animals let down from Heaven.  The direct implication is that Heaven contains unclean animals!</a:t>
            </a:r>
          </a:p>
          <a:p>
            <a:pPr algn="just"/>
            <a:r>
              <a:rPr lang="en-US" dirty="0" smtClean="0"/>
              <a:t>Peter, a kosher </a:t>
            </a:r>
            <a:r>
              <a:rPr lang="en-US" dirty="0" smtClean="0"/>
              <a:t>Jew, </a:t>
            </a:r>
            <a:r>
              <a:rPr lang="en-US" dirty="0" smtClean="0"/>
              <a:t>is told to arise, kill and eat which horrifies him as he has never eaten unclean food.</a:t>
            </a:r>
          </a:p>
          <a:p>
            <a:pPr algn="just"/>
            <a:r>
              <a:rPr lang="en-US" dirty="0" smtClean="0"/>
              <a:t>In the vision Peter is told that God has made these creatures clean and that Peter is not to call them unclean.</a:t>
            </a:r>
          </a:p>
          <a:p>
            <a:pPr algn="just"/>
            <a:r>
              <a:rPr lang="en-US" dirty="0" smtClean="0"/>
              <a:t>This happens three times to emphasize the point and Peter still cannot obey! </a:t>
            </a:r>
            <a:r>
              <a:rPr lang="en-US" dirty="0" smtClean="0"/>
              <a:t>This, despite </a:t>
            </a:r>
            <a:r>
              <a:rPr lang="en-US" dirty="0" smtClean="0"/>
              <a:t>Jesus declaring all foods clean (Mark </a:t>
            </a:r>
            <a:r>
              <a:rPr lang="en-US" dirty="0" smtClean="0"/>
              <a:t>7:1--23 --- esp</a:t>
            </a:r>
            <a:r>
              <a:rPr lang="en-US" dirty="0" smtClean="0"/>
              <a:t>. v</a:t>
            </a:r>
            <a:r>
              <a:rPr lang="en-US" dirty="0" smtClean="0"/>
              <a:t>. 19 </a:t>
            </a:r>
            <a:r>
              <a:rPr lang="en-US" dirty="0" smtClean="0"/>
              <a:t>in modern translations</a:t>
            </a:r>
            <a:r>
              <a:rPr lang="en-US" dirty="0" smtClean="0"/>
              <a: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Servants Arrive  (</a:t>
            </a:r>
            <a:r>
              <a:rPr lang="en-US" b="1" dirty="0" smtClean="0"/>
              <a:t>v.17--23</a:t>
            </a:r>
            <a:r>
              <a:rPr lang="en-US" b="1" dirty="0" smtClean="0"/>
              <a:t>)</a:t>
            </a:r>
            <a:endParaRPr lang="en-US" b="1" dirty="0"/>
          </a:p>
        </p:txBody>
      </p:sp>
      <p:sp>
        <p:nvSpPr>
          <p:cNvPr id="3" name="Content Placeholder 2"/>
          <p:cNvSpPr>
            <a:spLocks noGrp="1"/>
          </p:cNvSpPr>
          <p:nvPr>
            <p:ph sz="quarter" idx="1"/>
          </p:nvPr>
        </p:nvSpPr>
        <p:spPr/>
        <p:txBody>
          <a:bodyPr>
            <a:normAutofit lnSpcReduction="10000"/>
          </a:bodyPr>
          <a:lstStyle/>
          <a:p>
            <a:pPr algn="just"/>
            <a:r>
              <a:rPr lang="en-US" dirty="0" smtClean="0"/>
              <a:t>While Peter is </a:t>
            </a:r>
            <a:r>
              <a:rPr lang="en-US" dirty="0" smtClean="0"/>
              <a:t>puzzled; </a:t>
            </a:r>
            <a:r>
              <a:rPr lang="en-US" dirty="0" smtClean="0"/>
              <a:t>Cornelius’ servants arrive and ask for Peter.  </a:t>
            </a:r>
            <a:r>
              <a:rPr lang="en-US" dirty="0" smtClean="0"/>
              <a:t> The </a:t>
            </a:r>
            <a:r>
              <a:rPr lang="en-US" dirty="0" smtClean="0"/>
              <a:t>Holy Spirit tells Peter to go with them </a:t>
            </a:r>
            <a:r>
              <a:rPr lang="en-US" dirty="0" smtClean="0"/>
              <a:t>. . . “</a:t>
            </a:r>
            <a:r>
              <a:rPr lang="en-US" dirty="0" smtClean="0"/>
              <a:t>for I have sent </a:t>
            </a:r>
            <a:r>
              <a:rPr lang="en-US" dirty="0" smtClean="0"/>
              <a:t>them…” </a:t>
            </a:r>
            <a:r>
              <a:rPr lang="en-US" dirty="0" smtClean="0"/>
              <a:t>again very explicit verbal instructions.</a:t>
            </a:r>
          </a:p>
          <a:p>
            <a:pPr algn="just"/>
            <a:r>
              <a:rPr lang="en-US" dirty="0" smtClean="0"/>
              <a:t>Peter is told to go “without hesitation”.  </a:t>
            </a:r>
            <a:r>
              <a:rPr lang="en-US" dirty="0" smtClean="0"/>
              <a:t> He </a:t>
            </a:r>
            <a:r>
              <a:rPr lang="en-US" dirty="0" smtClean="0"/>
              <a:t>goes the next day (since it was a long journey) bringing some disciples from Joppa.</a:t>
            </a:r>
          </a:p>
          <a:p>
            <a:pPr algn="just"/>
            <a:r>
              <a:rPr lang="en-US" dirty="0" smtClean="0"/>
              <a:t>Cornelius is portrayed as liked by the </a:t>
            </a:r>
            <a:r>
              <a:rPr lang="en-US" dirty="0" smtClean="0"/>
              <a:t>Jews,  as honest, </a:t>
            </a:r>
            <a:r>
              <a:rPr lang="en-US" dirty="0" smtClean="0"/>
              <a:t>and God-fearing. The angelic visit adds weight to their argument. </a:t>
            </a:r>
          </a:p>
          <a:p>
            <a:pPr algn="just"/>
            <a:r>
              <a:rPr lang="en-US" dirty="0" smtClean="0"/>
              <a:t>Peter is clearly being drawn into a Holy Spirit adventure that is well outside of his personal boundaries.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No Man Unclean…  </a:t>
            </a:r>
            <a:r>
              <a:rPr lang="en-US" b="1" dirty="0" smtClean="0"/>
              <a:t>(v. 24-33</a:t>
            </a:r>
            <a:r>
              <a:rPr lang="en-US" b="1" dirty="0" smtClean="0"/>
              <a:t>)</a:t>
            </a:r>
            <a:endParaRPr lang="en-US" b="1" dirty="0"/>
          </a:p>
        </p:txBody>
      </p:sp>
      <p:sp>
        <p:nvSpPr>
          <p:cNvPr id="3" name="Content Placeholder 2"/>
          <p:cNvSpPr>
            <a:spLocks noGrp="1"/>
          </p:cNvSpPr>
          <p:nvPr>
            <p:ph sz="quarter" idx="1"/>
          </p:nvPr>
        </p:nvSpPr>
        <p:spPr>
          <a:xfrm>
            <a:off x="457200" y="1219200"/>
            <a:ext cx="8534400" cy="4937760"/>
          </a:xfrm>
        </p:spPr>
        <p:txBody>
          <a:bodyPr>
            <a:normAutofit fontScale="92500"/>
          </a:bodyPr>
          <a:lstStyle/>
          <a:p>
            <a:pPr algn="just"/>
            <a:r>
              <a:rPr lang="en-US" dirty="0" smtClean="0"/>
              <a:t>Peter </a:t>
            </a:r>
            <a:r>
              <a:rPr lang="en-US" dirty="0" smtClean="0"/>
              <a:t>says:  . . .“</a:t>
            </a:r>
            <a:r>
              <a:rPr lang="en-US" dirty="0" smtClean="0"/>
              <a:t>stand up for I too am just a man</a:t>
            </a:r>
            <a:r>
              <a:rPr lang="en-US" dirty="0" smtClean="0"/>
              <a:t>”.  </a:t>
            </a:r>
            <a:r>
              <a:rPr lang="en-US" dirty="0" smtClean="0"/>
              <a:t>(v. </a:t>
            </a:r>
            <a:r>
              <a:rPr lang="en-US" dirty="0" smtClean="0"/>
              <a:t>26</a:t>
            </a:r>
            <a:r>
              <a:rPr lang="en-US" dirty="0" smtClean="0"/>
              <a:t>)</a:t>
            </a:r>
          </a:p>
          <a:p>
            <a:pPr algn="just"/>
            <a:r>
              <a:rPr lang="en-US" dirty="0" smtClean="0"/>
              <a:t>Peter says that God told him to call no man common or unclean (v</a:t>
            </a:r>
            <a:r>
              <a:rPr lang="en-US" dirty="0" smtClean="0"/>
              <a:t>. 28) and he </a:t>
            </a:r>
            <a:r>
              <a:rPr lang="en-US" dirty="0" smtClean="0"/>
              <a:t>says he came without objection (v</a:t>
            </a:r>
            <a:r>
              <a:rPr lang="en-US" dirty="0" smtClean="0"/>
              <a:t>. 29).</a:t>
            </a:r>
            <a:endParaRPr lang="en-US" dirty="0" smtClean="0"/>
          </a:p>
          <a:p>
            <a:pPr algn="just"/>
            <a:r>
              <a:rPr lang="en-US" b="1" u="sng" dirty="0" smtClean="0"/>
              <a:t>Unlawful</a:t>
            </a:r>
            <a:r>
              <a:rPr lang="en-US" dirty="0" smtClean="0"/>
              <a:t> – no such provision in the actual </a:t>
            </a:r>
            <a:r>
              <a:rPr lang="en-US" dirty="0" smtClean="0"/>
              <a:t>Law </a:t>
            </a:r>
            <a:r>
              <a:rPr lang="en-US" dirty="0" smtClean="0"/>
              <a:t>of Moses. </a:t>
            </a:r>
            <a:r>
              <a:rPr lang="en-US" dirty="0" smtClean="0"/>
              <a:t> It </a:t>
            </a:r>
            <a:r>
              <a:rPr lang="en-US" dirty="0" smtClean="0"/>
              <a:t>seems to have been a later addition.</a:t>
            </a:r>
          </a:p>
          <a:p>
            <a:pPr algn="just"/>
            <a:r>
              <a:rPr lang="en-US" dirty="0" smtClean="0"/>
              <a:t>Demolishes </a:t>
            </a:r>
            <a:r>
              <a:rPr lang="en-US" dirty="0" smtClean="0"/>
              <a:t>Jewish / Gentile </a:t>
            </a:r>
            <a:r>
              <a:rPr lang="en-US" dirty="0" smtClean="0"/>
              <a:t>ethnic divisions, class divisions (</a:t>
            </a:r>
            <a:r>
              <a:rPr lang="en-US" dirty="0" smtClean="0"/>
              <a:t>commoners / royalty</a:t>
            </a:r>
            <a:r>
              <a:rPr lang="en-US" dirty="0" smtClean="0"/>
              <a:t>), spiritual rank </a:t>
            </a:r>
            <a:r>
              <a:rPr lang="en-US" dirty="0" smtClean="0"/>
              <a:t>(“I </a:t>
            </a:r>
            <a:r>
              <a:rPr lang="en-US" dirty="0" smtClean="0"/>
              <a:t>too am just a </a:t>
            </a:r>
            <a:r>
              <a:rPr lang="en-US" dirty="0" smtClean="0"/>
              <a:t>man”),  and </a:t>
            </a:r>
            <a:r>
              <a:rPr lang="en-US" dirty="0" smtClean="0"/>
              <a:t>occupational reservations (dealing with soldiers</a:t>
            </a:r>
            <a:r>
              <a:rPr lang="en-US" dirty="0" smtClean="0"/>
              <a:t>).</a:t>
            </a:r>
            <a:endParaRPr lang="en-US" dirty="0" smtClean="0"/>
          </a:p>
          <a:p>
            <a:pPr algn="just"/>
            <a:r>
              <a:rPr lang="en-US" dirty="0" smtClean="0"/>
              <a:t>Cornelius recounts the vision and </a:t>
            </a:r>
            <a:r>
              <a:rPr lang="en-US" dirty="0" smtClean="0"/>
              <a:t>says </a:t>
            </a:r>
            <a:r>
              <a:rPr lang="en-US" dirty="0" smtClean="0"/>
              <a:t>that everyone was reverently waiting “in the presence of God” to hear what Peter had been commanded by God.</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Peter’s Sermon (v. </a:t>
            </a:r>
            <a:r>
              <a:rPr lang="en-US" b="1" dirty="0" smtClean="0"/>
              <a:t>34--</a:t>
            </a:r>
            <a:r>
              <a:rPr lang="en-US" b="1" dirty="0" smtClean="0"/>
              <a:t>43)</a:t>
            </a:r>
            <a:endParaRPr lang="en-US" b="1" dirty="0"/>
          </a:p>
        </p:txBody>
      </p:sp>
      <p:sp>
        <p:nvSpPr>
          <p:cNvPr id="3" name="Content Placeholder 2"/>
          <p:cNvSpPr>
            <a:spLocks noGrp="1"/>
          </p:cNvSpPr>
          <p:nvPr>
            <p:ph sz="quarter" idx="1"/>
          </p:nvPr>
        </p:nvSpPr>
        <p:spPr/>
        <p:txBody>
          <a:bodyPr>
            <a:normAutofit lnSpcReduction="10000"/>
          </a:bodyPr>
          <a:lstStyle/>
          <a:p>
            <a:pPr algn="just"/>
            <a:r>
              <a:rPr lang="en-US" dirty="0" smtClean="0"/>
              <a:t>God shows no partiality based on nationality. </a:t>
            </a:r>
          </a:p>
          <a:p>
            <a:pPr algn="just"/>
            <a:r>
              <a:rPr lang="en-US" dirty="0" smtClean="0"/>
              <a:t>The regional and impulsive gods of ancient times were being replaced by One universal and impartial </a:t>
            </a:r>
            <a:r>
              <a:rPr lang="en-US" dirty="0" smtClean="0"/>
              <a:t>God; --- </a:t>
            </a:r>
            <a:endParaRPr lang="en-US" dirty="0" smtClean="0"/>
          </a:p>
          <a:p>
            <a:pPr algn="just"/>
            <a:r>
              <a:rPr lang="en-US" dirty="0" smtClean="0"/>
              <a:t>---Impartial </a:t>
            </a:r>
            <a:r>
              <a:rPr lang="en-US" dirty="0" smtClean="0"/>
              <a:t>in His judgment of all people everywhere (</a:t>
            </a:r>
            <a:r>
              <a:rPr lang="en-US" dirty="0" smtClean="0"/>
              <a:t>v. 42).</a:t>
            </a:r>
            <a:endParaRPr lang="en-US" dirty="0" smtClean="0"/>
          </a:p>
          <a:p>
            <a:pPr algn="just"/>
            <a:r>
              <a:rPr lang="en-US" dirty="0" smtClean="0"/>
              <a:t>Acceptability    =  fears </a:t>
            </a:r>
            <a:r>
              <a:rPr lang="en-US" dirty="0" smtClean="0"/>
              <a:t>Him </a:t>
            </a:r>
            <a:r>
              <a:rPr lang="en-US" dirty="0" smtClean="0"/>
              <a:t>and does </a:t>
            </a:r>
            <a:r>
              <a:rPr lang="en-US" dirty="0" smtClean="0"/>
              <a:t>what is right</a:t>
            </a:r>
          </a:p>
          <a:p>
            <a:pPr algn="just"/>
            <a:r>
              <a:rPr lang="en-US" dirty="0" smtClean="0"/>
              <a:t>Faith	      =  forgiveness </a:t>
            </a:r>
            <a:r>
              <a:rPr lang="en-US" dirty="0" smtClean="0"/>
              <a:t>of sins (</a:t>
            </a:r>
            <a:r>
              <a:rPr lang="en-US" dirty="0" smtClean="0"/>
              <a:t>v. 43</a:t>
            </a:r>
            <a:r>
              <a:rPr lang="en-US" dirty="0" smtClean="0"/>
              <a:t>)</a:t>
            </a:r>
          </a:p>
          <a:p>
            <a:pPr algn="just"/>
            <a:r>
              <a:rPr lang="en-US" dirty="0" smtClean="0"/>
              <a:t>Recites history of the ministry of Jesus Christ as familiar to them.  Jesus = Anointed, does good and heals all who were oppressed by the Devil. </a:t>
            </a:r>
            <a:endParaRPr lang="en-US" dirty="0" smtClean="0"/>
          </a:p>
          <a:p>
            <a:pPr marL="0" indent="0" algn="just">
              <a:buNone/>
            </a:pPr>
            <a:r>
              <a:rPr lang="en-US" dirty="0" smtClean="0"/>
              <a:t>   Sickness           = </a:t>
            </a:r>
            <a:r>
              <a:rPr lang="en-US" dirty="0" smtClean="0"/>
              <a:t>demonic oppression.</a:t>
            </a:r>
          </a:p>
          <a:p>
            <a:pPr algn="just"/>
            <a:r>
              <a:rPr lang="en-US" dirty="0" smtClean="0"/>
              <a:t>Resurrection = </a:t>
            </a:r>
            <a:r>
              <a:rPr lang="en-US" dirty="0" smtClean="0"/>
              <a:t>chosen witnesses ate and drank with </a:t>
            </a:r>
            <a:r>
              <a:rPr lang="en-US" dirty="0" smtClean="0"/>
              <a:t>Him.</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Spirit Falls (v. </a:t>
            </a:r>
            <a:r>
              <a:rPr lang="en-US" b="1" dirty="0" smtClean="0"/>
              <a:t>44--48</a:t>
            </a:r>
            <a:r>
              <a:rPr lang="en-US" b="1" dirty="0" smtClean="0"/>
              <a:t>)</a:t>
            </a:r>
            <a:endParaRPr lang="en-US" b="1" dirty="0"/>
          </a:p>
        </p:txBody>
      </p:sp>
      <p:sp>
        <p:nvSpPr>
          <p:cNvPr id="3" name="Content Placeholder 2"/>
          <p:cNvSpPr>
            <a:spLocks noGrp="1"/>
          </p:cNvSpPr>
          <p:nvPr>
            <p:ph sz="quarter" idx="1"/>
          </p:nvPr>
        </p:nvSpPr>
        <p:spPr/>
        <p:txBody>
          <a:bodyPr>
            <a:normAutofit lnSpcReduction="10000"/>
          </a:bodyPr>
          <a:lstStyle/>
          <a:p>
            <a:pPr algn="just"/>
            <a:r>
              <a:rPr lang="en-US" dirty="0" smtClean="0"/>
              <a:t>While Peter is preaching the Holy Spirit falls upon the whole group in a mass conversion. </a:t>
            </a:r>
            <a:r>
              <a:rPr lang="en-US" dirty="0" smtClean="0"/>
              <a:t> The </a:t>
            </a:r>
            <a:r>
              <a:rPr lang="en-US" dirty="0" smtClean="0"/>
              <a:t>Glory arrives!</a:t>
            </a:r>
          </a:p>
          <a:p>
            <a:pPr algn="just"/>
            <a:r>
              <a:rPr lang="en-US" dirty="0" smtClean="0"/>
              <a:t>The Spirit </a:t>
            </a:r>
            <a:r>
              <a:rPr lang="en-US" dirty="0" smtClean="0"/>
              <a:t>follows --- </a:t>
            </a:r>
            <a:r>
              <a:rPr lang="en-US" dirty="0" smtClean="0"/>
              <a:t>the “word falls on “all who heard the word”.   Spirit and testimony to Christ go together.</a:t>
            </a:r>
          </a:p>
          <a:p>
            <a:pPr algn="just"/>
            <a:r>
              <a:rPr lang="en-US" dirty="0" smtClean="0"/>
              <a:t>Spoke in tongues and prophecy as at Pentecost, a second Pentecost, validation by experience.</a:t>
            </a:r>
          </a:p>
          <a:p>
            <a:pPr algn="just"/>
            <a:r>
              <a:rPr lang="en-US" dirty="0" smtClean="0"/>
              <a:t>People amazed that the </a:t>
            </a:r>
            <a:r>
              <a:rPr lang="en-US" b="1" dirty="0" smtClean="0"/>
              <a:t>gift</a:t>
            </a:r>
            <a:r>
              <a:rPr lang="en-US" dirty="0" smtClean="0"/>
              <a:t> of the Holy Spirit (clean, pure</a:t>
            </a:r>
            <a:r>
              <a:rPr lang="en-US" dirty="0" smtClean="0"/>
              <a:t>) could </a:t>
            </a:r>
            <a:r>
              <a:rPr lang="en-US" dirty="0" smtClean="0"/>
              <a:t>be poured out on Gentiles (seen as unclean and impure) a theological paradigm shift.</a:t>
            </a:r>
          </a:p>
          <a:p>
            <a:pPr algn="just"/>
            <a:r>
              <a:rPr lang="en-US" dirty="0" smtClean="0"/>
              <a:t>Water baptism is </a:t>
            </a:r>
            <a:r>
              <a:rPr lang="en-US" b="1" dirty="0" smtClean="0"/>
              <a:t>AFTER</a:t>
            </a:r>
            <a:r>
              <a:rPr lang="en-US" dirty="0" smtClean="0"/>
              <a:t> Spirit baptism in this case.</a:t>
            </a:r>
          </a:p>
          <a:p>
            <a:pPr algn="just"/>
            <a:r>
              <a:rPr lang="en-US" dirty="0" smtClean="0"/>
              <a:t>Peter remains for ‘some days’ perhaps a week or so and instructs the newly founded Gentile </a:t>
            </a:r>
            <a:r>
              <a:rPr lang="en-US" dirty="0" smtClean="0"/>
              <a:t>Church</a:t>
            </a:r>
            <a:r>
              <a:rPr lang="en-US" dirty="0" smtClean="0"/>
              <a: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Circumcision Party </a:t>
            </a:r>
            <a:r>
              <a:rPr lang="en-US" b="1" dirty="0" smtClean="0"/>
              <a:t>(Acts 11:1-3</a:t>
            </a:r>
            <a:r>
              <a:rPr lang="en-US" b="1" dirty="0" smtClean="0"/>
              <a:t>)</a:t>
            </a:r>
            <a:endParaRPr lang="en-US" b="1" dirty="0"/>
          </a:p>
        </p:txBody>
      </p:sp>
      <p:sp>
        <p:nvSpPr>
          <p:cNvPr id="3" name="Content Placeholder 2"/>
          <p:cNvSpPr>
            <a:spLocks noGrp="1"/>
          </p:cNvSpPr>
          <p:nvPr>
            <p:ph sz="quarter" idx="1"/>
          </p:nvPr>
        </p:nvSpPr>
        <p:spPr/>
        <p:txBody>
          <a:bodyPr/>
          <a:lstStyle/>
          <a:p>
            <a:pPr algn="just"/>
            <a:r>
              <a:rPr lang="en-US" dirty="0" smtClean="0"/>
              <a:t>The group that said you must be circumcised to be saved, probably led by James the brother of Jesus, a </a:t>
            </a:r>
            <a:r>
              <a:rPr lang="en-US" dirty="0" smtClean="0"/>
              <a:t>strict </a:t>
            </a:r>
            <a:r>
              <a:rPr lang="en-US" dirty="0" smtClean="0"/>
              <a:t>Pharisee. </a:t>
            </a:r>
            <a:r>
              <a:rPr lang="en-US" dirty="0" smtClean="0"/>
              <a:t> Eating </a:t>
            </a:r>
            <a:r>
              <a:rPr lang="en-US" dirty="0" smtClean="0"/>
              <a:t>with Gentiles seen as lawless.</a:t>
            </a:r>
          </a:p>
          <a:p>
            <a:pPr algn="just"/>
            <a:r>
              <a:rPr lang="en-US" dirty="0" smtClean="0"/>
              <a:t>Christians who insisted on Jewish </a:t>
            </a:r>
            <a:r>
              <a:rPr lang="en-US" dirty="0" smtClean="0"/>
              <a:t>law-keeping.</a:t>
            </a:r>
            <a:endParaRPr lang="en-US" dirty="0" smtClean="0"/>
          </a:p>
          <a:p>
            <a:pPr algn="just"/>
            <a:r>
              <a:rPr lang="en-US" dirty="0" smtClean="0"/>
              <a:t>Acts 15:5, </a:t>
            </a:r>
            <a:r>
              <a:rPr lang="en-US" dirty="0" smtClean="0"/>
              <a:t> Acts 21:21--24 | Galatians 2:12--14</a:t>
            </a:r>
            <a:endParaRPr lang="en-US" dirty="0" smtClean="0"/>
          </a:p>
          <a:p>
            <a:pPr algn="just"/>
            <a:r>
              <a:rPr lang="en-US" dirty="0" smtClean="0"/>
              <a:t>Forced the calling of the Jerusalem Council in Acts 15 and the writing of Galatians. </a:t>
            </a:r>
          </a:p>
          <a:p>
            <a:pPr algn="just"/>
            <a:r>
              <a:rPr lang="en-US" dirty="0" smtClean="0"/>
              <a:t>Christians get no advantage from keeping Jewish </a:t>
            </a:r>
            <a:r>
              <a:rPr lang="en-US" dirty="0" smtClean="0"/>
              <a:t>Law</a:t>
            </a:r>
            <a:r>
              <a:rPr lang="en-US" dirty="0" smtClean="0"/>
              <a:t>, in fact it brings them under the curse of the Law and cuts them off from Christ (Galatians 5:1-11</a:t>
            </a:r>
            <a:r>
              <a:rPr lang="en-US" dirty="0" smtClean="0"/>
              <a:t>).</a:t>
            </a:r>
            <a:endParaRPr lang="en-US" dirty="0" smtClean="0"/>
          </a:p>
          <a:p>
            <a:pPr algn="just"/>
            <a:r>
              <a:rPr lang="en-US" dirty="0" smtClean="0"/>
              <a:t>Christianity is a </a:t>
            </a:r>
            <a:r>
              <a:rPr lang="en-US" b="1" dirty="0" smtClean="0"/>
              <a:t>FAITH</a:t>
            </a:r>
            <a:r>
              <a:rPr lang="en-US" dirty="0" smtClean="0"/>
              <a:t> and not a </a:t>
            </a:r>
            <a:r>
              <a:rPr lang="en-US" b="1" i="1" u="sng" dirty="0" smtClean="0"/>
              <a:t>religion</a:t>
            </a:r>
            <a:r>
              <a:rPr lang="en-US"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Great Persecution </a:t>
            </a:r>
            <a:r>
              <a:rPr lang="en-US" b="1" dirty="0" smtClean="0"/>
              <a:t>(Acts 8:1--3</a:t>
            </a:r>
            <a:r>
              <a:rPr lang="en-US" b="1" dirty="0" smtClean="0"/>
              <a:t>)</a:t>
            </a:r>
            <a:endParaRPr lang="en-US" b="1" dirty="0"/>
          </a:p>
        </p:txBody>
      </p:sp>
      <p:sp>
        <p:nvSpPr>
          <p:cNvPr id="3" name="Content Placeholder 2"/>
          <p:cNvSpPr>
            <a:spLocks noGrp="1"/>
          </p:cNvSpPr>
          <p:nvPr>
            <p:ph sz="quarter" idx="1"/>
          </p:nvPr>
        </p:nvSpPr>
        <p:spPr>
          <a:xfrm>
            <a:off x="457200" y="1219200"/>
            <a:ext cx="8229600" cy="5181600"/>
          </a:xfrm>
        </p:spPr>
        <p:txBody>
          <a:bodyPr>
            <a:normAutofit fontScale="92500" lnSpcReduction="10000"/>
          </a:bodyPr>
          <a:lstStyle/>
          <a:p>
            <a:pPr algn="just"/>
            <a:r>
              <a:rPr lang="en-US" dirty="0" smtClean="0"/>
              <a:t>The demonic counter-attack becomes intense and finds a home in Saul who willingly consents to the death of Stephen and who imprisons both men and women. </a:t>
            </a:r>
            <a:endParaRPr lang="en-US" sz="900" dirty="0" smtClean="0"/>
          </a:p>
          <a:p>
            <a:pPr algn="just"/>
            <a:endParaRPr lang="en-US" sz="900" dirty="0" smtClean="0"/>
          </a:p>
          <a:p>
            <a:pPr algn="just"/>
            <a:r>
              <a:rPr lang="en-US" dirty="0" smtClean="0"/>
              <a:t>Stephen was given an honorable burial and was mourned over. Burial (not cremation) was the standard biblical practice because </a:t>
            </a:r>
            <a:r>
              <a:rPr lang="en-US" dirty="0" smtClean="0"/>
              <a:t>of: </a:t>
            </a:r>
            <a:r>
              <a:rPr lang="en-US" dirty="0" smtClean="0"/>
              <a:t>a) the hope of the </a:t>
            </a:r>
            <a:r>
              <a:rPr lang="en-US" dirty="0" smtClean="0"/>
              <a:t>resurrection, </a:t>
            </a:r>
            <a:r>
              <a:rPr lang="en-US" dirty="0" smtClean="0"/>
              <a:t>b) respect for the body as a holy vessel</a:t>
            </a:r>
            <a:r>
              <a:rPr lang="en-US" dirty="0" smtClean="0"/>
              <a:t>.</a:t>
            </a:r>
            <a:endParaRPr lang="en-US" sz="900" dirty="0" smtClean="0"/>
          </a:p>
          <a:p>
            <a:pPr algn="just"/>
            <a:endParaRPr lang="en-US" sz="900" dirty="0" smtClean="0"/>
          </a:p>
          <a:p>
            <a:pPr algn="just"/>
            <a:r>
              <a:rPr lang="en-US" dirty="0" smtClean="0"/>
              <a:t>The disciples scatter and the community of grace comes to an end in Jerusalem, the apostles remain in </a:t>
            </a:r>
            <a:r>
              <a:rPr lang="en-US" dirty="0" smtClean="0"/>
              <a:t>Jerusalem.</a:t>
            </a:r>
            <a:endParaRPr lang="en-US" sz="900" dirty="0" smtClean="0"/>
          </a:p>
          <a:p>
            <a:pPr algn="just"/>
            <a:endParaRPr lang="en-US" sz="900" dirty="0" smtClean="0"/>
          </a:p>
          <a:p>
            <a:pPr algn="just"/>
            <a:r>
              <a:rPr lang="en-US" dirty="0" smtClean="0"/>
              <a:t>“Every house” – house churches, villas with Christian assemblies, low-cost, run by elders, visiting apostles, evangelists and prophets. kept uniform doctrine and practice.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Peter’s Defense  (v. </a:t>
            </a:r>
            <a:r>
              <a:rPr lang="en-US" b="1" dirty="0" smtClean="0"/>
              <a:t>4--18</a:t>
            </a:r>
            <a:r>
              <a:rPr lang="en-US" b="1" dirty="0" smtClean="0"/>
              <a:t>)</a:t>
            </a:r>
            <a:endParaRPr lang="en-US" b="1" dirty="0"/>
          </a:p>
        </p:txBody>
      </p:sp>
      <p:sp>
        <p:nvSpPr>
          <p:cNvPr id="3" name="Content Placeholder 2"/>
          <p:cNvSpPr>
            <a:spLocks noGrp="1"/>
          </p:cNvSpPr>
          <p:nvPr>
            <p:ph sz="quarter" idx="1"/>
          </p:nvPr>
        </p:nvSpPr>
        <p:spPr/>
        <p:txBody>
          <a:bodyPr/>
          <a:lstStyle/>
          <a:p>
            <a:pPr algn="just"/>
            <a:r>
              <a:rPr lang="en-US" dirty="0" smtClean="0"/>
              <a:t>Peter uses experience as his defense, giving an account of the vision, the </a:t>
            </a:r>
            <a:r>
              <a:rPr lang="en-US" dirty="0" smtClean="0"/>
              <a:t>angels, etc. </a:t>
            </a:r>
            <a:r>
              <a:rPr lang="en-US" dirty="0" smtClean="0"/>
              <a:t>(since Pharisees had a strong belief in angels). </a:t>
            </a:r>
          </a:p>
          <a:p>
            <a:pPr algn="just"/>
            <a:r>
              <a:rPr lang="en-US" dirty="0" smtClean="0"/>
              <a:t>Peter includes an account of his initial reluctance in the </a:t>
            </a:r>
            <a:r>
              <a:rPr lang="en-US" dirty="0" smtClean="0"/>
              <a:t>form: </a:t>
            </a:r>
            <a:r>
              <a:rPr lang="en-US" dirty="0" smtClean="0"/>
              <a:t>“I didn’t want to do this either but God made me do it” and thus avoids the charge of recklessness. </a:t>
            </a:r>
          </a:p>
          <a:p>
            <a:pPr algn="just"/>
            <a:r>
              <a:rPr lang="en-US" dirty="0" smtClean="0"/>
              <a:t>“Who </a:t>
            </a:r>
            <a:r>
              <a:rPr lang="en-US" dirty="0" smtClean="0"/>
              <a:t>was I to stand in God’s way</a:t>
            </a:r>
            <a:r>
              <a:rPr lang="en-US" dirty="0" smtClean="0"/>
              <a:t>?” </a:t>
            </a:r>
            <a:r>
              <a:rPr lang="en-US" dirty="0" smtClean="0"/>
              <a:t>(v</a:t>
            </a:r>
            <a:r>
              <a:rPr lang="en-US" dirty="0" smtClean="0"/>
              <a:t>. 17</a:t>
            </a:r>
            <a:r>
              <a:rPr lang="en-US" dirty="0" smtClean="0"/>
              <a:t>)</a:t>
            </a:r>
          </a:p>
          <a:p>
            <a:pPr algn="just"/>
            <a:r>
              <a:rPr lang="en-US" dirty="0" smtClean="0"/>
              <a:t>Includes a mention about ‘a message by which you will be saved, you and your whole household (v</a:t>
            </a:r>
            <a:r>
              <a:rPr lang="en-US" dirty="0" smtClean="0"/>
              <a:t>. 14</a:t>
            </a:r>
            <a:r>
              <a:rPr lang="en-US" dirty="0" smtClean="0"/>
              <a:t>)’ again multi-individual salvation.</a:t>
            </a:r>
          </a:p>
          <a:p>
            <a:pPr algn="just"/>
            <a:r>
              <a:rPr lang="en-US" dirty="0" smtClean="0"/>
              <a:t>The objectors fall silent and there is agreement.</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Church In Antioch (v. </a:t>
            </a:r>
            <a:r>
              <a:rPr lang="en-US" b="1" dirty="0" smtClean="0"/>
              <a:t>19--30</a:t>
            </a:r>
            <a:r>
              <a:rPr lang="en-US" b="1" dirty="0" smtClean="0"/>
              <a:t>)</a:t>
            </a:r>
            <a:endParaRPr lang="en-US" b="1" dirty="0"/>
          </a:p>
        </p:txBody>
      </p:sp>
      <p:sp>
        <p:nvSpPr>
          <p:cNvPr id="3" name="Content Placeholder 2"/>
          <p:cNvSpPr>
            <a:spLocks noGrp="1"/>
          </p:cNvSpPr>
          <p:nvPr>
            <p:ph sz="quarter" idx="1"/>
          </p:nvPr>
        </p:nvSpPr>
        <p:spPr>
          <a:xfrm>
            <a:off x="457200" y="1219200"/>
            <a:ext cx="8229600" cy="5638800"/>
          </a:xfrm>
        </p:spPr>
        <p:txBody>
          <a:bodyPr>
            <a:noAutofit/>
          </a:bodyPr>
          <a:lstStyle/>
          <a:p>
            <a:pPr algn="just"/>
            <a:r>
              <a:rPr lang="en-US" sz="2550" dirty="0" smtClean="0"/>
              <a:t>The first large Gentile Church founded by scattered believers who witnesses to Greeks.</a:t>
            </a:r>
          </a:p>
          <a:p>
            <a:pPr algn="just"/>
            <a:r>
              <a:rPr lang="en-US" sz="2550" dirty="0" smtClean="0"/>
              <a:t>Contained various Spirit-filled elders including Barnabas who was sent there by the </a:t>
            </a:r>
            <a:r>
              <a:rPr lang="en-US" sz="2550" dirty="0" smtClean="0"/>
              <a:t>Church </a:t>
            </a:r>
            <a:r>
              <a:rPr lang="en-US" sz="2550" dirty="0" smtClean="0"/>
              <a:t>in Jerusalem.</a:t>
            </a:r>
          </a:p>
          <a:p>
            <a:pPr algn="just"/>
            <a:r>
              <a:rPr lang="en-US" sz="2550" dirty="0" smtClean="0"/>
              <a:t>Barnabas then goes to Tarsus to find Paul and bring him to teach the new </a:t>
            </a:r>
            <a:r>
              <a:rPr lang="en-US" sz="2550" dirty="0" smtClean="0"/>
              <a:t>Church</a:t>
            </a:r>
            <a:r>
              <a:rPr lang="en-US" sz="2550" dirty="0" smtClean="0"/>
              <a:t>. </a:t>
            </a:r>
            <a:r>
              <a:rPr lang="en-US" sz="2550" dirty="0" smtClean="0"/>
              <a:t> Paul </a:t>
            </a:r>
            <a:r>
              <a:rPr lang="en-US" sz="2550" dirty="0" smtClean="0"/>
              <a:t>stays there for a whole year and Antioch becomes Paul’s sending </a:t>
            </a:r>
            <a:r>
              <a:rPr lang="en-US" sz="2550" dirty="0" smtClean="0"/>
              <a:t>Church [Acts 13].</a:t>
            </a:r>
            <a:endParaRPr lang="en-US" sz="2550" dirty="0" smtClean="0"/>
          </a:p>
          <a:p>
            <a:pPr algn="just"/>
            <a:r>
              <a:rPr lang="en-US" sz="2550" dirty="0" smtClean="0"/>
              <a:t>Disciples are first called Christians (“little </a:t>
            </a:r>
            <a:r>
              <a:rPr lang="en-US" sz="2550" dirty="0" smtClean="0"/>
              <a:t>Christ's” </a:t>
            </a:r>
            <a:r>
              <a:rPr lang="en-US" sz="2550" dirty="0" smtClean="0"/>
              <a:t>– anointed ones) in Antioch.</a:t>
            </a:r>
          </a:p>
          <a:p>
            <a:pPr algn="just"/>
            <a:r>
              <a:rPr lang="en-US" sz="2550" dirty="0" smtClean="0"/>
              <a:t>A Jerusalem based prophet visits Antioch and prophesies a </a:t>
            </a:r>
            <a:r>
              <a:rPr lang="en-US" sz="2550" dirty="0" smtClean="0"/>
              <a:t>famine, </a:t>
            </a:r>
            <a:r>
              <a:rPr lang="en-US" sz="2550" dirty="0" smtClean="0"/>
              <a:t>so Antioch </a:t>
            </a:r>
            <a:r>
              <a:rPr lang="en-US" sz="2550" dirty="0" smtClean="0"/>
              <a:t>sends </a:t>
            </a:r>
            <a:r>
              <a:rPr lang="en-US" sz="2550" dirty="0" smtClean="0"/>
              <a:t>aid to Jerusalem </a:t>
            </a:r>
            <a:r>
              <a:rPr lang="en-US" sz="2550" dirty="0" smtClean="0"/>
              <a:t>with </a:t>
            </a:r>
            <a:r>
              <a:rPr lang="en-US" sz="2550" dirty="0" smtClean="0"/>
              <a:t>Saul and Barnabas. </a:t>
            </a:r>
            <a:r>
              <a:rPr lang="en-US" sz="2550" dirty="0" smtClean="0"/>
              <a:t> Unity </a:t>
            </a:r>
            <a:r>
              <a:rPr lang="en-US" sz="2550" dirty="0" smtClean="0"/>
              <a:t>between Jewish and Gentile </a:t>
            </a:r>
            <a:r>
              <a:rPr lang="en-US" sz="2550" dirty="0" smtClean="0"/>
              <a:t>Churches</a:t>
            </a:r>
            <a:r>
              <a:rPr lang="en-US" sz="2550" dirty="0" smtClean="0"/>
              <a:t>.</a:t>
            </a:r>
            <a:endParaRPr lang="en-US" sz="255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a:t>
            </a:r>
            <a:r>
              <a:rPr lang="en-US" b="1" dirty="0" smtClean="0"/>
              <a:t>Herodians </a:t>
            </a:r>
            <a:r>
              <a:rPr lang="en-US" b="1" dirty="0" smtClean="0"/>
              <a:t>Persecution (</a:t>
            </a:r>
            <a:r>
              <a:rPr lang="en-US" b="1" dirty="0" smtClean="0"/>
              <a:t>12:1--19</a:t>
            </a:r>
            <a:r>
              <a:rPr lang="en-US" b="1" dirty="0" smtClean="0"/>
              <a:t>)</a:t>
            </a:r>
            <a:endParaRPr lang="en-US" b="1" dirty="0"/>
          </a:p>
        </p:txBody>
      </p:sp>
      <p:sp>
        <p:nvSpPr>
          <p:cNvPr id="3" name="Content Placeholder 2"/>
          <p:cNvSpPr>
            <a:spLocks noGrp="1"/>
          </p:cNvSpPr>
          <p:nvPr>
            <p:ph sz="quarter" idx="1"/>
          </p:nvPr>
        </p:nvSpPr>
        <p:spPr>
          <a:xfrm>
            <a:off x="457200" y="1219200"/>
            <a:ext cx="8229600" cy="5257800"/>
          </a:xfrm>
        </p:spPr>
        <p:txBody>
          <a:bodyPr>
            <a:normAutofit/>
          </a:bodyPr>
          <a:lstStyle/>
          <a:p>
            <a:pPr algn="just"/>
            <a:r>
              <a:rPr lang="en-US" dirty="0" smtClean="0"/>
              <a:t>Herod was quite insane and paranoid and the Jews caused him many problems. </a:t>
            </a:r>
            <a:r>
              <a:rPr lang="en-US" dirty="0" smtClean="0"/>
              <a:t>Herod </a:t>
            </a:r>
            <a:r>
              <a:rPr lang="en-US" dirty="0" smtClean="0"/>
              <a:t>decides to persecute the Christians.</a:t>
            </a:r>
          </a:p>
          <a:p>
            <a:pPr algn="just"/>
            <a:r>
              <a:rPr lang="en-US" dirty="0" smtClean="0"/>
              <a:t>This is state-run persecution rather than persecution by another religion and is much “tougher”. </a:t>
            </a:r>
            <a:r>
              <a:rPr lang="en-US" dirty="0" smtClean="0"/>
              <a:t> James </a:t>
            </a:r>
            <a:r>
              <a:rPr lang="en-US" dirty="0" smtClean="0"/>
              <a:t>is executed, Peter is imprisoned, John vanishes for 60 years.</a:t>
            </a:r>
          </a:p>
          <a:p>
            <a:pPr algn="just"/>
            <a:r>
              <a:rPr lang="en-US" dirty="0" smtClean="0"/>
              <a:t>There are </a:t>
            </a:r>
            <a:r>
              <a:rPr lang="en-US" b="1" i="1" dirty="0" smtClean="0"/>
              <a:t>two</a:t>
            </a:r>
            <a:r>
              <a:rPr lang="en-US" dirty="0" smtClean="0"/>
              <a:t> James in this </a:t>
            </a:r>
            <a:r>
              <a:rPr lang="en-US" dirty="0" smtClean="0"/>
              <a:t>passage:</a:t>
            </a:r>
          </a:p>
          <a:p>
            <a:pPr marL="280988" indent="-46038" algn="just">
              <a:buNone/>
            </a:pPr>
            <a:r>
              <a:rPr lang="en-US" dirty="0" smtClean="0"/>
              <a:t> ---James </a:t>
            </a:r>
            <a:r>
              <a:rPr lang="en-US" dirty="0" smtClean="0"/>
              <a:t>the brother of John who gets executed (v</a:t>
            </a:r>
            <a:r>
              <a:rPr lang="en-US" dirty="0" smtClean="0"/>
              <a:t>. 2</a:t>
            </a:r>
            <a:r>
              <a:rPr lang="en-US" dirty="0" smtClean="0"/>
              <a:t>) and </a:t>
            </a:r>
            <a:endParaRPr lang="en-US" dirty="0" smtClean="0"/>
          </a:p>
          <a:p>
            <a:pPr marL="280988" indent="-46038" algn="just">
              <a:buNone/>
            </a:pPr>
            <a:r>
              <a:rPr lang="en-US" dirty="0" smtClean="0"/>
              <a:t> ---“James” the </a:t>
            </a:r>
            <a:r>
              <a:rPr lang="en-US" dirty="0" smtClean="0"/>
              <a:t>brother of Jesus who leads the Jewish Christians (v</a:t>
            </a:r>
            <a:r>
              <a:rPr lang="en-US" dirty="0" smtClean="0"/>
              <a:t>. 17).</a:t>
            </a:r>
            <a:endParaRPr lang="en-US" dirty="0" smtClean="0"/>
          </a:p>
          <a:p>
            <a:pPr algn="just"/>
            <a:r>
              <a:rPr lang="en-US" dirty="0" smtClean="0"/>
              <a:t>The persecution was political – in order to please the Jews - rather than doctrinal.</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Power of </a:t>
            </a:r>
            <a:r>
              <a:rPr lang="en-US" b="1" dirty="0" smtClean="0"/>
              <a:t>Prayer</a:t>
            </a:r>
            <a:endParaRPr lang="en-US" b="1" dirty="0"/>
          </a:p>
        </p:txBody>
      </p:sp>
      <p:sp>
        <p:nvSpPr>
          <p:cNvPr id="3" name="Content Placeholder 2"/>
          <p:cNvSpPr>
            <a:spLocks noGrp="1"/>
          </p:cNvSpPr>
          <p:nvPr>
            <p:ph sz="quarter" idx="1"/>
          </p:nvPr>
        </p:nvSpPr>
        <p:spPr/>
        <p:txBody>
          <a:bodyPr>
            <a:noAutofit/>
          </a:bodyPr>
          <a:lstStyle/>
          <a:p>
            <a:pPr algn="just"/>
            <a:r>
              <a:rPr lang="en-US" dirty="0" smtClean="0"/>
              <a:t>The </a:t>
            </a:r>
            <a:r>
              <a:rPr lang="en-US" dirty="0" smtClean="0"/>
              <a:t>Church </a:t>
            </a:r>
            <a:r>
              <a:rPr lang="en-US" dirty="0" smtClean="0"/>
              <a:t>was in earnest prevailing prayer and one of the prayer meetings was in Mary’s house (the mother of John-Mark and perhaps Barnabas’s sister). </a:t>
            </a:r>
            <a:endParaRPr lang="en-US" sz="900" dirty="0" smtClean="0"/>
          </a:p>
          <a:p>
            <a:pPr algn="just"/>
            <a:endParaRPr lang="en-US" sz="900" dirty="0" smtClean="0"/>
          </a:p>
          <a:p>
            <a:pPr algn="just"/>
            <a:r>
              <a:rPr lang="en-US" dirty="0" smtClean="0"/>
              <a:t>Peter seems to be close to this family and later picks up John-Mark when Paul rejects him.  John-Mark starts ministry in v. </a:t>
            </a:r>
            <a:r>
              <a:rPr lang="en-US" dirty="0" smtClean="0"/>
              <a:t>25.</a:t>
            </a:r>
            <a:endParaRPr lang="en-US" sz="800" dirty="0" smtClean="0"/>
          </a:p>
          <a:p>
            <a:pPr algn="just"/>
            <a:endParaRPr lang="en-US" sz="800" dirty="0" smtClean="0"/>
          </a:p>
          <a:p>
            <a:pPr algn="just"/>
            <a:r>
              <a:rPr lang="en-US" dirty="0" smtClean="0"/>
              <a:t>Peter is released by an angel, and led out of the city. </a:t>
            </a:r>
            <a:r>
              <a:rPr lang="en-US" dirty="0" smtClean="0"/>
              <a:t> He </a:t>
            </a:r>
            <a:r>
              <a:rPr lang="en-US" dirty="0" smtClean="0"/>
              <a:t>is sound asleep the night before his “Passover execution” and has to be forcibly </a:t>
            </a:r>
            <a:r>
              <a:rPr lang="en-US" dirty="0" smtClean="0"/>
              <a:t>woken </a:t>
            </a:r>
            <a:r>
              <a:rPr lang="en-US" dirty="0" smtClean="0"/>
              <a:t>by the angel</a:t>
            </a:r>
            <a:r>
              <a:rPr lang="en-US" dirty="0" smtClean="0"/>
              <a:t>.  Peter obeys </a:t>
            </a:r>
            <a:r>
              <a:rPr lang="en-US" dirty="0" smtClean="0"/>
              <a:t>the angel but thinks he is seeing a vision</a:t>
            </a:r>
            <a:r>
              <a:rPr lang="en-US" dirty="0" smtClean="0"/>
              <a:t>.</a:t>
            </a:r>
            <a:endParaRPr lang="en-US" dirty="0" smtClean="0"/>
          </a:p>
        </p:txBody>
      </p:sp>
    </p:spTree>
    <p:extLst>
      <p:ext uri="{BB962C8B-B14F-4D97-AF65-F5344CB8AC3E}">
        <p14:creationId xmlns:p14="http://schemas.microsoft.com/office/powerpoint/2010/main" val="933114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Power of </a:t>
            </a:r>
            <a:r>
              <a:rPr lang="en-US" b="1" dirty="0" smtClean="0"/>
              <a:t>Prayer </a:t>
            </a:r>
            <a:endParaRPr lang="en-US" b="1" dirty="0"/>
          </a:p>
        </p:txBody>
      </p:sp>
      <p:sp>
        <p:nvSpPr>
          <p:cNvPr id="3" name="Content Placeholder 2"/>
          <p:cNvSpPr>
            <a:spLocks noGrp="1"/>
          </p:cNvSpPr>
          <p:nvPr>
            <p:ph sz="quarter" idx="1"/>
          </p:nvPr>
        </p:nvSpPr>
        <p:spPr/>
        <p:txBody>
          <a:bodyPr>
            <a:noAutofit/>
          </a:bodyPr>
          <a:lstStyle/>
          <a:p>
            <a:pPr algn="just"/>
            <a:r>
              <a:rPr lang="en-US" dirty="0" smtClean="0"/>
              <a:t>Peter arrives </a:t>
            </a:r>
            <a:r>
              <a:rPr lang="en-US" dirty="0" smtClean="0"/>
              <a:t>at Mary’s house, Rhoda is in shock, the others in disbelief that their prayers had been answered! Peter gives instructions then goes elsewhere</a:t>
            </a:r>
            <a:r>
              <a:rPr lang="en-US" dirty="0" smtClean="0"/>
              <a:t>.</a:t>
            </a:r>
            <a:endParaRPr lang="en-US" sz="800" dirty="0" smtClean="0"/>
          </a:p>
          <a:p>
            <a:pPr algn="just"/>
            <a:endParaRPr lang="en-US" sz="800" dirty="0" smtClean="0"/>
          </a:p>
          <a:p>
            <a:pPr algn="just"/>
            <a:r>
              <a:rPr lang="en-US" dirty="0" smtClean="0"/>
              <a:t>Angels seem to be sent in answer to prayer </a:t>
            </a:r>
            <a:r>
              <a:rPr lang="en-US" dirty="0" smtClean="0"/>
              <a:t>see: </a:t>
            </a:r>
            <a:r>
              <a:rPr lang="en-US" dirty="0" smtClean="0"/>
              <a:t>Luke 1:13, Judges 13:9, Daniel 10, and Jesus “I could ask my </a:t>
            </a:r>
            <a:r>
              <a:rPr lang="en-US" dirty="0" smtClean="0"/>
              <a:t>Father </a:t>
            </a:r>
            <a:r>
              <a:rPr lang="en-US" dirty="0" smtClean="0"/>
              <a:t>and He would send twelve legions of angels” </a:t>
            </a:r>
            <a:r>
              <a:rPr lang="en-US" dirty="0" smtClean="0"/>
              <a:t> (</a:t>
            </a:r>
            <a:r>
              <a:rPr lang="en-US" dirty="0" smtClean="0"/>
              <a:t>Matthew 26:53</a:t>
            </a:r>
            <a:r>
              <a:rPr lang="en-US" dirty="0" smtClean="0"/>
              <a:t>).</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Herod’s Hubris (v</a:t>
            </a:r>
            <a:r>
              <a:rPr lang="en-US" b="1" dirty="0" smtClean="0"/>
              <a:t>. 20--25</a:t>
            </a:r>
            <a:r>
              <a:rPr lang="en-US" b="1" dirty="0" smtClean="0"/>
              <a:t>)</a:t>
            </a:r>
            <a:endParaRPr lang="en-US" b="1" dirty="0"/>
          </a:p>
        </p:txBody>
      </p:sp>
      <p:sp>
        <p:nvSpPr>
          <p:cNvPr id="3" name="Content Placeholder 2"/>
          <p:cNvSpPr>
            <a:spLocks noGrp="1"/>
          </p:cNvSpPr>
          <p:nvPr>
            <p:ph sz="quarter" idx="1"/>
          </p:nvPr>
        </p:nvSpPr>
        <p:spPr/>
        <p:txBody>
          <a:bodyPr>
            <a:normAutofit lnSpcReduction="10000"/>
          </a:bodyPr>
          <a:lstStyle/>
          <a:p>
            <a:pPr algn="just"/>
            <a:r>
              <a:rPr lang="en-US" dirty="0" smtClean="0"/>
              <a:t>Herod pompously receives praise meant for the Lord, is struck by an angel, is eaten by worms and dies.</a:t>
            </a:r>
          </a:p>
          <a:p>
            <a:pPr algn="just"/>
            <a:r>
              <a:rPr lang="en-US" b="1" i="1" dirty="0" smtClean="0"/>
              <a:t>Hubris</a:t>
            </a:r>
            <a:r>
              <a:rPr lang="en-US" dirty="0" smtClean="0"/>
              <a:t> is a Greek term for excessive pride that offends Heaven and brings the wrath of the gods.</a:t>
            </a:r>
          </a:p>
          <a:p>
            <a:pPr algn="just"/>
            <a:r>
              <a:rPr lang="en-US" dirty="0" smtClean="0"/>
              <a:t>Throughout this chapter Herod is irritable, bombastic and cruel, arguing with anyone and everyone. The people of Tyre and Sidon think reason will not work with an unreasonable man so they resort to flattery.</a:t>
            </a:r>
          </a:p>
          <a:p>
            <a:pPr algn="just"/>
            <a:r>
              <a:rPr lang="en-US" dirty="0" smtClean="0"/>
              <a:t>His pride was “the last straw” and fills up the full measure of Herod’s sins so he is immediately judged in a spectacular and horrific way. </a:t>
            </a:r>
          </a:p>
          <a:p>
            <a:pPr algn="just"/>
            <a:r>
              <a:rPr lang="en-US" dirty="0" smtClean="0"/>
              <a:t>Even non-Christians should walk in fear and trembling.</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Scattered Embers (Acts </a:t>
            </a:r>
            <a:r>
              <a:rPr lang="en-US" b="1" dirty="0" smtClean="0"/>
              <a:t>8:4--8</a:t>
            </a:r>
            <a:r>
              <a:rPr lang="en-US" b="1" dirty="0" smtClean="0"/>
              <a:t>)</a:t>
            </a:r>
            <a:endParaRPr lang="en-US" b="1" dirty="0"/>
          </a:p>
        </p:txBody>
      </p:sp>
      <p:sp>
        <p:nvSpPr>
          <p:cNvPr id="3" name="Content Placeholder 2"/>
          <p:cNvSpPr>
            <a:spLocks noGrp="1"/>
          </p:cNvSpPr>
          <p:nvPr>
            <p:ph sz="quarter" idx="1"/>
          </p:nvPr>
        </p:nvSpPr>
        <p:spPr/>
        <p:txBody>
          <a:bodyPr/>
          <a:lstStyle/>
          <a:p>
            <a:pPr algn="just"/>
            <a:r>
              <a:rPr lang="en-US" dirty="0" smtClean="0"/>
              <a:t>The scattered Christians share the </a:t>
            </a:r>
            <a:r>
              <a:rPr lang="en-US" dirty="0" smtClean="0"/>
              <a:t>Gospel </a:t>
            </a:r>
            <a:r>
              <a:rPr lang="en-US" dirty="0" smtClean="0"/>
              <a:t>as they travel.</a:t>
            </a:r>
          </a:p>
          <a:p>
            <a:pPr algn="just"/>
            <a:r>
              <a:rPr lang="en-US" dirty="0" smtClean="0"/>
              <a:t>Phillip goes to Samaria.  (Jerusalem, Judea…. Samaria)</a:t>
            </a:r>
          </a:p>
          <a:p>
            <a:pPr algn="just"/>
            <a:r>
              <a:rPr lang="en-US" dirty="0" smtClean="0"/>
              <a:t>The Samaritans receive the </a:t>
            </a:r>
            <a:r>
              <a:rPr lang="en-US" dirty="0" smtClean="0"/>
              <a:t>Gospel </a:t>
            </a:r>
            <a:r>
              <a:rPr lang="en-US" dirty="0" smtClean="0"/>
              <a:t>(that the Jews rejected) with joy (possibly partly  because the Jewish establishment now hated the Christians).</a:t>
            </a:r>
          </a:p>
          <a:p>
            <a:pPr algn="just"/>
            <a:r>
              <a:rPr lang="en-US" dirty="0" smtClean="0"/>
              <a:t>Christ is proclaimed with </a:t>
            </a:r>
            <a:r>
              <a:rPr lang="en-US" b="1" i="1" dirty="0" smtClean="0"/>
              <a:t>word </a:t>
            </a:r>
            <a:r>
              <a:rPr lang="en-US" dirty="0" smtClean="0"/>
              <a:t>and power and great miracles including exorcism and the healing of the lame.</a:t>
            </a:r>
          </a:p>
          <a:p>
            <a:pPr algn="just"/>
            <a:r>
              <a:rPr lang="en-US" dirty="0" smtClean="0"/>
              <a:t>It was pure spiritual force – the demons came out “crying with a loud voice”.</a:t>
            </a:r>
          </a:p>
          <a:p>
            <a:pPr algn="just"/>
            <a:r>
              <a:rPr lang="en-US" dirty="0" smtClean="0"/>
              <a:t>Centuries long spiritual bondages were broken and there was great joy in Samaria.</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Christo-Pagan Simon (v. </a:t>
            </a:r>
            <a:r>
              <a:rPr lang="en-US" b="1" dirty="0" smtClean="0"/>
              <a:t>9--13 |8--</a:t>
            </a:r>
            <a:r>
              <a:rPr lang="en-US" b="1" dirty="0" smtClean="0"/>
              <a:t>24)</a:t>
            </a:r>
            <a:endParaRPr lang="en-US" b="1" dirty="0"/>
          </a:p>
        </p:txBody>
      </p:sp>
      <p:sp>
        <p:nvSpPr>
          <p:cNvPr id="3" name="Content Placeholder 2"/>
          <p:cNvSpPr>
            <a:spLocks noGrp="1"/>
          </p:cNvSpPr>
          <p:nvPr>
            <p:ph sz="quarter" idx="1"/>
          </p:nvPr>
        </p:nvSpPr>
        <p:spPr/>
        <p:txBody>
          <a:bodyPr/>
          <a:lstStyle/>
          <a:p>
            <a:pPr algn="just"/>
            <a:r>
              <a:rPr lang="en-US" dirty="0" smtClean="0"/>
              <a:t>Simon the Magician converts – believes and is baptized in water.  He is absolutely astonished by the signs and wonders and follows Phillip.</a:t>
            </a:r>
          </a:p>
          <a:p>
            <a:pPr algn="just"/>
            <a:r>
              <a:rPr lang="en-US" dirty="0" smtClean="0"/>
              <a:t>But Simon retains his pagan</a:t>
            </a:r>
            <a:r>
              <a:rPr lang="en-US" b="1" dirty="0" smtClean="0"/>
              <a:t> </a:t>
            </a:r>
            <a:r>
              <a:rPr lang="en-US" b="1" i="1" u="sng" dirty="0" smtClean="0"/>
              <a:t>worldview</a:t>
            </a:r>
            <a:r>
              <a:rPr lang="en-US" b="1" dirty="0" smtClean="0"/>
              <a:t> </a:t>
            </a:r>
            <a:r>
              <a:rPr lang="en-US" dirty="0" smtClean="0"/>
              <a:t>and his financial greed.  There is still a lot of the “old” left.  A lot of the “rooms in the temple” are still full of toxic  junk.</a:t>
            </a:r>
          </a:p>
          <a:p>
            <a:pPr algn="just"/>
            <a:r>
              <a:rPr lang="en-US" dirty="0" smtClean="0"/>
              <a:t>Simon tries to buy spiritual power with money and is rebuked harshly by Peter! </a:t>
            </a:r>
            <a:r>
              <a:rPr lang="en-US" dirty="0" smtClean="0"/>
              <a:t> God’s </a:t>
            </a:r>
            <a:r>
              <a:rPr lang="en-US" b="1" dirty="0" smtClean="0"/>
              <a:t>gifts</a:t>
            </a:r>
            <a:r>
              <a:rPr lang="en-US" dirty="0" smtClean="0"/>
              <a:t> are NOT for sale!</a:t>
            </a:r>
          </a:p>
          <a:p>
            <a:pPr algn="just"/>
            <a:r>
              <a:rPr lang="en-US" dirty="0" smtClean="0"/>
              <a:t>There were still deep spiritual issues – bitterness, bondages of iniquity.  The thoughts of his heart were so evil they needed to be prayed over and forgiven.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Apostolic Visit (v. </a:t>
            </a:r>
            <a:r>
              <a:rPr lang="en-US" b="1" dirty="0" smtClean="0"/>
              <a:t>14--17</a:t>
            </a:r>
            <a:r>
              <a:rPr lang="en-US" b="1" dirty="0" smtClean="0"/>
              <a:t>, 25)</a:t>
            </a:r>
            <a:endParaRPr lang="en-US" b="1" dirty="0"/>
          </a:p>
        </p:txBody>
      </p:sp>
      <p:sp>
        <p:nvSpPr>
          <p:cNvPr id="3" name="Content Placeholder 2"/>
          <p:cNvSpPr>
            <a:spLocks noGrp="1"/>
          </p:cNvSpPr>
          <p:nvPr>
            <p:ph sz="quarter" idx="1"/>
          </p:nvPr>
        </p:nvSpPr>
        <p:spPr/>
        <p:txBody>
          <a:bodyPr/>
          <a:lstStyle/>
          <a:p>
            <a:pPr algn="just"/>
            <a:r>
              <a:rPr lang="en-US" dirty="0" smtClean="0"/>
              <a:t>The </a:t>
            </a:r>
            <a:r>
              <a:rPr lang="en-US" dirty="0" smtClean="0"/>
              <a:t>Apostles </a:t>
            </a:r>
            <a:r>
              <a:rPr lang="en-US" dirty="0" smtClean="0"/>
              <a:t>Peter and John come down from Jerusalem (which is in the mountains)  to check out the new work of God and this new stage in the work of the </a:t>
            </a:r>
            <a:r>
              <a:rPr lang="en-US" dirty="0" smtClean="0"/>
              <a:t>Gospel</a:t>
            </a:r>
            <a:r>
              <a:rPr lang="en-US" dirty="0" smtClean="0"/>
              <a:t>.</a:t>
            </a:r>
          </a:p>
          <a:p>
            <a:pPr algn="just"/>
            <a:r>
              <a:rPr lang="en-US" dirty="0" smtClean="0"/>
              <a:t>The new believers had only been baptized in water, now they needed the baptism in the Holy Spirit through the laying on of hands.  This is accomplished. </a:t>
            </a:r>
          </a:p>
          <a:p>
            <a:pPr algn="just"/>
            <a:r>
              <a:rPr lang="en-US" dirty="0" smtClean="0"/>
              <a:t>Baptism in the name of the Lord Jesus and baptism in the Holy Spirit are quite different. </a:t>
            </a:r>
          </a:p>
          <a:p>
            <a:pPr algn="just"/>
            <a:r>
              <a:rPr lang="en-US" dirty="0" smtClean="0"/>
              <a:t>The </a:t>
            </a:r>
            <a:r>
              <a:rPr lang="en-US" dirty="0" smtClean="0"/>
              <a:t>Apostles </a:t>
            </a:r>
            <a:r>
              <a:rPr lang="en-US" dirty="0" smtClean="0"/>
              <a:t>do some teaching, exhort the believers, visit the outlying villages, then return to Jerusalem. Quite a contrast to Luke 9:52-56!</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Ethiopian Eunuch (v. </a:t>
            </a:r>
            <a:r>
              <a:rPr lang="en-US" b="1" dirty="0" smtClean="0"/>
              <a:t>26--40</a:t>
            </a:r>
            <a:r>
              <a:rPr lang="en-US" b="1" dirty="0" smtClean="0"/>
              <a:t>)</a:t>
            </a:r>
            <a:endParaRPr lang="en-US" b="1" dirty="0"/>
          </a:p>
        </p:txBody>
      </p:sp>
      <p:sp>
        <p:nvSpPr>
          <p:cNvPr id="3" name="Content Placeholder 2"/>
          <p:cNvSpPr>
            <a:spLocks noGrp="1"/>
          </p:cNvSpPr>
          <p:nvPr>
            <p:ph sz="quarter" idx="1"/>
          </p:nvPr>
        </p:nvSpPr>
        <p:spPr>
          <a:xfrm>
            <a:off x="228600" y="1219200"/>
            <a:ext cx="8686800" cy="5410200"/>
          </a:xfrm>
        </p:spPr>
        <p:txBody>
          <a:bodyPr>
            <a:normAutofit fontScale="92500"/>
          </a:bodyPr>
          <a:lstStyle/>
          <a:p>
            <a:pPr algn="just"/>
            <a:r>
              <a:rPr lang="en-US" dirty="0" smtClean="0"/>
              <a:t>Philipp is directed first by an angel and then by the Spirit. </a:t>
            </a:r>
            <a:r>
              <a:rPr lang="en-US" dirty="0" smtClean="0"/>
              <a:t> He </a:t>
            </a:r>
            <a:r>
              <a:rPr lang="en-US" dirty="0" smtClean="0"/>
              <a:t>is then removed by the Spirit to Azotus.  Spirit-directed ministry.</a:t>
            </a:r>
          </a:p>
          <a:p>
            <a:pPr algn="just"/>
            <a:r>
              <a:rPr lang="en-US" dirty="0" smtClean="0"/>
              <a:t>Philipp was obedient and an evangelistic result followed.</a:t>
            </a:r>
          </a:p>
          <a:p>
            <a:pPr algn="just"/>
            <a:r>
              <a:rPr lang="en-US" dirty="0" smtClean="0"/>
              <a:t>Phillip converted an influential “man of peace” who was spiritually open and who  could easily start a church in the palace. </a:t>
            </a:r>
          </a:p>
          <a:p>
            <a:pPr algn="just"/>
            <a:r>
              <a:rPr lang="en-US" dirty="0" smtClean="0"/>
              <a:t>Ethiopia is a Christian nation today because evangelism started “at the top” so the </a:t>
            </a:r>
            <a:r>
              <a:rPr lang="en-US" dirty="0" smtClean="0"/>
              <a:t>Gospel </a:t>
            </a:r>
            <a:r>
              <a:rPr lang="en-US" dirty="0" smtClean="0"/>
              <a:t>always had authority and cultural access. </a:t>
            </a:r>
          </a:p>
          <a:p>
            <a:pPr algn="just"/>
            <a:r>
              <a:rPr lang="en-US" dirty="0" smtClean="0"/>
              <a:t>Starting with the marginalized (as happened in India) often just leads to a marginalized faith, no one wants to join the untouchables who converted. </a:t>
            </a:r>
          </a:p>
          <a:p>
            <a:pPr algn="just"/>
            <a:r>
              <a:rPr lang="en-US" dirty="0" smtClean="0"/>
              <a:t>Unfortunately social boundaries have a lot to do with the ability of the </a:t>
            </a:r>
            <a:r>
              <a:rPr lang="en-US" dirty="0" smtClean="0"/>
              <a:t>Gospel </a:t>
            </a:r>
            <a:r>
              <a:rPr lang="en-US" dirty="0" smtClean="0"/>
              <a:t>to spread freely.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Saul’s Conversion </a:t>
            </a:r>
            <a:r>
              <a:rPr lang="en-US" b="1" dirty="0" smtClean="0"/>
              <a:t/>
            </a:r>
            <a:br>
              <a:rPr lang="en-US" b="1" dirty="0" smtClean="0"/>
            </a:br>
            <a:r>
              <a:rPr lang="en-US" b="1" dirty="0" smtClean="0"/>
              <a:t>(9:1--9</a:t>
            </a:r>
            <a:r>
              <a:rPr lang="en-US" b="1" dirty="0" smtClean="0"/>
              <a:t>, </a:t>
            </a:r>
            <a:r>
              <a:rPr lang="en-US" b="1" dirty="0" smtClean="0"/>
              <a:t>22:6--11</a:t>
            </a:r>
            <a:r>
              <a:rPr lang="en-US" b="1" dirty="0" smtClean="0"/>
              <a:t>, </a:t>
            </a:r>
            <a:r>
              <a:rPr lang="en-US" b="1" dirty="0" smtClean="0"/>
              <a:t>26:9--19</a:t>
            </a:r>
            <a:r>
              <a:rPr lang="en-US" b="1" dirty="0" smtClean="0"/>
              <a:t>)</a:t>
            </a:r>
            <a:endParaRPr lang="en-US" b="1" dirty="0"/>
          </a:p>
        </p:txBody>
      </p:sp>
      <p:sp>
        <p:nvSpPr>
          <p:cNvPr id="3" name="Content Placeholder 2"/>
          <p:cNvSpPr>
            <a:spLocks noGrp="1"/>
          </p:cNvSpPr>
          <p:nvPr>
            <p:ph sz="quarter" idx="1"/>
          </p:nvPr>
        </p:nvSpPr>
        <p:spPr>
          <a:xfrm>
            <a:off x="381000" y="1219200"/>
            <a:ext cx="8534400" cy="5257800"/>
          </a:xfrm>
        </p:spPr>
        <p:txBody>
          <a:bodyPr>
            <a:normAutofit fontScale="92500" lnSpcReduction="10000"/>
          </a:bodyPr>
          <a:lstStyle/>
          <a:p>
            <a:pPr algn="just"/>
            <a:r>
              <a:rPr lang="en-US" dirty="0" smtClean="0"/>
              <a:t>Saul is completely opposed to Christianity and fanatical in his opposition to the faith, even forcing people to blaspheme.</a:t>
            </a:r>
          </a:p>
          <a:p>
            <a:pPr algn="just"/>
            <a:r>
              <a:rPr lang="en-US" dirty="0" smtClean="0"/>
              <a:t>He is on his way to Damascus in Syria – a sign of his total </a:t>
            </a:r>
            <a:r>
              <a:rPr lang="en-US" dirty="0" smtClean="0"/>
              <a:t>commitment; </a:t>
            </a:r>
            <a:r>
              <a:rPr lang="en-US" dirty="0" smtClean="0"/>
              <a:t>he is mounted on a horse and has a delegation of temple soldiers to arrest and to bind any Christians. </a:t>
            </a:r>
            <a:r>
              <a:rPr lang="en-US" dirty="0" smtClean="0"/>
              <a:t> He </a:t>
            </a:r>
            <a:r>
              <a:rPr lang="en-US" dirty="0" smtClean="0"/>
              <a:t>is way outside of the borders of Israel and is probably operating against Roman law. </a:t>
            </a:r>
            <a:r>
              <a:rPr lang="en-US" dirty="0" smtClean="0"/>
              <a:t> Fanaticism is without </a:t>
            </a:r>
            <a:r>
              <a:rPr lang="en-US" dirty="0" smtClean="0"/>
              <a:t>borders or bounds!</a:t>
            </a:r>
          </a:p>
          <a:p>
            <a:pPr algn="just"/>
            <a:r>
              <a:rPr lang="en-US" dirty="0" smtClean="0"/>
              <a:t>He sees a light, hears a </a:t>
            </a:r>
            <a:r>
              <a:rPr lang="en-US" dirty="0" smtClean="0"/>
              <a:t>voice, </a:t>
            </a:r>
            <a:r>
              <a:rPr lang="en-US" dirty="0" smtClean="0"/>
              <a:t>and discovers that he is persecuting Christ when he persecutes Christians.  When you do this to the least of the brethren you do it unto me…</a:t>
            </a:r>
          </a:p>
          <a:p>
            <a:pPr algn="just"/>
            <a:r>
              <a:rPr lang="en-US" dirty="0" smtClean="0"/>
              <a:t>He was </a:t>
            </a:r>
            <a:r>
              <a:rPr lang="en-US" dirty="0" smtClean="0"/>
              <a:t>trembling, astonished</a:t>
            </a:r>
            <a:r>
              <a:rPr lang="en-US" dirty="0" smtClean="0"/>
              <a:t>, </a:t>
            </a:r>
            <a:r>
              <a:rPr lang="en-US" dirty="0" smtClean="0"/>
              <a:t>blinded </a:t>
            </a:r>
            <a:r>
              <a:rPr lang="en-US" dirty="0" smtClean="0"/>
              <a:t>and did not eat or drink for three days. </a:t>
            </a:r>
            <a:r>
              <a:rPr lang="en-US" dirty="0" smtClean="0"/>
              <a:t> He </a:t>
            </a:r>
            <a:r>
              <a:rPr lang="en-US" dirty="0" smtClean="0"/>
              <a:t>was helpless and </a:t>
            </a:r>
            <a:r>
              <a:rPr lang="en-US" dirty="0" smtClean="0"/>
              <a:t>he was </a:t>
            </a:r>
            <a:r>
              <a:rPr lang="en-US" dirty="0" smtClean="0"/>
              <a:t>led into Damascus.</a:t>
            </a:r>
          </a:p>
          <a:p>
            <a:pPr algn="just"/>
            <a:r>
              <a:rPr lang="en-US" dirty="0" smtClean="0"/>
              <a:t>Jesus explains what </a:t>
            </a:r>
            <a:r>
              <a:rPr lang="en-US" dirty="0" smtClean="0"/>
              <a:t>Saul </a:t>
            </a:r>
            <a:r>
              <a:rPr lang="en-US" dirty="0" smtClean="0"/>
              <a:t>is to suffer and what his ministry will be.</a:t>
            </a:r>
          </a:p>
          <a:p>
            <a:pPr algn="just"/>
            <a:r>
              <a:rPr lang="en-US" dirty="0" smtClean="0"/>
              <a:t>God’s choosing is greater than Saul’s sinning!</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God Calls Ananias  (Acts </a:t>
            </a:r>
            <a:r>
              <a:rPr lang="en-US" b="1" dirty="0" smtClean="0"/>
              <a:t>9:10--16</a:t>
            </a:r>
            <a:r>
              <a:rPr lang="en-US" b="1" dirty="0" smtClean="0"/>
              <a:t>)</a:t>
            </a:r>
            <a:endParaRPr lang="en-US" b="1" dirty="0"/>
          </a:p>
        </p:txBody>
      </p:sp>
      <p:sp>
        <p:nvSpPr>
          <p:cNvPr id="3" name="Content Placeholder 2"/>
          <p:cNvSpPr>
            <a:spLocks noGrp="1"/>
          </p:cNvSpPr>
          <p:nvPr>
            <p:ph sz="quarter" idx="1"/>
          </p:nvPr>
        </p:nvSpPr>
        <p:spPr/>
        <p:txBody>
          <a:bodyPr>
            <a:normAutofit lnSpcReduction="10000"/>
          </a:bodyPr>
          <a:lstStyle/>
          <a:p>
            <a:pPr algn="just"/>
            <a:r>
              <a:rPr lang="en-US" dirty="0" smtClean="0"/>
              <a:t>God speaks directly to Ananias and he gets clear, direct and personal instructions. </a:t>
            </a:r>
          </a:p>
          <a:p>
            <a:pPr algn="just"/>
            <a:r>
              <a:rPr lang="en-US" dirty="0" smtClean="0"/>
              <a:t>There is a </a:t>
            </a:r>
            <a:r>
              <a:rPr lang="en-US" dirty="0" smtClean="0"/>
              <a:t>conversation.  Ananias</a:t>
            </a:r>
            <a:r>
              <a:rPr lang="en-US" dirty="0" smtClean="0"/>
              <a:t>’ questions are answered in a kind but firm </a:t>
            </a:r>
            <a:r>
              <a:rPr lang="en-US" dirty="0" smtClean="0"/>
              <a:t>fashion.  Ananias </a:t>
            </a:r>
            <a:r>
              <a:rPr lang="en-US" dirty="0" smtClean="0"/>
              <a:t>obeys.</a:t>
            </a:r>
          </a:p>
          <a:p>
            <a:pPr algn="just"/>
            <a:r>
              <a:rPr lang="en-US" dirty="0" smtClean="0"/>
              <a:t>In Spirit-led ministry you are told what to do, you do not have to guess or figure out what to do, and some of the things you are told to do may not seem wise at first. </a:t>
            </a:r>
          </a:p>
          <a:p>
            <a:pPr algn="just"/>
            <a:r>
              <a:rPr lang="en-US" dirty="0" smtClean="0"/>
              <a:t>Pure love of enemies – Ananias heals Paul’s </a:t>
            </a:r>
            <a:r>
              <a:rPr lang="en-US" dirty="0" smtClean="0"/>
              <a:t>blindness.</a:t>
            </a:r>
            <a:endParaRPr lang="en-US" dirty="0" smtClean="0"/>
          </a:p>
          <a:p>
            <a:pPr algn="just"/>
            <a:r>
              <a:rPr lang="en-US" dirty="0" smtClean="0"/>
              <a:t>Pure </a:t>
            </a:r>
            <a:r>
              <a:rPr lang="en-US" dirty="0" smtClean="0"/>
              <a:t>Grace </a:t>
            </a:r>
            <a:r>
              <a:rPr lang="en-US" dirty="0" smtClean="0"/>
              <a:t>of God – Saul is a chosen vessel for a very high calling involving kings and those in authority.</a:t>
            </a:r>
          </a:p>
          <a:p>
            <a:pPr algn="just"/>
            <a:r>
              <a:rPr lang="en-US" dirty="0" smtClean="0"/>
              <a:t>Yet the cost was spelled out </a:t>
            </a:r>
            <a:r>
              <a:rPr lang="en-US" dirty="0" smtClean="0"/>
              <a:t>up-front:  . . .“</a:t>
            </a:r>
            <a:r>
              <a:rPr lang="en-US" dirty="0" smtClean="0"/>
              <a:t>what great things he must suffer for My Name’s sake”.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Saul In Damascus </a:t>
            </a:r>
            <a:r>
              <a:rPr lang="en-US" b="1" dirty="0" smtClean="0"/>
              <a:t>(Acts 9:17--25</a:t>
            </a:r>
            <a:r>
              <a:rPr lang="en-US" b="1" dirty="0" smtClean="0"/>
              <a:t>)</a:t>
            </a:r>
            <a:endParaRPr lang="en-US" b="1" dirty="0"/>
          </a:p>
        </p:txBody>
      </p:sp>
      <p:sp>
        <p:nvSpPr>
          <p:cNvPr id="3" name="Content Placeholder 2"/>
          <p:cNvSpPr>
            <a:spLocks noGrp="1"/>
          </p:cNvSpPr>
          <p:nvPr>
            <p:ph sz="quarter" idx="1"/>
          </p:nvPr>
        </p:nvSpPr>
        <p:spPr/>
        <p:txBody>
          <a:bodyPr>
            <a:normAutofit fontScale="92500"/>
          </a:bodyPr>
          <a:lstStyle/>
          <a:p>
            <a:pPr algn="just"/>
            <a:r>
              <a:rPr lang="en-US" dirty="0" smtClean="0"/>
              <a:t>Ananias promises Paul that he would be filled with the Holy Spirit, so now the power to baptize in the Holy Spirit had gone from the </a:t>
            </a:r>
            <a:r>
              <a:rPr lang="en-US" dirty="0" smtClean="0"/>
              <a:t>Apostles </a:t>
            </a:r>
            <a:r>
              <a:rPr lang="en-US" dirty="0" smtClean="0"/>
              <a:t>down to ordinary disciples.</a:t>
            </a:r>
          </a:p>
          <a:p>
            <a:pPr algn="just"/>
            <a:r>
              <a:rPr lang="en-US" dirty="0" smtClean="0"/>
              <a:t>Paul is healed, </a:t>
            </a:r>
            <a:r>
              <a:rPr lang="en-US" dirty="0" smtClean="0"/>
              <a:t>strengthened, </a:t>
            </a:r>
            <a:r>
              <a:rPr lang="en-US" dirty="0" smtClean="0"/>
              <a:t>and taught by the local disciples and becomes a powerful witness in Damascus.</a:t>
            </a:r>
          </a:p>
          <a:p>
            <a:pPr algn="just"/>
            <a:r>
              <a:rPr lang="en-US" dirty="0" smtClean="0"/>
              <a:t>Proclaims Jesus as the Son of God and as the </a:t>
            </a:r>
            <a:r>
              <a:rPr lang="en-US" dirty="0" smtClean="0"/>
              <a:t>Christ [Messiah]. </a:t>
            </a:r>
            <a:endParaRPr lang="en-US" dirty="0" smtClean="0"/>
          </a:p>
          <a:p>
            <a:pPr algn="just"/>
            <a:r>
              <a:rPr lang="en-US" dirty="0" smtClean="0"/>
              <a:t>Soon leaves Damascus for Arabia (see Galatians 1) then returns to Damascus.</a:t>
            </a:r>
          </a:p>
          <a:p>
            <a:pPr algn="just"/>
            <a:r>
              <a:rPr lang="en-US" dirty="0" smtClean="0"/>
              <a:t>Causes </a:t>
            </a:r>
            <a:r>
              <a:rPr lang="en-US" dirty="0" smtClean="0"/>
              <a:t>puzzlement, </a:t>
            </a:r>
            <a:r>
              <a:rPr lang="en-US" dirty="0" smtClean="0"/>
              <a:t>consternation, </a:t>
            </a:r>
            <a:r>
              <a:rPr lang="en-US" dirty="0" smtClean="0"/>
              <a:t>and confounds </a:t>
            </a:r>
            <a:r>
              <a:rPr lang="en-US" dirty="0" smtClean="0"/>
              <a:t>Jewish </a:t>
            </a:r>
            <a:r>
              <a:rPr lang="en-US" dirty="0" smtClean="0"/>
              <a:t>opposition.  Eventually </a:t>
            </a:r>
            <a:r>
              <a:rPr lang="en-US" dirty="0" smtClean="0"/>
              <a:t>the Jews plan to kill </a:t>
            </a:r>
            <a:r>
              <a:rPr lang="en-US" dirty="0" smtClean="0"/>
              <a:t>Saul.   Saul </a:t>
            </a:r>
            <a:r>
              <a:rPr lang="en-US" dirty="0" smtClean="0"/>
              <a:t>escapes by being let down the wall in a basket.</a:t>
            </a:r>
          </a:p>
          <a:p>
            <a:pPr algn="just"/>
            <a:r>
              <a:rPr lang="en-US" dirty="0" smtClean="0"/>
              <a:t>He was in Damascus “many days”. </a:t>
            </a:r>
            <a:r>
              <a:rPr lang="en-US" dirty="0" smtClean="0"/>
              <a:t> [Galatians </a:t>
            </a:r>
            <a:r>
              <a:rPr lang="en-US" dirty="0" smtClean="0"/>
              <a:t>1 – three years</a:t>
            </a:r>
            <a:r>
              <a:rPr lang="en-US" dirty="0" smtClean="0"/>
              <a: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752</TotalTime>
  <Words>2967</Words>
  <Application>Microsoft Office PowerPoint</Application>
  <PresentationFormat>On-screen Show (4:3)</PresentationFormat>
  <Paragraphs>157</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Origin</vt:lpstr>
      <vt:lpstr>Acts 8-12</vt:lpstr>
      <vt:lpstr>A Great Persecution (Acts 8:1--3)</vt:lpstr>
      <vt:lpstr>Scattered Embers (Acts 8:4--8)</vt:lpstr>
      <vt:lpstr>Christo-Pagan Simon (v. 9--13 |8--24)</vt:lpstr>
      <vt:lpstr>The Apostolic Visit (v. 14--17, 25)</vt:lpstr>
      <vt:lpstr>The Ethiopian Eunuch (v. 26--40)</vt:lpstr>
      <vt:lpstr>Saul’s Conversion  (9:1--9, 22:6--11, 26:9--19)</vt:lpstr>
      <vt:lpstr>God Calls Ananias  (Acts 9:10--16)</vt:lpstr>
      <vt:lpstr>Saul In Damascus (Acts 9:17--25)</vt:lpstr>
      <vt:lpstr>Saul In Jerusalem (Acts 9:26--30)</vt:lpstr>
      <vt:lpstr>Persecution Subsides (v. 31--35)</vt:lpstr>
      <vt:lpstr>Tabitha Raised From The Dead  (vs. 36--43)</vt:lpstr>
      <vt:lpstr>Cornelius’ Vision (Acts 10:1-8)</vt:lpstr>
      <vt:lpstr>Peter’s Vision (v. 9--16)</vt:lpstr>
      <vt:lpstr>The Servants Arrive  (v.17--23)</vt:lpstr>
      <vt:lpstr>No Man Unclean…  (v. 24-33)</vt:lpstr>
      <vt:lpstr>Peter’s Sermon (v. 34--43)</vt:lpstr>
      <vt:lpstr>The Spirit Falls (v. 44--48)</vt:lpstr>
      <vt:lpstr>The Circumcision Party (Acts 11:1-3)</vt:lpstr>
      <vt:lpstr>Peter’s Defense  (v. 4--18)</vt:lpstr>
      <vt:lpstr>The Church In Antioch (v. 19--30)</vt:lpstr>
      <vt:lpstr>The Herodians Persecution (12:1--19)</vt:lpstr>
      <vt:lpstr>The Power of Prayer</vt:lpstr>
      <vt:lpstr>The Power of Prayer </vt:lpstr>
      <vt:lpstr>Herod’s Hubris (v. 20--25)</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Acts 8-12</dc:title>
  <dc:creator>John Edmiston</dc:creator>
  <cp:lastModifiedBy> </cp:lastModifiedBy>
  <cp:revision>77</cp:revision>
  <cp:lastPrinted>2014-04-22T19:33:58Z</cp:lastPrinted>
  <dcterms:created xsi:type="dcterms:W3CDTF">2014-04-21T19:07:53Z</dcterms:created>
  <dcterms:modified xsi:type="dcterms:W3CDTF">2014-04-22T20:17:42Z</dcterms:modified>
</cp:coreProperties>
</file>