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handoutMasterIdLst>
    <p:handoutMasterId r:id="rId25"/>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9236075"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02299" cy="350520"/>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sz="quarter" idx="1"/>
          </p:nvPr>
        </p:nvSpPr>
        <p:spPr>
          <a:xfrm>
            <a:off x="5231639" y="0"/>
            <a:ext cx="4002299" cy="350520"/>
          </a:xfrm>
          <a:prstGeom prst="rect">
            <a:avLst/>
          </a:prstGeom>
        </p:spPr>
        <p:txBody>
          <a:bodyPr vert="horz" lIns="92830" tIns="46415" rIns="92830" bIns="46415" rtlCol="0"/>
          <a:lstStyle>
            <a:lvl1pPr algn="r">
              <a:defRPr sz="1200"/>
            </a:lvl1pPr>
          </a:lstStyle>
          <a:p>
            <a:fld id="{D174200B-8429-40A1-8E43-B99E02CF1732}" type="datetimeFigureOut">
              <a:rPr lang="en-US" smtClean="0"/>
              <a:t>5/6/2014</a:t>
            </a:fld>
            <a:endParaRPr lang="en-US"/>
          </a:p>
        </p:txBody>
      </p:sp>
      <p:sp>
        <p:nvSpPr>
          <p:cNvPr id="4" name="Footer Placeholder 3"/>
          <p:cNvSpPr>
            <a:spLocks noGrp="1"/>
          </p:cNvSpPr>
          <p:nvPr>
            <p:ph type="ftr" sz="quarter" idx="2"/>
          </p:nvPr>
        </p:nvSpPr>
        <p:spPr>
          <a:xfrm>
            <a:off x="0" y="6658664"/>
            <a:ext cx="4002299" cy="350520"/>
          </a:xfrm>
          <a:prstGeom prst="rect">
            <a:avLst/>
          </a:prstGeom>
        </p:spPr>
        <p:txBody>
          <a:bodyPr vert="horz" lIns="92830" tIns="46415" rIns="92830" bIns="46415" rtlCol="0" anchor="b"/>
          <a:lstStyle>
            <a:lvl1pPr algn="l">
              <a:defRPr sz="1200"/>
            </a:lvl1pPr>
          </a:lstStyle>
          <a:p>
            <a:endParaRPr lang="en-US"/>
          </a:p>
        </p:txBody>
      </p:sp>
      <p:sp>
        <p:nvSpPr>
          <p:cNvPr id="5" name="Slide Number Placeholder 4"/>
          <p:cNvSpPr>
            <a:spLocks noGrp="1"/>
          </p:cNvSpPr>
          <p:nvPr>
            <p:ph type="sldNum" sz="quarter" idx="3"/>
          </p:nvPr>
        </p:nvSpPr>
        <p:spPr>
          <a:xfrm>
            <a:off x="5231639" y="6658664"/>
            <a:ext cx="4002299" cy="350520"/>
          </a:xfrm>
          <a:prstGeom prst="rect">
            <a:avLst/>
          </a:prstGeom>
        </p:spPr>
        <p:txBody>
          <a:bodyPr vert="horz" lIns="92830" tIns="46415" rIns="92830" bIns="46415" rtlCol="0" anchor="b"/>
          <a:lstStyle>
            <a:lvl1pPr algn="r">
              <a:defRPr sz="1200"/>
            </a:lvl1pPr>
          </a:lstStyle>
          <a:p>
            <a:fld id="{4BCAFBBC-39B8-4293-9EDB-75FF84D96F92}"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02299" cy="350520"/>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idx="1"/>
          </p:nvPr>
        </p:nvSpPr>
        <p:spPr>
          <a:xfrm>
            <a:off x="5231639" y="0"/>
            <a:ext cx="4002299" cy="350520"/>
          </a:xfrm>
          <a:prstGeom prst="rect">
            <a:avLst/>
          </a:prstGeom>
        </p:spPr>
        <p:txBody>
          <a:bodyPr vert="horz" lIns="92830" tIns="46415" rIns="92830" bIns="46415" rtlCol="0"/>
          <a:lstStyle>
            <a:lvl1pPr algn="r">
              <a:defRPr sz="1200"/>
            </a:lvl1pPr>
          </a:lstStyle>
          <a:p>
            <a:fld id="{453AAE48-D107-4C60-B912-5F9690E9DAFE}" type="datetimeFigureOut">
              <a:rPr lang="en-US" smtClean="0"/>
              <a:t>5/6/2014</a:t>
            </a:fld>
            <a:endParaRPr lang="en-US"/>
          </a:p>
        </p:txBody>
      </p:sp>
      <p:sp>
        <p:nvSpPr>
          <p:cNvPr id="4" name="Slide Image Placeholder 3"/>
          <p:cNvSpPr>
            <a:spLocks noGrp="1" noRot="1" noChangeAspect="1"/>
          </p:cNvSpPr>
          <p:nvPr>
            <p:ph type="sldImg" idx="2"/>
          </p:nvPr>
        </p:nvSpPr>
        <p:spPr>
          <a:xfrm>
            <a:off x="2865438" y="525463"/>
            <a:ext cx="3505200" cy="2628900"/>
          </a:xfrm>
          <a:prstGeom prst="rect">
            <a:avLst/>
          </a:prstGeom>
          <a:noFill/>
          <a:ln w="12700">
            <a:solidFill>
              <a:prstClr val="black"/>
            </a:solidFill>
          </a:ln>
        </p:spPr>
        <p:txBody>
          <a:bodyPr vert="horz" lIns="92830" tIns="46415" rIns="92830" bIns="46415" rtlCol="0" anchor="ctr"/>
          <a:lstStyle/>
          <a:p>
            <a:endParaRPr lang="en-US"/>
          </a:p>
        </p:txBody>
      </p:sp>
      <p:sp>
        <p:nvSpPr>
          <p:cNvPr id="5" name="Notes Placeholder 4"/>
          <p:cNvSpPr>
            <a:spLocks noGrp="1"/>
          </p:cNvSpPr>
          <p:nvPr>
            <p:ph type="body" sz="quarter" idx="3"/>
          </p:nvPr>
        </p:nvSpPr>
        <p:spPr>
          <a:xfrm>
            <a:off x="923608" y="3329940"/>
            <a:ext cx="7388860" cy="3154680"/>
          </a:xfrm>
          <a:prstGeom prst="rect">
            <a:avLst/>
          </a:prstGeom>
        </p:spPr>
        <p:txBody>
          <a:bodyPr vert="horz" lIns="92830" tIns="46415" rIns="92830" bIns="4641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58664"/>
            <a:ext cx="4002299" cy="350520"/>
          </a:xfrm>
          <a:prstGeom prst="rect">
            <a:avLst/>
          </a:prstGeom>
        </p:spPr>
        <p:txBody>
          <a:bodyPr vert="horz" lIns="92830" tIns="46415" rIns="92830" bIns="46415" rtlCol="0" anchor="b"/>
          <a:lstStyle>
            <a:lvl1pPr algn="l">
              <a:defRPr sz="1200"/>
            </a:lvl1pPr>
          </a:lstStyle>
          <a:p>
            <a:endParaRPr lang="en-US"/>
          </a:p>
        </p:txBody>
      </p:sp>
      <p:sp>
        <p:nvSpPr>
          <p:cNvPr id="7" name="Slide Number Placeholder 6"/>
          <p:cNvSpPr>
            <a:spLocks noGrp="1"/>
          </p:cNvSpPr>
          <p:nvPr>
            <p:ph type="sldNum" sz="quarter" idx="5"/>
          </p:nvPr>
        </p:nvSpPr>
        <p:spPr>
          <a:xfrm>
            <a:off x="5231639" y="6658664"/>
            <a:ext cx="4002299" cy="350520"/>
          </a:xfrm>
          <a:prstGeom prst="rect">
            <a:avLst/>
          </a:prstGeom>
        </p:spPr>
        <p:txBody>
          <a:bodyPr vert="horz" lIns="92830" tIns="46415" rIns="92830" bIns="46415" rtlCol="0" anchor="b"/>
          <a:lstStyle>
            <a:lvl1pPr algn="r">
              <a:defRPr sz="1200"/>
            </a:lvl1pPr>
          </a:lstStyle>
          <a:p>
            <a:fld id="{ACC7F927-5B5B-4C7C-83A1-7AB5F1AAFF18}"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C7F927-5B5B-4C7C-83A1-7AB5F1AAFF18}" type="slidenum">
              <a:rPr lang="en-US" smtClean="0"/>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C7F927-5B5B-4C7C-83A1-7AB5F1AAFF18}" type="slidenum">
              <a:rPr lang="en-US" smtClean="0"/>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C7F927-5B5B-4C7C-83A1-7AB5F1AAFF18}" type="slidenum">
              <a:rPr lang="en-US" smtClean="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C7F927-5B5B-4C7C-83A1-7AB5F1AAFF18}" type="slidenum">
              <a:rPr lang="en-US" smtClean="0"/>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C7F927-5B5B-4C7C-83A1-7AB5F1AAFF18}" type="slidenum">
              <a:rPr lang="en-US" smtClean="0"/>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C7F927-5B5B-4C7C-83A1-7AB5F1AAFF18}" type="slidenum">
              <a:rPr lang="en-US" smtClean="0"/>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C7F927-5B5B-4C7C-83A1-7AB5F1AAFF18}" type="slidenum">
              <a:rPr lang="en-US" smtClean="0"/>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C7F927-5B5B-4C7C-83A1-7AB5F1AAFF18}" type="slidenum">
              <a:rPr lang="en-US" smtClean="0"/>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C7F927-5B5B-4C7C-83A1-7AB5F1AAFF18}" type="slidenum">
              <a:rPr lang="en-US" smtClean="0"/>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C7F927-5B5B-4C7C-83A1-7AB5F1AAFF18}" type="slidenum">
              <a:rPr lang="en-US" smtClean="0"/>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C7F927-5B5B-4C7C-83A1-7AB5F1AAFF18}" type="slidenum">
              <a:rPr lang="en-US" smtClean="0"/>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C7F927-5B5B-4C7C-83A1-7AB5F1AAFF18}" type="slidenum">
              <a:rPr lang="en-US" smtClean="0"/>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C7F927-5B5B-4C7C-83A1-7AB5F1AAFF18}" type="slidenum">
              <a:rPr lang="en-US" smtClean="0"/>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C7F927-5B5B-4C7C-83A1-7AB5F1AAFF18}" type="slidenum">
              <a:rPr lang="en-US" smtClean="0"/>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C7F927-5B5B-4C7C-83A1-7AB5F1AAFF18}" type="slidenum">
              <a:rPr lang="en-US" smtClean="0"/>
              <a:t>22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C7F927-5B5B-4C7C-83A1-7AB5F1AAFF18}" type="slidenum">
              <a:rPr lang="en-US" smtClean="0"/>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C7F927-5B5B-4C7C-83A1-7AB5F1AAFF18}" type="slidenum">
              <a:rPr lang="en-US" smtClean="0"/>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C7F927-5B5B-4C7C-83A1-7AB5F1AAFF18}" type="slidenum">
              <a:rPr lang="en-US" smtClean="0"/>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C7F927-5B5B-4C7C-83A1-7AB5F1AAFF18}" type="slidenum">
              <a:rPr lang="en-US" smtClean="0"/>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C7F927-5B5B-4C7C-83A1-7AB5F1AAFF18}" type="slidenum">
              <a:rPr lang="en-US" smtClean="0"/>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C7F927-5B5B-4C7C-83A1-7AB5F1AAFF18}" type="slidenum">
              <a:rPr lang="en-US" smtClean="0"/>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C7F927-5B5B-4C7C-83A1-7AB5F1AAFF18}" type="slidenum">
              <a:rPr lang="en-US" smtClean="0"/>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5F3BF4A8-C53E-4FAA-8BD7-75E4BC1F5B4C}" type="datetimeFigureOut">
              <a:rPr lang="en-US" smtClean="0"/>
              <a:pPr/>
              <a:t>5/6/2014</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66CF96DD-0935-4872-B7BA-6171FE1CF6E4}"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F3BF4A8-C53E-4FAA-8BD7-75E4BC1F5B4C}" type="datetimeFigureOut">
              <a:rPr lang="en-US" smtClean="0"/>
              <a:pPr/>
              <a:t>5/6/2014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CF96DD-0935-4872-B7BA-6171FE1CF6E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F3BF4A8-C53E-4FAA-8BD7-75E4BC1F5B4C}" type="datetimeFigureOut">
              <a:rPr lang="en-US" smtClean="0"/>
              <a:pPr/>
              <a:t>5/6/2014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CF96DD-0935-4872-B7BA-6171FE1CF6E4}"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F3BF4A8-C53E-4FAA-8BD7-75E4BC1F5B4C}" type="datetimeFigureOut">
              <a:rPr lang="en-US" smtClean="0"/>
              <a:pPr/>
              <a:t>5/6/2014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CF96DD-0935-4872-B7BA-6171FE1CF6E4}"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5F3BF4A8-C53E-4FAA-8BD7-75E4BC1F5B4C}" type="datetimeFigureOut">
              <a:rPr lang="en-US" smtClean="0"/>
              <a:pPr/>
              <a:t>5/6/2014</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66CF96DD-0935-4872-B7BA-6171FE1CF6E4}"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F3BF4A8-C53E-4FAA-8BD7-75E4BC1F5B4C}" type="datetimeFigureOut">
              <a:rPr lang="en-US" smtClean="0"/>
              <a:pPr/>
              <a:t>5/6/2014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CF96DD-0935-4872-B7BA-6171FE1CF6E4}"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F3BF4A8-C53E-4FAA-8BD7-75E4BC1F5B4C}" type="datetimeFigureOut">
              <a:rPr lang="en-US" smtClean="0"/>
              <a:pPr/>
              <a:t>5/6/2014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CF96DD-0935-4872-B7BA-6171FE1CF6E4}"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F3BF4A8-C53E-4FAA-8BD7-75E4BC1F5B4C}" type="datetimeFigureOut">
              <a:rPr lang="en-US" smtClean="0"/>
              <a:pPr/>
              <a:t>5/6/2014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CF96DD-0935-4872-B7BA-6171FE1CF6E4}"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3BF4A8-C53E-4FAA-8BD7-75E4BC1F5B4C}" type="datetimeFigureOut">
              <a:rPr lang="en-US" smtClean="0"/>
              <a:pPr/>
              <a:t>5/6/2014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CF96DD-0935-4872-B7BA-6171FE1CF6E4}"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F3BF4A8-C53E-4FAA-8BD7-75E4BC1F5B4C}" type="datetimeFigureOut">
              <a:rPr lang="en-US" smtClean="0"/>
              <a:pPr/>
              <a:t>5/6/2014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CF96DD-0935-4872-B7BA-6171FE1CF6E4}"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F3BF4A8-C53E-4FAA-8BD7-75E4BC1F5B4C}" type="datetimeFigureOut">
              <a:rPr lang="en-US" smtClean="0"/>
              <a:pPr/>
              <a:t>5/6/2014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CF96DD-0935-4872-B7BA-6171FE1CF6E4}"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5F3BF4A8-C53E-4FAA-8BD7-75E4BC1F5B4C}" type="datetimeFigureOut">
              <a:rPr lang="en-US" smtClean="0"/>
              <a:pPr/>
              <a:t>5/6/2014</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66CF96DD-0935-4872-B7BA-6171FE1CF6E4}"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newadvent.org/cathen/12734a.htm"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Acts 16-19</a:t>
            </a:r>
            <a:endParaRPr lang="en-US" dirty="0"/>
          </a:p>
        </p:txBody>
      </p:sp>
      <p:sp>
        <p:nvSpPr>
          <p:cNvPr id="3" name="Subtitle 2"/>
          <p:cNvSpPr>
            <a:spLocks noGrp="1"/>
          </p:cNvSpPr>
          <p:nvPr>
            <p:ph type="subTitle" idx="1"/>
          </p:nvPr>
        </p:nvSpPr>
        <p:spPr/>
        <p:txBody>
          <a:bodyPr/>
          <a:lstStyle/>
          <a:p>
            <a:r>
              <a:rPr lang="en-US" dirty="0" smtClean="0"/>
              <a:t>Second Missionary Journey</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Spiritual State of Athens (v. 15-21)</a:t>
            </a:r>
            <a:endParaRPr lang="en-US" dirty="0"/>
          </a:p>
        </p:txBody>
      </p:sp>
      <p:sp>
        <p:nvSpPr>
          <p:cNvPr id="3" name="Content Placeholder 2"/>
          <p:cNvSpPr>
            <a:spLocks noGrp="1"/>
          </p:cNvSpPr>
          <p:nvPr>
            <p:ph sz="quarter" idx="1"/>
          </p:nvPr>
        </p:nvSpPr>
        <p:spPr>
          <a:xfrm>
            <a:off x="457200" y="1219200"/>
            <a:ext cx="8229600" cy="5257800"/>
          </a:xfrm>
        </p:spPr>
        <p:txBody>
          <a:bodyPr>
            <a:normAutofit lnSpcReduction="10000"/>
          </a:bodyPr>
          <a:lstStyle/>
          <a:p>
            <a:r>
              <a:rPr lang="en-US" dirty="0" smtClean="0"/>
              <a:t>Every place has a ‘spiritual state’ that it is in which may be very different from its external reputation.</a:t>
            </a:r>
          </a:p>
          <a:p>
            <a:r>
              <a:rPr lang="en-US" dirty="0" smtClean="0"/>
              <a:t>Athens was the city of the Owl, of Athena, of wisdom and culture but it was also full of idolatry and darkness which pained and grieved Paul’s spirit.</a:t>
            </a:r>
          </a:p>
          <a:p>
            <a:r>
              <a:rPr lang="en-US" dirty="0" smtClean="0"/>
              <a:t>The city was also superficial – vain babblers, always talking about something new, spiritually unstable.</a:t>
            </a:r>
          </a:p>
          <a:p>
            <a:r>
              <a:rPr lang="en-US" dirty="0" smtClean="0"/>
              <a:t>Epicureans followed the philosopher Epicurus, pursued pleasure and the absence of pain, aimed at balance.</a:t>
            </a:r>
          </a:p>
          <a:p>
            <a:r>
              <a:rPr lang="en-US" dirty="0" smtClean="0"/>
              <a:t>Stoics, followed Zeno, rationalistic, “follow nature/reason ”, pantheistic (God is in everything) enormous influence on Roman law, calm dispassionate mastery, equanimity, no show of emotion. Paul seems to be influenced by this.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The </a:t>
            </a:r>
            <a:r>
              <a:rPr lang="en-US" dirty="0" err="1" smtClean="0"/>
              <a:t>Areopagus</a:t>
            </a:r>
            <a:r>
              <a:rPr lang="en-US" dirty="0" smtClean="0"/>
              <a:t> (v. 22-34)</a:t>
            </a:r>
            <a:endParaRPr lang="en-US" dirty="0"/>
          </a:p>
        </p:txBody>
      </p:sp>
      <p:sp>
        <p:nvSpPr>
          <p:cNvPr id="3" name="Content Placeholder 2"/>
          <p:cNvSpPr>
            <a:spLocks noGrp="1"/>
          </p:cNvSpPr>
          <p:nvPr>
            <p:ph sz="quarter" idx="1"/>
          </p:nvPr>
        </p:nvSpPr>
        <p:spPr>
          <a:xfrm>
            <a:off x="152400" y="1219200"/>
            <a:ext cx="8686800" cy="4937760"/>
          </a:xfrm>
        </p:spPr>
        <p:txBody>
          <a:bodyPr/>
          <a:lstStyle/>
          <a:p>
            <a:r>
              <a:rPr lang="en-US" dirty="0" smtClean="0"/>
              <a:t>An unknown God, “none of the above”</a:t>
            </a:r>
          </a:p>
          <a:p>
            <a:r>
              <a:rPr lang="en-US" dirty="0" smtClean="0"/>
              <a:t>A God </a:t>
            </a:r>
            <a:r>
              <a:rPr lang="en-US" dirty="0" smtClean="0"/>
              <a:t>who created everything, and in whom w</a:t>
            </a:r>
            <a:r>
              <a:rPr lang="en-US" dirty="0" smtClean="0"/>
              <a:t>e </a:t>
            </a:r>
            <a:r>
              <a:rPr lang="en-US" dirty="0" smtClean="0"/>
              <a:t>live, and move and have our being</a:t>
            </a:r>
          </a:p>
          <a:p>
            <a:r>
              <a:rPr lang="en-US" dirty="0" smtClean="0"/>
              <a:t>Who does not dwell in temples made with human hands</a:t>
            </a:r>
          </a:p>
          <a:p>
            <a:r>
              <a:rPr lang="en-US" dirty="0" smtClean="0"/>
              <a:t>Who has no need of human service but who gives life and breath to all</a:t>
            </a:r>
          </a:p>
          <a:p>
            <a:r>
              <a:rPr lang="en-US" dirty="0" smtClean="0"/>
              <a:t>We are His offspring and children, He created all races out of one person (Noah) – we are all related</a:t>
            </a:r>
          </a:p>
          <a:p>
            <a:r>
              <a:rPr lang="en-US" dirty="0" smtClean="0"/>
              <a:t>He is close to each of us but we must seek Him and this involves repentance – a change of mental outlook</a:t>
            </a:r>
          </a:p>
          <a:p>
            <a:r>
              <a:rPr lang="en-US" dirty="0" smtClean="0"/>
              <a:t>He will judge the world through Jesus the Resurrected One.</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Corinth Part 1 (18:1-8)</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Paul  goes to Corinth, starts at the synagogue and (as usual) gets rejected and then goes to the Gentiles.</a:t>
            </a:r>
          </a:p>
          <a:p>
            <a:r>
              <a:rPr lang="en-US" dirty="0" smtClean="0"/>
              <a:t>He works with Priscilla and Aquila, tentmakers by trade, and supports his ministry.  This takes enormous energy!</a:t>
            </a:r>
            <a:br>
              <a:rPr lang="en-US" dirty="0" smtClean="0"/>
            </a:br>
            <a:r>
              <a:rPr lang="en-US" dirty="0" smtClean="0"/>
              <a:t>(1 Corinthians 4:12,  2 Thessalonians 3:8)</a:t>
            </a:r>
          </a:p>
          <a:p>
            <a:r>
              <a:rPr lang="en-US" dirty="0" smtClean="0"/>
              <a:t>Initially his ministry is confined to the Sabbath</a:t>
            </a:r>
          </a:p>
          <a:p>
            <a:r>
              <a:rPr lang="en-US" dirty="0" smtClean="0"/>
              <a:t>Then Silas and Timothy arrive, possibly with some support. </a:t>
            </a:r>
            <a:r>
              <a:rPr lang="en-US" dirty="0" smtClean="0"/>
              <a:t> </a:t>
            </a:r>
            <a:r>
              <a:rPr lang="en-US" dirty="0" smtClean="0"/>
              <a:t>The ministry increases but the Jews resist.</a:t>
            </a:r>
          </a:p>
          <a:p>
            <a:r>
              <a:rPr lang="en-US" dirty="0" smtClean="0"/>
              <a:t>“Your blood be upon your own heads”  Evangelism is a holy and solemn responsibility!</a:t>
            </a:r>
          </a:p>
          <a:p>
            <a:r>
              <a:rPr lang="en-US" dirty="0" smtClean="0"/>
              <a:t>Paul leads the synagogue ruler and many gentiles to Christ</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 Reassures Paul (v. 9-17)</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God assures Paul of protection “no one shall set on you to hurt you” and also tells him to continue preaching and do not be silent “for I have many people in this city”</a:t>
            </a:r>
          </a:p>
          <a:p>
            <a:r>
              <a:rPr lang="en-US" dirty="0" smtClean="0"/>
              <a:t>In each city there are those “who are God’s”, spiritually sensitive souls,  tuned into Heaven and open to Christ.</a:t>
            </a:r>
            <a:endParaRPr lang="en-US" dirty="0" smtClean="0"/>
          </a:p>
          <a:p>
            <a:r>
              <a:rPr lang="en-US" dirty="0" smtClean="0"/>
              <a:t>Prayer seems to greatly increase the number saved.</a:t>
            </a:r>
          </a:p>
          <a:p>
            <a:r>
              <a:rPr lang="en-US" dirty="0" smtClean="0"/>
              <a:t>The Jews try to stir up trouble and bring Paul to court but get thrown out before even Paul has to speak and the trouble-makers are beaten! Paul can stay much longer!</a:t>
            </a:r>
          </a:p>
          <a:p>
            <a:r>
              <a:rPr lang="en-US" dirty="0" smtClean="0"/>
              <a:t>This is two years of calm and protected ministry and many are saved and the huge Corinthian church is established.  These are the places we should focus on!</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Return Journey (v. 18-23)</a:t>
            </a:r>
            <a:endParaRPr lang="en-US" dirty="0"/>
          </a:p>
        </p:txBody>
      </p:sp>
      <p:sp>
        <p:nvSpPr>
          <p:cNvPr id="3" name="Content Placeholder 2"/>
          <p:cNvSpPr>
            <a:spLocks noGrp="1"/>
          </p:cNvSpPr>
          <p:nvPr>
            <p:ph sz="quarter" idx="1"/>
          </p:nvPr>
        </p:nvSpPr>
        <p:spPr/>
        <p:txBody>
          <a:bodyPr/>
          <a:lstStyle/>
          <a:p>
            <a:r>
              <a:rPr lang="en-US" dirty="0" smtClean="0"/>
              <a:t>Paul heads from Corinth back to Jerusalem via his previous stops such as Ephesus, Caesarea and Antioch.  He also strengthens the disciples in Galatia and Phrygia </a:t>
            </a:r>
          </a:p>
          <a:p>
            <a:r>
              <a:rPr lang="en-US" dirty="0" smtClean="0"/>
              <a:t>Paul wanted to keep a feast (possibly Passover) in Jerusalem.  This is NOT the much later trip to Jerusalem.</a:t>
            </a:r>
          </a:p>
          <a:p>
            <a:r>
              <a:rPr lang="en-US" dirty="0" smtClean="0"/>
              <a:t>He had put himself under a traditional Jewish vow, possibly a </a:t>
            </a:r>
            <a:r>
              <a:rPr lang="en-US" dirty="0" err="1" smtClean="0"/>
              <a:t>Nazarite</a:t>
            </a:r>
            <a:r>
              <a:rPr lang="en-US" dirty="0" smtClean="0"/>
              <a:t> vow. </a:t>
            </a:r>
            <a:r>
              <a:rPr lang="en-US" dirty="0" smtClean="0"/>
              <a:t> </a:t>
            </a:r>
            <a:r>
              <a:rPr lang="en-US" dirty="0" smtClean="0"/>
              <a:t>This is a transitional practice in church history,  we are NOT to make vows or oaths.</a:t>
            </a:r>
          </a:p>
          <a:p>
            <a:r>
              <a:rPr lang="en-US" dirty="0" smtClean="0"/>
              <a:t>Matthew 5:33-37,  James 5:12</a:t>
            </a:r>
          </a:p>
          <a:p>
            <a:r>
              <a:rPr lang="en-US" dirty="0" smtClean="0"/>
              <a:t>At this point Paul is trying very hard to reconcile with his Jewish opponents and to be as Jewish as possible.</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Eloquent </a:t>
            </a:r>
            <a:r>
              <a:rPr lang="en-US" dirty="0" err="1" smtClean="0"/>
              <a:t>Apollos</a:t>
            </a:r>
            <a:r>
              <a:rPr lang="en-US" dirty="0" smtClean="0"/>
              <a:t> (v24-28)</a:t>
            </a:r>
            <a:endParaRPr lang="en-US" dirty="0"/>
          </a:p>
        </p:txBody>
      </p:sp>
      <p:sp>
        <p:nvSpPr>
          <p:cNvPr id="3" name="Content Placeholder 2"/>
          <p:cNvSpPr>
            <a:spLocks noGrp="1"/>
          </p:cNvSpPr>
          <p:nvPr>
            <p:ph sz="quarter" idx="1"/>
          </p:nvPr>
        </p:nvSpPr>
        <p:spPr>
          <a:xfrm>
            <a:off x="457200" y="1219200"/>
            <a:ext cx="8229600" cy="5257800"/>
          </a:xfrm>
        </p:spPr>
        <p:txBody>
          <a:bodyPr>
            <a:normAutofit fontScale="92500" lnSpcReduction="10000"/>
          </a:bodyPr>
          <a:lstStyle/>
          <a:p>
            <a:r>
              <a:rPr lang="en-US" dirty="0" err="1" smtClean="0"/>
              <a:t>Apollos</a:t>
            </a:r>
            <a:r>
              <a:rPr lang="en-US" dirty="0" smtClean="0"/>
              <a:t> was an eloquent and fervent apologist without full spiritual power,  full of reason but lacking the spiritual authority of the baptism in the Holy Spirit.</a:t>
            </a:r>
          </a:p>
          <a:p>
            <a:r>
              <a:rPr lang="en-US" dirty="0" smtClean="0"/>
              <a:t>He was operating out his human mind and human spirit instead of God’s mind and the Holy Spirit</a:t>
            </a:r>
          </a:p>
          <a:p>
            <a:r>
              <a:rPr lang="en-US" dirty="0" smtClean="0"/>
              <a:t>Alexandria – the Oxford University of the ancient world with a massive library , and full of philosophers etc</a:t>
            </a:r>
          </a:p>
          <a:p>
            <a:r>
              <a:rPr lang="en-US" dirty="0" smtClean="0"/>
              <a:t>The tentmakers take the Alexandrian academic aside and explain to </a:t>
            </a:r>
            <a:r>
              <a:rPr lang="en-US" dirty="0" err="1" smtClean="0"/>
              <a:t>Apollos</a:t>
            </a:r>
            <a:r>
              <a:rPr lang="en-US" dirty="0" smtClean="0"/>
              <a:t> the gospel more fully.</a:t>
            </a:r>
          </a:p>
          <a:p>
            <a:r>
              <a:rPr lang="en-US" dirty="0" smtClean="0"/>
              <a:t>Similar to Derek Prince Oxford don becomes Pentecostal bible teacher – best of both worlds.  Refutes the Jews publicly.  We need intelligent, spiritual Christians!</a:t>
            </a:r>
          </a:p>
          <a:p>
            <a:r>
              <a:rPr lang="en-US" dirty="0" smtClean="0"/>
              <a:t>We need to drive the sharp spear of intellect down hard with the full force of the Spirit!</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Receiving The Spirit (19:1-7)</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The twelve were like </a:t>
            </a:r>
            <a:r>
              <a:rPr lang="en-US" dirty="0" err="1" smtClean="0"/>
              <a:t>Apollos</a:t>
            </a:r>
            <a:r>
              <a:rPr lang="en-US" dirty="0" smtClean="0"/>
              <a:t>, believing in Jesus and following John’s baptism but not knowing the Holy Spirit and may have been Jews that </a:t>
            </a:r>
            <a:r>
              <a:rPr lang="en-US" dirty="0" err="1" smtClean="0"/>
              <a:t>Apollos</a:t>
            </a:r>
            <a:r>
              <a:rPr lang="en-US" dirty="0" smtClean="0"/>
              <a:t> had trained previously.</a:t>
            </a:r>
          </a:p>
          <a:p>
            <a:r>
              <a:rPr lang="en-US" i="1" dirty="0" smtClean="0"/>
              <a:t>Have you received the Holy Spirit since you believed</a:t>
            </a:r>
            <a:r>
              <a:rPr lang="en-US" i="1" dirty="0" smtClean="0"/>
              <a:t>? </a:t>
            </a:r>
            <a:r>
              <a:rPr lang="en-US" dirty="0" smtClean="0"/>
              <a:t>– a good question as many Christians also know nothing of the Holy Ghost!</a:t>
            </a:r>
          </a:p>
          <a:p>
            <a:r>
              <a:rPr lang="en-US" dirty="0" smtClean="0"/>
              <a:t>The Holy Spirit comes upon them, they speak in tongues and prophesy – there is an outward manifestation of the work so there is evidence for their faith and for </a:t>
            </a:r>
            <a:r>
              <a:rPr lang="en-US" dirty="0" smtClean="0"/>
              <a:t>P</a:t>
            </a:r>
            <a:r>
              <a:rPr lang="en-US" dirty="0" smtClean="0"/>
              <a:t>aul.</a:t>
            </a:r>
          </a:p>
          <a:p>
            <a:r>
              <a:rPr lang="en-US" dirty="0" smtClean="0"/>
              <a:t>We need to make sure that Christians are fully and properly instructed in the full gospel!</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Bible College!  (v. 8-10)</a:t>
            </a:r>
            <a:endParaRPr lang="en-US" dirty="0"/>
          </a:p>
        </p:txBody>
      </p:sp>
      <p:sp>
        <p:nvSpPr>
          <p:cNvPr id="3" name="Content Placeholder 2"/>
          <p:cNvSpPr>
            <a:spLocks noGrp="1"/>
          </p:cNvSpPr>
          <p:nvPr>
            <p:ph sz="quarter" idx="1"/>
          </p:nvPr>
        </p:nvSpPr>
        <p:spPr/>
        <p:txBody>
          <a:bodyPr/>
          <a:lstStyle/>
          <a:p>
            <a:r>
              <a:rPr lang="en-US" dirty="0" smtClean="0"/>
              <a:t>Paul leaves the synagogue and sets up a bible college in the school of  one </a:t>
            </a:r>
            <a:r>
              <a:rPr lang="en-US" dirty="0" err="1" smtClean="0"/>
              <a:t>Tyrannus</a:t>
            </a:r>
            <a:r>
              <a:rPr lang="en-US" dirty="0" smtClean="0"/>
              <a:t>.</a:t>
            </a:r>
          </a:p>
          <a:p>
            <a:r>
              <a:rPr lang="en-US" dirty="0" smtClean="0"/>
              <a:t>Probably a public lecture hall for philosophers in which he had a room. One manuscript has Paul teaching from 11am  to 4pm each day the fifth hour to the tenth)</a:t>
            </a:r>
          </a:p>
          <a:p>
            <a:r>
              <a:rPr lang="en-US" dirty="0" err="1" smtClean="0"/>
              <a:t>Tyrannus</a:t>
            </a:r>
            <a:r>
              <a:rPr lang="en-US" dirty="0" smtClean="0"/>
              <a:t> may have eventually become bishop of Ephesus.</a:t>
            </a:r>
          </a:p>
          <a:p>
            <a:r>
              <a:rPr lang="en-US" dirty="0" smtClean="0"/>
              <a:t>Reasoning daily – Paul is now full-time in teaching.</a:t>
            </a:r>
          </a:p>
          <a:p>
            <a:r>
              <a:rPr lang="en-US" dirty="0" smtClean="0"/>
              <a:t>Two years – the longest Paul spends anywhere.</a:t>
            </a:r>
          </a:p>
          <a:p>
            <a:r>
              <a:rPr lang="en-US" dirty="0" smtClean="0"/>
              <a:t>The whole of Asia heard….  Because Paul “trained the trainers” producing leaders who could teach others also </a:t>
            </a:r>
            <a:br>
              <a:rPr lang="en-US" dirty="0" smtClean="0"/>
            </a:br>
            <a:r>
              <a:rPr lang="en-US" dirty="0" smtClean="0"/>
              <a:t>(2 Timothy 2:2)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Works of Power (v. 11,12)</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Paul is at the height of his ministry so that great works are being done through him and that even handkerchiefs carried from his body healed the sick.</a:t>
            </a:r>
          </a:p>
          <a:p>
            <a:r>
              <a:rPr lang="en-US" dirty="0" smtClean="0"/>
              <a:t>Enormous anointing and spiritual authority.</a:t>
            </a:r>
          </a:p>
          <a:p>
            <a:r>
              <a:rPr lang="en-US" dirty="0" smtClean="0"/>
              <a:t>This verse is part of the literature of the veneration of the “relics of the saints” having holy power e.g. Elisha’s bones and Peter’s shadow:  (2 Kings 13:21,  Acts 5:15)</a:t>
            </a:r>
          </a:p>
          <a:p>
            <a:r>
              <a:rPr lang="en-US" dirty="0" smtClean="0"/>
              <a:t>See:   </a:t>
            </a:r>
            <a:r>
              <a:rPr lang="en-US" dirty="0" smtClean="0">
                <a:hlinkClick r:id="rId3"/>
              </a:rPr>
              <a:t>http://www.newadvent.org/cathen/12734a.htm</a:t>
            </a:r>
            <a:r>
              <a:rPr lang="en-US" dirty="0" smtClean="0"/>
              <a:t>  for the Catholic explanation </a:t>
            </a:r>
          </a:p>
          <a:p>
            <a:r>
              <a:rPr lang="en-US" dirty="0" smtClean="0"/>
              <a:t>Spiritual power can be associated with objects e.g. idols and charms, so also positively with anointing oil and blessed objects.  No selling of relics. No worship of them. See the problem of the bronze serpent. Numbers 21:9,  2 Kings 18:4</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Sons of </a:t>
            </a:r>
            <a:r>
              <a:rPr lang="en-US" dirty="0" err="1" smtClean="0"/>
              <a:t>Sceva</a:t>
            </a:r>
            <a:r>
              <a:rPr lang="en-US" dirty="0" smtClean="0"/>
              <a:t>  (v. 13-17)</a:t>
            </a:r>
            <a:endParaRPr lang="en-US" dirty="0"/>
          </a:p>
        </p:txBody>
      </p:sp>
      <p:sp>
        <p:nvSpPr>
          <p:cNvPr id="3" name="Content Placeholder 2"/>
          <p:cNvSpPr>
            <a:spLocks noGrp="1"/>
          </p:cNvSpPr>
          <p:nvPr>
            <p:ph sz="quarter" idx="1"/>
          </p:nvPr>
        </p:nvSpPr>
        <p:spPr/>
        <p:txBody>
          <a:bodyPr/>
          <a:lstStyle/>
          <a:p>
            <a:r>
              <a:rPr lang="en-US" dirty="0" err="1" smtClean="0"/>
              <a:t>Sceva</a:t>
            </a:r>
            <a:r>
              <a:rPr lang="en-US" dirty="0" smtClean="0"/>
              <a:t> was a high priest, his sons were itinerant exorcists using Jewish methods of exorcism such as burning the noxious gall bladders of fish to drive out demons.</a:t>
            </a:r>
          </a:p>
          <a:p>
            <a:r>
              <a:rPr lang="en-US" dirty="0" smtClean="0"/>
              <a:t>They try using “the name of Jesus whom Paul preaches” and the demon refuses to recognize their spiritual authority and totally humiliates them.</a:t>
            </a:r>
          </a:p>
          <a:p>
            <a:r>
              <a:rPr lang="en-US" dirty="0" smtClean="0"/>
              <a:t>Demon-possessed people can be very strong (Mark 5)</a:t>
            </a:r>
          </a:p>
          <a:p>
            <a:r>
              <a:rPr lang="en-US" dirty="0" smtClean="0"/>
              <a:t>The highest Jewish authority was proved useless while the Christians were constantly being useful.  </a:t>
            </a:r>
          </a:p>
          <a:p>
            <a:r>
              <a:rPr lang="en-US" dirty="0" smtClean="0"/>
              <a:t>The Name of Jesus is the uncontested spiritual power and many are converted to Christ.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Timothy (Acts 16:1-5)</a:t>
            </a:r>
            <a:endParaRPr lang="en-US" dirty="0"/>
          </a:p>
        </p:txBody>
      </p:sp>
      <p:sp>
        <p:nvSpPr>
          <p:cNvPr id="3" name="Content Placeholder 2"/>
          <p:cNvSpPr>
            <a:spLocks noGrp="1"/>
          </p:cNvSpPr>
          <p:nvPr>
            <p:ph sz="quarter" idx="1"/>
          </p:nvPr>
        </p:nvSpPr>
        <p:spPr/>
        <p:txBody>
          <a:bodyPr/>
          <a:lstStyle/>
          <a:p>
            <a:r>
              <a:rPr lang="en-US" dirty="0" smtClean="0"/>
              <a:t>Mother was Jewish,  Father was Greek, bi-cultural, well-respected.</a:t>
            </a:r>
          </a:p>
          <a:p>
            <a:r>
              <a:rPr lang="en-US" dirty="0" smtClean="0"/>
              <a:t>Paul circumcises him because of “the Jews in that region” that is not to cause offence by bringing an uncircumcised person into a synagogue.</a:t>
            </a:r>
          </a:p>
          <a:p>
            <a:r>
              <a:rPr lang="en-US" dirty="0" smtClean="0"/>
              <a:t>Was NOT circumcision for salvation or a requirement to keep the Law, but simply as a measure to keep the peace.</a:t>
            </a:r>
          </a:p>
          <a:p>
            <a:r>
              <a:rPr lang="en-US" dirty="0" smtClean="0"/>
              <a:t>The ministry of the Gospel may require us to be “all things to all men” (1 Corinthians 9:19-23)</a:t>
            </a:r>
          </a:p>
          <a:p>
            <a:r>
              <a:rPr lang="en-US" dirty="0" smtClean="0"/>
              <a:t>Our freedom is sometimes limited in order to edify others!  (Romans 14:1-23)</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Renouncing The Devil (v 18-22)</a:t>
            </a:r>
            <a:endParaRPr lang="en-US" dirty="0"/>
          </a:p>
        </p:txBody>
      </p:sp>
      <p:sp>
        <p:nvSpPr>
          <p:cNvPr id="3" name="Content Placeholder 2"/>
          <p:cNvSpPr>
            <a:spLocks noGrp="1"/>
          </p:cNvSpPr>
          <p:nvPr>
            <p:ph sz="quarter" idx="1"/>
          </p:nvPr>
        </p:nvSpPr>
        <p:spPr/>
        <p:txBody>
          <a:bodyPr/>
          <a:lstStyle/>
          <a:p>
            <a:r>
              <a:rPr lang="en-US" dirty="0" smtClean="0"/>
              <a:t>Occult and magical books were burned by new converts.</a:t>
            </a:r>
          </a:p>
          <a:p>
            <a:r>
              <a:rPr lang="en-US" dirty="0" smtClean="0"/>
              <a:t>Their combined value was 50,000 pieces of silver each of which was a day’s wage (say $100) so $5 million.</a:t>
            </a:r>
          </a:p>
          <a:p>
            <a:r>
              <a:rPr lang="en-US" dirty="0" smtClean="0"/>
              <a:t>There is no value in darkness, witchcraft and deception.</a:t>
            </a:r>
          </a:p>
          <a:p>
            <a:r>
              <a:rPr lang="en-US" dirty="0" smtClean="0"/>
              <a:t>The removal of the magical arts led to an increase in the Word of God prevailing.</a:t>
            </a:r>
          </a:p>
          <a:p>
            <a:r>
              <a:rPr lang="en-US" dirty="0" smtClean="0"/>
              <a:t>We need to renounce the Devil and all his works. This may include magic, divination, fortune-telling, drugs, sorcery,  New Age stuff, and so on.</a:t>
            </a:r>
          </a:p>
          <a:p>
            <a:r>
              <a:rPr lang="en-US" dirty="0" smtClean="0"/>
              <a:t>Deuteronomy 7:24-26, 18:9-14,  Leviticus 19:26,31</a:t>
            </a:r>
          </a:p>
          <a:p>
            <a:r>
              <a:rPr lang="en-US" dirty="0" smtClean="0"/>
              <a:t>2 Corinthians 6:14-18</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Raging By Pretense (v. 23-34)</a:t>
            </a:r>
            <a:endParaRPr lang="en-US" dirty="0"/>
          </a:p>
        </p:txBody>
      </p:sp>
      <p:sp>
        <p:nvSpPr>
          <p:cNvPr id="3" name="Content Placeholder 2"/>
          <p:cNvSpPr>
            <a:spLocks noGrp="1"/>
          </p:cNvSpPr>
          <p:nvPr>
            <p:ph sz="quarter" idx="1"/>
          </p:nvPr>
        </p:nvSpPr>
        <p:spPr>
          <a:xfrm>
            <a:off x="457200" y="1219200"/>
            <a:ext cx="8458200" cy="4937760"/>
          </a:xfrm>
        </p:spPr>
        <p:txBody>
          <a:bodyPr>
            <a:normAutofit lnSpcReduction="10000"/>
          </a:bodyPr>
          <a:lstStyle/>
          <a:p>
            <a:r>
              <a:rPr lang="en-US" dirty="0" smtClean="0"/>
              <a:t>Demetrius the maker of Temples and the craftsmen try to bring Paul to trial because the loss of idol revenue was hurting their respective trades.</a:t>
            </a:r>
          </a:p>
          <a:p>
            <a:r>
              <a:rPr lang="en-US" dirty="0" smtClean="0"/>
              <a:t>He quotes Paul:  “those made with hands are no gods”</a:t>
            </a:r>
          </a:p>
          <a:p>
            <a:r>
              <a:rPr lang="en-US" dirty="0" smtClean="0"/>
              <a:t>They defend the “greatness’ of Artemis on the outside but actually their source of revenue on the inside!</a:t>
            </a:r>
          </a:p>
          <a:p>
            <a:r>
              <a:rPr lang="en-US" dirty="0" smtClean="0"/>
              <a:t>A great crowd. So wild they may be like “beasts” seeks Paul but the disciples keep him from going into the theater.</a:t>
            </a:r>
          </a:p>
          <a:p>
            <a:r>
              <a:rPr lang="en-US" dirty="0" smtClean="0"/>
              <a:t>Alexander seems to be a Jewish figure trying to defend the Jews and make a difference between Christians and Jews, later an enemy of Paul.</a:t>
            </a:r>
            <a:br>
              <a:rPr lang="en-US" dirty="0" smtClean="0"/>
            </a:br>
            <a:r>
              <a:rPr lang="en-US" dirty="0" smtClean="0"/>
              <a:t>( 1 Timothy 1:20, 2 </a:t>
            </a:r>
            <a:r>
              <a:rPr lang="en-US" dirty="0" smtClean="0"/>
              <a:t>Timothy 4:14</a:t>
            </a:r>
            <a:r>
              <a:rPr lang="en-US" dirty="0" smtClean="0"/>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Matter Is Settled (v. 35-41)</a:t>
            </a:r>
            <a:endParaRPr lang="en-US" dirty="0"/>
          </a:p>
        </p:txBody>
      </p:sp>
      <p:sp>
        <p:nvSpPr>
          <p:cNvPr id="3" name="Content Placeholder 2"/>
          <p:cNvSpPr>
            <a:spLocks noGrp="1"/>
          </p:cNvSpPr>
          <p:nvPr>
            <p:ph sz="quarter" idx="1"/>
          </p:nvPr>
        </p:nvSpPr>
        <p:spPr/>
        <p:txBody>
          <a:bodyPr/>
          <a:lstStyle/>
          <a:p>
            <a:r>
              <a:rPr lang="en-US" dirty="0" smtClean="0"/>
              <a:t>The town clerk sees through Demetrius and their nonsense and also beholds a greater threat in being charged with an offense by the Romans, who strongly disliked civil unrest. </a:t>
            </a:r>
          </a:p>
          <a:p>
            <a:r>
              <a:rPr lang="en-US" dirty="0" smtClean="0"/>
              <a:t>He then tells them that Artemis / Diana is in no danger of losing her worshippers and that Paul, Silas etc were harmless and were not doing anything against the law.</a:t>
            </a:r>
          </a:p>
          <a:p>
            <a:r>
              <a:rPr lang="en-US" dirty="0" smtClean="0"/>
              <a:t>Fallen down from Jupiter – pagan religions often worship an object supposedly fallen from Heaven</a:t>
            </a:r>
            <a:r>
              <a:rPr lang="en-US" dirty="0" smtClean="0"/>
              <a:t> </a:t>
            </a:r>
            <a:r>
              <a:rPr lang="en-US" dirty="0" smtClean="0"/>
              <a:t>/ the gods.</a:t>
            </a:r>
          </a:p>
          <a:p>
            <a:r>
              <a:rPr lang="en-US" dirty="0" smtClean="0"/>
              <a:t>Guides them to due process – courts and proconsuls and orderly “pleadings” against each other.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Forbidden!  (Acts 16:6-8)</a:t>
            </a:r>
            <a:endParaRPr lang="en-US" dirty="0"/>
          </a:p>
        </p:txBody>
      </p:sp>
      <p:sp>
        <p:nvSpPr>
          <p:cNvPr id="3" name="Content Placeholder 2"/>
          <p:cNvSpPr>
            <a:spLocks noGrp="1"/>
          </p:cNvSpPr>
          <p:nvPr>
            <p:ph sz="quarter" idx="1"/>
          </p:nvPr>
        </p:nvSpPr>
        <p:spPr>
          <a:xfrm>
            <a:off x="381000" y="1219200"/>
            <a:ext cx="8305800" cy="4937760"/>
          </a:xfrm>
        </p:spPr>
        <p:txBody>
          <a:bodyPr>
            <a:normAutofit lnSpcReduction="10000"/>
          </a:bodyPr>
          <a:lstStyle/>
          <a:p>
            <a:r>
              <a:rPr lang="en-US" dirty="0" smtClean="0"/>
              <a:t>The Holy Spirit FORBADE them to speak the Word (in Asia).  Bit aren’t we COMMANDED to preach the gospel?</a:t>
            </a:r>
          </a:p>
          <a:p>
            <a:r>
              <a:rPr lang="en-US" dirty="0" smtClean="0"/>
              <a:t>Commands are always contextually limited</a:t>
            </a:r>
          </a:p>
          <a:p>
            <a:r>
              <a:rPr lang="en-US" dirty="0" smtClean="0"/>
              <a:t>Commands always have a correct time and place</a:t>
            </a:r>
          </a:p>
          <a:p>
            <a:r>
              <a:rPr lang="en-US" dirty="0" smtClean="0"/>
              <a:t>There is a “time to heal and a time to kill” </a:t>
            </a:r>
            <a:br>
              <a:rPr lang="en-US" dirty="0" smtClean="0"/>
            </a:br>
            <a:r>
              <a:rPr lang="en-US" dirty="0" smtClean="0"/>
              <a:t>(Ecclesiastes 3:1-11)</a:t>
            </a:r>
          </a:p>
          <a:p>
            <a:r>
              <a:rPr lang="en-US" dirty="0" smtClean="0"/>
              <a:t>There is a time to preach – and a time to be silent and move on to the next city or region.</a:t>
            </a:r>
          </a:p>
          <a:p>
            <a:r>
              <a:rPr lang="en-US" dirty="0" smtClean="0"/>
              <a:t>We cannot “figure out” missions strategies by merely looking at demographic data on unreached people groups and then charging into a certain place – we NEED God’s leading instead – sensitivity to the Holy Spirit.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Macedonian Call (v. 9-12)</a:t>
            </a:r>
            <a:endParaRPr lang="en-US" dirty="0"/>
          </a:p>
        </p:txBody>
      </p:sp>
      <p:sp>
        <p:nvSpPr>
          <p:cNvPr id="3" name="Content Placeholder 2"/>
          <p:cNvSpPr>
            <a:spLocks noGrp="1"/>
          </p:cNvSpPr>
          <p:nvPr>
            <p:ph sz="quarter" idx="1"/>
          </p:nvPr>
        </p:nvSpPr>
        <p:spPr>
          <a:xfrm>
            <a:off x="457200" y="1219200"/>
            <a:ext cx="8382000" cy="4937760"/>
          </a:xfrm>
        </p:spPr>
        <p:txBody>
          <a:bodyPr>
            <a:normAutofit/>
          </a:bodyPr>
          <a:lstStyle/>
          <a:p>
            <a:r>
              <a:rPr lang="en-US" dirty="0" smtClean="0"/>
              <a:t>God’s direction comes to Paul, at night, in a vision.</a:t>
            </a:r>
          </a:p>
          <a:p>
            <a:r>
              <a:rPr lang="en-US" dirty="0" smtClean="0"/>
              <a:t>God’s direction did not need to be “figured out” any further, the closed doors eventually led to an open door for the gospel.</a:t>
            </a:r>
          </a:p>
          <a:p>
            <a:r>
              <a:rPr lang="en-US" dirty="0" smtClean="0"/>
              <a:t>They headed straight to the regional capital: Philippi which was also an important Roman colony, with Roman citizens.</a:t>
            </a:r>
          </a:p>
          <a:p>
            <a:r>
              <a:rPr lang="en-US" dirty="0" smtClean="0"/>
              <a:t>God’s timing needs to be taken </a:t>
            </a:r>
            <a:r>
              <a:rPr lang="en-US" u="sng" dirty="0" smtClean="0"/>
              <a:t>immediately</a:t>
            </a:r>
            <a:r>
              <a:rPr lang="en-US" dirty="0" smtClean="0"/>
              <a:t> especially when it comes to sharing the gospel!</a:t>
            </a:r>
          </a:p>
          <a:p>
            <a:r>
              <a:rPr lang="en-US" dirty="0" smtClean="0"/>
              <a:t>There are ‘spiritual times and seasons’ which only God knows and that we need to move in harmony with, by following the leading of the Holy Spirit.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Lydia (v. 13-15)</a:t>
            </a:r>
            <a:endParaRPr lang="en-US" dirty="0"/>
          </a:p>
        </p:txBody>
      </p:sp>
      <p:sp>
        <p:nvSpPr>
          <p:cNvPr id="3" name="Content Placeholder 2"/>
          <p:cNvSpPr>
            <a:spLocks noGrp="1"/>
          </p:cNvSpPr>
          <p:nvPr>
            <p:ph sz="quarter" idx="1"/>
          </p:nvPr>
        </p:nvSpPr>
        <p:spPr/>
        <p:txBody>
          <a:bodyPr/>
          <a:lstStyle/>
          <a:p>
            <a:r>
              <a:rPr lang="en-US" dirty="0" smtClean="0"/>
              <a:t>One of the very few merchants mentioned honorably in the Bible, may have ended up marrying Luke. Was from Thyatira where purple dye came from. Prob. Wealthy.</a:t>
            </a:r>
          </a:p>
          <a:p>
            <a:r>
              <a:rPr lang="en-US" dirty="0" smtClean="0"/>
              <a:t>Whose heart the Lord opened – </a:t>
            </a:r>
            <a:r>
              <a:rPr lang="en-US" dirty="0" err="1" smtClean="0"/>
              <a:t>prevenient</a:t>
            </a:r>
            <a:r>
              <a:rPr lang="en-US" dirty="0" smtClean="0"/>
              <a:t> grace, God’s work prior to our salvation.</a:t>
            </a:r>
          </a:p>
          <a:p>
            <a:r>
              <a:rPr lang="en-US" dirty="0" smtClean="0"/>
              <a:t>Worshipped God but STILL needed the gospel!</a:t>
            </a:r>
          </a:p>
          <a:p>
            <a:r>
              <a:rPr lang="en-US" dirty="0" smtClean="0"/>
              <a:t>Baptism immediately upon conversion and faith.</a:t>
            </a:r>
          </a:p>
          <a:p>
            <a:r>
              <a:rPr lang="en-US" dirty="0" smtClean="0"/>
              <a:t>Invited them to her house (to stay in a large mansion or compound) is NOT a justification for the modern form of single men lodging with single women.  They would have been in quite separate quarters.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Riot In Philippi  (v. 16-24)</a:t>
            </a:r>
            <a:endParaRPr lang="en-US" dirty="0"/>
          </a:p>
        </p:txBody>
      </p:sp>
      <p:sp>
        <p:nvSpPr>
          <p:cNvPr id="3" name="Content Placeholder 2"/>
          <p:cNvSpPr>
            <a:spLocks noGrp="1"/>
          </p:cNvSpPr>
          <p:nvPr>
            <p:ph sz="quarter" idx="1"/>
          </p:nvPr>
        </p:nvSpPr>
        <p:spPr/>
        <p:txBody>
          <a:bodyPr>
            <a:normAutofit/>
          </a:bodyPr>
          <a:lstStyle/>
          <a:p>
            <a:r>
              <a:rPr lang="en-US" dirty="0" smtClean="0"/>
              <a:t>Paul casts out a powerful demon of divination known as a “Python” spirit. In Greek legend Python was a great ancient serpent that guarded the oracle of Delphi and engaged in divination until slain by Apollo etc.</a:t>
            </a:r>
          </a:p>
          <a:p>
            <a:r>
              <a:rPr lang="en-US" dirty="0" smtClean="0"/>
              <a:t>It was accurate (in saying Paul was a messenger of the most High) but was demonic, similar to New Age ‘truth’.</a:t>
            </a:r>
          </a:p>
          <a:p>
            <a:r>
              <a:rPr lang="en-US" dirty="0" smtClean="0"/>
              <a:t>The people who were bonded to the oracle either financially (the masters) or spiritually (under its influence) rose up in demonic rage when it was cast out.</a:t>
            </a:r>
          </a:p>
          <a:p>
            <a:r>
              <a:rPr lang="en-US" dirty="0" smtClean="0"/>
              <a:t>The beating was savage “many stripes” – and seems to have been impulsive, irrational and unlawful.</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err="1" smtClean="0"/>
              <a:t>Philippian</a:t>
            </a:r>
            <a:r>
              <a:rPr lang="en-US" dirty="0" smtClean="0"/>
              <a:t> Jailer (v25-40)</a:t>
            </a:r>
            <a:endParaRPr lang="en-US" dirty="0"/>
          </a:p>
        </p:txBody>
      </p:sp>
      <p:sp>
        <p:nvSpPr>
          <p:cNvPr id="3" name="Content Placeholder 2"/>
          <p:cNvSpPr>
            <a:spLocks noGrp="1"/>
          </p:cNvSpPr>
          <p:nvPr>
            <p:ph sz="quarter" idx="1"/>
          </p:nvPr>
        </p:nvSpPr>
        <p:spPr>
          <a:xfrm>
            <a:off x="457200" y="1219200"/>
            <a:ext cx="8229600" cy="5257800"/>
          </a:xfrm>
        </p:spPr>
        <p:txBody>
          <a:bodyPr>
            <a:normAutofit lnSpcReduction="10000"/>
          </a:bodyPr>
          <a:lstStyle/>
          <a:p>
            <a:r>
              <a:rPr lang="en-US" dirty="0" smtClean="0"/>
              <a:t>Praise brings freedom, especially under adverse circumstances! A tremendous witness to the prisoners.</a:t>
            </a:r>
          </a:p>
          <a:p>
            <a:r>
              <a:rPr lang="en-US" dirty="0" smtClean="0"/>
              <a:t>God sends an earthquake, the prison doors open, chains are broken, the jailer is about to kill himself (fear of execution) Paul steps in with the gospel!</a:t>
            </a:r>
          </a:p>
          <a:p>
            <a:r>
              <a:rPr lang="en-US" dirty="0" smtClean="0"/>
              <a:t>This passage is BOTH literal (it really happened) and allegorical (about chains of sin being broken etc)</a:t>
            </a:r>
          </a:p>
          <a:p>
            <a:r>
              <a:rPr lang="en-US" dirty="0" smtClean="0"/>
              <a:t>The jailer, in fear of God, takes Paul and Silas home, washes their wounds, receives the gospel and he and his servants and family (household) are baptized.</a:t>
            </a:r>
          </a:p>
          <a:p>
            <a:r>
              <a:rPr lang="en-US" dirty="0" smtClean="0"/>
              <a:t>The judges realize that what they did was incorrect so they try to quietly release Paul and Silas but Paul is indignant and forces them to release them publicly.</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Thessalonica (17:1-9)</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3 Sabbaths (2-3 weeks)  in the house of Jason a Greek name used by Jews called Joshua or Jesus.  Also a famous Greek mythological figure. This Jason is considered a kinsman by Paul (in Romans 16:21)</a:t>
            </a:r>
          </a:p>
          <a:p>
            <a:r>
              <a:rPr lang="en-US" dirty="0" smtClean="0"/>
              <a:t>The chief women, Greek God-fearers believe while the disobedient establishment Jews cause trouble.</a:t>
            </a:r>
          </a:p>
          <a:p>
            <a:r>
              <a:rPr lang="en-US" dirty="0" smtClean="0"/>
              <a:t>Paul and Silas wisely vanish (probably still recovering from Philippi) Jason gets fined heavily and has to pay a guarantee that Paul and Silas would not return to the city.</a:t>
            </a:r>
          </a:p>
          <a:p>
            <a:r>
              <a:rPr lang="en-US" dirty="0" smtClean="0"/>
              <a:t>The Jews here seem to have been particularly troublesome in the long-term. (v13, and 1 Thessalonians 2:13-18)</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Berea (v. 10-14)</a:t>
            </a:r>
            <a:endParaRPr lang="en-US" dirty="0"/>
          </a:p>
        </p:txBody>
      </p:sp>
      <p:sp>
        <p:nvSpPr>
          <p:cNvPr id="3" name="Content Placeholder 2"/>
          <p:cNvSpPr>
            <a:spLocks noGrp="1"/>
          </p:cNvSpPr>
          <p:nvPr>
            <p:ph sz="quarter" idx="1"/>
          </p:nvPr>
        </p:nvSpPr>
        <p:spPr/>
        <p:txBody>
          <a:bodyPr/>
          <a:lstStyle/>
          <a:p>
            <a:r>
              <a:rPr lang="en-US" dirty="0" smtClean="0"/>
              <a:t>More noble-minded and reasonable. Not petty and defensive. Enemies of reason are often enemies of God!</a:t>
            </a:r>
          </a:p>
          <a:p>
            <a:r>
              <a:rPr lang="en-US" dirty="0" smtClean="0"/>
              <a:t>Searched the Scriptures DAILY to see if these things were so.  Scripture research is a wonderful spiritual habit!</a:t>
            </a:r>
          </a:p>
          <a:p>
            <a:r>
              <a:rPr lang="en-US" dirty="0" smtClean="0"/>
              <a:t>A better mind leads to a better result – many are saved!</a:t>
            </a:r>
          </a:p>
          <a:p>
            <a:r>
              <a:rPr lang="en-US" dirty="0" smtClean="0"/>
              <a:t>Curious “to see if these things were so’ positive research not skeptical research!</a:t>
            </a:r>
          </a:p>
          <a:p>
            <a:r>
              <a:rPr lang="en-US" dirty="0" smtClean="0"/>
              <a:t>Teaching Scripture skills, logic and reasoning should be part of Christian education! Builds a deeper faith.</a:t>
            </a:r>
          </a:p>
          <a:p>
            <a:r>
              <a:rPr lang="en-US" dirty="0" smtClean="0"/>
              <a:t>The </a:t>
            </a:r>
            <a:r>
              <a:rPr lang="en-US" dirty="0" err="1" smtClean="0"/>
              <a:t>Thessalonian</a:t>
            </a:r>
            <a:r>
              <a:rPr lang="en-US" dirty="0" smtClean="0"/>
              <a:t> Jews arrive, cause trouble, Paul leaves, Silas and Timothy stay. Paul clearly is the main target!</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538</TotalTime>
  <Words>2413</Words>
  <Application>Microsoft Office PowerPoint</Application>
  <PresentationFormat>On-screen Show (4:3)</PresentationFormat>
  <Paragraphs>155</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Origin</vt:lpstr>
      <vt:lpstr>Acts 16-19</vt:lpstr>
      <vt:lpstr>Timothy (Acts 16:1-5)</vt:lpstr>
      <vt:lpstr>Forbidden!  (Acts 16:6-8)</vt:lpstr>
      <vt:lpstr>The Macedonian Call (v. 9-12)</vt:lpstr>
      <vt:lpstr>Lydia (v. 13-15)</vt:lpstr>
      <vt:lpstr>The Riot In Philippi  (v. 16-24)</vt:lpstr>
      <vt:lpstr>The Philippian Jailer (v25-40)</vt:lpstr>
      <vt:lpstr>Thessalonica (17:1-9)</vt:lpstr>
      <vt:lpstr>Berea (v. 10-14)</vt:lpstr>
      <vt:lpstr>The Spiritual State of Athens (v. 15-21)</vt:lpstr>
      <vt:lpstr>In The Areopagus (v. 22-34)</vt:lpstr>
      <vt:lpstr>Corinth Part 1 (18:1-8)</vt:lpstr>
      <vt:lpstr>God Reassures Paul (v. 9-17)</vt:lpstr>
      <vt:lpstr>The Return Journey (v. 18-23)</vt:lpstr>
      <vt:lpstr>Eloquent Apollos (v24-28)</vt:lpstr>
      <vt:lpstr>Receiving The Spirit (19:1-7)</vt:lpstr>
      <vt:lpstr>The Bible College!  (v. 8-10)</vt:lpstr>
      <vt:lpstr>Works of Power (v. 11,12)</vt:lpstr>
      <vt:lpstr>Sons of Sceva  (v. 13-17)</vt:lpstr>
      <vt:lpstr>Renouncing The Devil (v 18-22)</vt:lpstr>
      <vt:lpstr>Raging By Pretense (v. 23-34)</vt:lpstr>
      <vt:lpstr>The Matter Is Settled (v. 35-41)</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Acts 16-19</dc:title>
  <dc:creator>John Edmiston</dc:creator>
  <cp:lastModifiedBy>Cybermissions</cp:lastModifiedBy>
  <cp:revision>57</cp:revision>
  <dcterms:created xsi:type="dcterms:W3CDTF">2014-05-05T22:44:28Z</dcterms:created>
  <dcterms:modified xsi:type="dcterms:W3CDTF">2014-05-06T22:34:15Z</dcterms:modified>
</cp:coreProperties>
</file>