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4D62C34-B89C-41F6-A99F-0A4BFC5E9FC1}" type="datetimeFigureOut">
              <a:rPr lang="en-US" smtClean="0"/>
              <a:t>5/12/2014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8098D9E-BA6C-400A-A149-8C6795A270C6}"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8098D9E-BA6C-400A-A149-8C6795A270C6}" type="slidenum">
              <a:rPr lang="en-US" smtClean="0"/>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8098D9E-BA6C-400A-A149-8C6795A270C6}" type="slidenum">
              <a:rPr lang="en-US" smtClean="0"/>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8098D9E-BA6C-400A-A149-8C6795A270C6}" type="slidenum">
              <a:rPr lang="en-US" smtClean="0"/>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8098D9E-BA6C-400A-A149-8C6795A270C6}" type="slidenum">
              <a:rPr lang="en-US" smtClean="0"/>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8098D9E-BA6C-400A-A149-8C6795A270C6}" type="slidenum">
              <a:rPr lang="en-US" smtClean="0"/>
              <a:t>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AAE0CBB5-A3E1-43B0-A1E7-814A6FA8FECD}" type="datetimeFigureOut">
              <a:rPr lang="en-US" smtClean="0"/>
              <a:t>5/12/2014</a:t>
            </a:fld>
            <a:endParaRPr lang="en-US"/>
          </a:p>
        </p:txBody>
      </p:sp>
      <p:sp>
        <p:nvSpPr>
          <p:cNvPr id="17" name="Footer Placeholder 16"/>
          <p:cNvSpPr>
            <a:spLocks noGrp="1"/>
          </p:cNvSpPr>
          <p:nvPr>
            <p:ph type="ftr" sz="quarter" idx="11"/>
          </p:nvPr>
        </p:nvSpPr>
        <p:spPr>
          <a:xfrm>
            <a:off x="2898648" y="6355080"/>
            <a:ext cx="3474720" cy="365760"/>
          </a:xfrm>
        </p:spPr>
        <p:txBody>
          <a:bodyPr/>
          <a:lstStyle/>
          <a:p>
            <a:endParaRPr lang="en-US"/>
          </a:p>
        </p:txBody>
      </p:sp>
      <p:sp>
        <p:nvSpPr>
          <p:cNvPr id="29" name="Slide Number Placeholder 28"/>
          <p:cNvSpPr>
            <a:spLocks noGrp="1"/>
          </p:cNvSpPr>
          <p:nvPr>
            <p:ph type="sldNum" sz="quarter" idx="12"/>
          </p:nvPr>
        </p:nvSpPr>
        <p:spPr>
          <a:xfrm>
            <a:off x="1216152" y="6355080"/>
            <a:ext cx="1219200" cy="365760"/>
          </a:xfrm>
        </p:spPr>
        <p:txBody>
          <a:bodyPr/>
          <a:lstStyle/>
          <a:p>
            <a:fld id="{206891E5-2481-407B-A005-F91DD11CE4AF}" type="slidenum">
              <a:rPr lang="en-US" smtClean="0"/>
              <a:t>‹#›</a:t>
            </a:fld>
            <a:endParaRPr lang="en-US"/>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AE0CBB5-A3E1-43B0-A1E7-814A6FA8FECD}" type="datetimeFigureOut">
              <a:rPr lang="en-US" smtClean="0"/>
              <a:t>5/12/2014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6891E5-2481-407B-A005-F91DD11CE4A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AE0CBB5-A3E1-43B0-A1E7-814A6FA8FECD}" type="datetimeFigureOut">
              <a:rPr lang="en-US" smtClean="0"/>
              <a:t>5/12/2014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6891E5-2481-407B-A005-F91DD11CE4AF}" type="slidenum">
              <a:rPr lang="en-US" smtClean="0"/>
              <a:t>‹#›</a:t>
            </a:fld>
            <a:endParaRPr lang="en-US"/>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AAE0CBB5-A3E1-43B0-A1E7-814A6FA8FECD}" type="datetimeFigureOut">
              <a:rPr lang="en-US" smtClean="0"/>
              <a:t>5/12/2014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6891E5-2481-407B-A005-F91DD11CE4AF}" type="slidenum">
              <a:rPr lang="en-US" smtClean="0"/>
              <a:t>‹#›</a:t>
            </a:fld>
            <a:endParaRPr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AAE0CBB5-A3E1-43B0-A1E7-814A6FA8FECD}" type="datetimeFigureOut">
              <a:rPr lang="en-US" smtClean="0"/>
              <a:t>5/12/2014</a:t>
            </a:fld>
            <a:endParaRPr lang="en-US"/>
          </a:p>
        </p:txBody>
      </p:sp>
      <p:sp>
        <p:nvSpPr>
          <p:cNvPr id="5" name="Footer Placeholder 4"/>
          <p:cNvSpPr>
            <a:spLocks noGrp="1"/>
          </p:cNvSpPr>
          <p:nvPr>
            <p:ph type="ftr" sz="quarter" idx="11"/>
          </p:nvPr>
        </p:nvSpPr>
        <p:spPr>
          <a:xfrm>
            <a:off x="2898648" y="6355080"/>
            <a:ext cx="3474720" cy="365760"/>
          </a:xfrm>
        </p:spPr>
        <p:txBody>
          <a:bodyPr/>
          <a:lstStyle/>
          <a:p>
            <a:endParaRPr lang="en-US"/>
          </a:p>
        </p:txBody>
      </p:sp>
      <p:sp>
        <p:nvSpPr>
          <p:cNvPr id="6" name="Slide Number Placeholder 5"/>
          <p:cNvSpPr>
            <a:spLocks noGrp="1"/>
          </p:cNvSpPr>
          <p:nvPr>
            <p:ph type="sldNum" sz="quarter" idx="12"/>
          </p:nvPr>
        </p:nvSpPr>
        <p:spPr>
          <a:xfrm>
            <a:off x="1069848" y="6355080"/>
            <a:ext cx="1520952" cy="365760"/>
          </a:xfrm>
        </p:spPr>
        <p:txBody>
          <a:bodyPr/>
          <a:lstStyle/>
          <a:p>
            <a:fld id="{206891E5-2481-407B-A005-F91DD11CE4AF}" type="slidenum">
              <a:rPr lang="en-US" smtClean="0"/>
              <a:t>‹#›</a:t>
            </a:fld>
            <a:endParaRPr lang="en-US"/>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AAE0CBB5-A3E1-43B0-A1E7-814A6FA8FECD}" type="datetimeFigureOut">
              <a:rPr lang="en-US" smtClean="0"/>
              <a:t>5/12/2014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6891E5-2481-407B-A005-F91DD11CE4AF}" type="slidenum">
              <a:rPr lang="en-US" smtClean="0"/>
              <a:t>‹#›</a:t>
            </a:fld>
            <a:endParaRPr lang="en-US"/>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AAE0CBB5-A3E1-43B0-A1E7-814A6FA8FECD}" type="datetimeFigureOut">
              <a:rPr lang="en-US" smtClean="0"/>
              <a:t>5/12/2014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06891E5-2481-407B-A005-F91DD11CE4AF}" type="slidenum">
              <a:rPr lang="en-US" smtClean="0"/>
              <a:t>‹#›</a:t>
            </a:fld>
            <a:endParaRPr lang="en-US"/>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AE0CBB5-A3E1-43B0-A1E7-814A6FA8FECD}" type="datetimeFigureOut">
              <a:rPr lang="en-US" smtClean="0"/>
              <a:t>5/12/2014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06891E5-2481-407B-A005-F91DD11CE4AF}" type="slidenum">
              <a:rPr lang="en-US" smtClean="0"/>
              <a:t>‹#›</a:t>
            </a:fld>
            <a:endParaRPr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E0CBB5-A3E1-43B0-A1E7-814A6FA8FECD}" type="datetimeFigureOut">
              <a:rPr lang="en-US" smtClean="0"/>
              <a:t>5/12/2014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06891E5-2481-407B-A005-F91DD11CE4AF}" type="slidenum">
              <a:rPr lang="en-US" smtClean="0"/>
              <a:t>‹#›</a:t>
            </a:fld>
            <a:endParaRPr lang="en-US"/>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AE0CBB5-A3E1-43B0-A1E7-814A6FA8FECD}" type="datetimeFigureOut">
              <a:rPr lang="en-US" smtClean="0"/>
              <a:t>5/12/2014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6891E5-2481-407B-A005-F91DD11CE4AF}" type="slidenum">
              <a:rPr lang="en-US" smtClean="0"/>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AE0CBB5-A3E1-43B0-A1E7-814A6FA8FECD}" type="datetimeFigureOut">
              <a:rPr lang="en-US" smtClean="0"/>
              <a:t>5/12/2014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6891E5-2481-407B-A005-F91DD11CE4AF}" type="slidenum">
              <a:rPr lang="en-US" smtClean="0"/>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AAE0CBB5-A3E1-43B0-A1E7-814A6FA8FECD}" type="datetimeFigureOut">
              <a:rPr lang="en-US" smtClean="0"/>
              <a:t>5/12/2014</a:t>
            </a:fld>
            <a:endParaRPr lang="en-US"/>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206891E5-2481-407B-A005-F91DD11CE4AF}" type="slidenum">
              <a:rPr lang="en-US" smtClean="0"/>
              <a:t>‹#›</a:t>
            </a:fld>
            <a:endParaRPr lang="en-U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Acts 20-28</a:t>
            </a:r>
            <a:endParaRPr lang="en-US" dirty="0"/>
          </a:p>
        </p:txBody>
      </p:sp>
      <p:sp>
        <p:nvSpPr>
          <p:cNvPr id="3" name="Subtitle 2"/>
          <p:cNvSpPr>
            <a:spLocks noGrp="1"/>
          </p:cNvSpPr>
          <p:nvPr>
            <p:ph type="subTitle" idx="1"/>
          </p:nvPr>
        </p:nvSpPr>
        <p:spPr/>
        <p:txBody>
          <a:bodyPr/>
          <a:lstStyle/>
          <a:p>
            <a:r>
              <a:rPr lang="en-US" dirty="0" smtClean="0"/>
              <a:t>The Final Journey</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Quick Overview</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smtClean="0"/>
              <a:t>Paul  escapes many plots and perils and a shipwreck </a:t>
            </a:r>
            <a:r>
              <a:rPr lang="en-US" dirty="0" err="1" smtClean="0"/>
              <a:t>amd</a:t>
            </a:r>
            <a:r>
              <a:rPr lang="en-US" dirty="0" smtClean="0"/>
              <a:t> arrives in Rome by the will and destiny of God </a:t>
            </a:r>
          </a:p>
          <a:p>
            <a:r>
              <a:rPr lang="en-US" dirty="0" smtClean="0"/>
              <a:t>“As you testified before me in Jerusalem so you must testify before Caesar”</a:t>
            </a:r>
          </a:p>
          <a:p>
            <a:r>
              <a:rPr lang="en-US" dirty="0" smtClean="0"/>
              <a:t>Except for a beating in Jerusalem Paul is treated well during this time because he is a Roman citizen in Roman custody and also because the Jewish charges are generally seen as fraudulent. His friends can visit him and he stays in Herod’s palace. </a:t>
            </a:r>
          </a:p>
          <a:p>
            <a:r>
              <a:rPr lang="en-US" dirty="0" smtClean="0"/>
              <a:t>It is a time of testimony to the Jewish people, their priests high Roman officials, kings, centurions, governors and finally Caesar himself. </a:t>
            </a:r>
          </a:p>
          <a:p>
            <a:r>
              <a:rPr lang="en-US" dirty="0" smtClean="0"/>
              <a:t>Paul seems to be always in-charge even aboard ship.</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Finishing His General Missionary Career</a:t>
            </a:r>
            <a:endParaRPr lang="en-US" dirty="0"/>
          </a:p>
        </p:txBody>
      </p:sp>
      <p:sp>
        <p:nvSpPr>
          <p:cNvPr id="3" name="Content Placeholder 2"/>
          <p:cNvSpPr>
            <a:spLocks noGrp="1"/>
          </p:cNvSpPr>
          <p:nvPr>
            <p:ph sz="quarter" idx="1"/>
          </p:nvPr>
        </p:nvSpPr>
        <p:spPr/>
        <p:txBody>
          <a:bodyPr/>
          <a:lstStyle/>
          <a:p>
            <a:r>
              <a:rPr lang="en-US" dirty="0" smtClean="0"/>
              <a:t>When Paul said farewell to the Ephesians he knew that his general missionary career was over and that he was going into another phase of testifying to kings and high officials. </a:t>
            </a:r>
          </a:p>
          <a:p>
            <a:r>
              <a:rPr lang="en-US" dirty="0" smtClean="0"/>
              <a:t>He had raised up successors in Timothy, Silas etc and appointed elders in Ephesus.</a:t>
            </a:r>
          </a:p>
          <a:p>
            <a:r>
              <a:rPr lang="en-US" dirty="0" smtClean="0"/>
              <a:t>He modeled personal purity and financial integrity</a:t>
            </a:r>
          </a:p>
          <a:p>
            <a:r>
              <a:rPr lang="en-US" dirty="0" smtClean="0"/>
              <a:t>He delivered “the whole counsel of God”  - this is important,  a “cookies on the bottom shelf” approach may lead to a gradually diminishing gospel knowledge over time.</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Paul’s Methods (20:17-38)</a:t>
            </a:r>
            <a:endParaRPr lang="en-US" dirty="0"/>
          </a:p>
        </p:txBody>
      </p:sp>
      <p:sp>
        <p:nvSpPr>
          <p:cNvPr id="3" name="Content Placeholder 2"/>
          <p:cNvSpPr>
            <a:spLocks noGrp="1"/>
          </p:cNvSpPr>
          <p:nvPr>
            <p:ph sz="quarter" idx="1"/>
          </p:nvPr>
        </p:nvSpPr>
        <p:spPr/>
        <p:txBody>
          <a:bodyPr/>
          <a:lstStyle/>
          <a:p>
            <a:r>
              <a:rPr lang="en-US" dirty="0" smtClean="0"/>
              <a:t>Teach publicly</a:t>
            </a:r>
          </a:p>
          <a:p>
            <a:r>
              <a:rPr lang="en-US" dirty="0" smtClean="0"/>
              <a:t>Teach “house-to house”</a:t>
            </a:r>
          </a:p>
          <a:p>
            <a:r>
              <a:rPr lang="en-US" dirty="0" smtClean="0"/>
              <a:t>Teach everything and teach it boldly</a:t>
            </a:r>
          </a:p>
          <a:p>
            <a:r>
              <a:rPr lang="en-US" dirty="0" smtClean="0"/>
              <a:t>Keep repentance and faith in Jesus central</a:t>
            </a:r>
          </a:p>
          <a:p>
            <a:r>
              <a:rPr lang="en-US" dirty="0" smtClean="0"/>
              <a:t>Teach with tears and exhortation</a:t>
            </a:r>
          </a:p>
          <a:p>
            <a:r>
              <a:rPr lang="en-US" dirty="0" smtClean="0"/>
              <a:t>Follow the leading of the Holy Spirit</a:t>
            </a:r>
          </a:p>
          <a:p>
            <a:r>
              <a:rPr lang="en-US" dirty="0" smtClean="0"/>
              <a:t>Warn and rebuke where necessary</a:t>
            </a:r>
          </a:p>
          <a:p>
            <a:r>
              <a:rPr lang="en-US" dirty="0" smtClean="0"/>
              <a:t>Oppose cults and false teachers</a:t>
            </a:r>
          </a:p>
          <a:p>
            <a:r>
              <a:rPr lang="en-US" dirty="0" smtClean="0"/>
              <a:t>Do not financially burden new churches</a:t>
            </a:r>
          </a:p>
          <a:p>
            <a:r>
              <a:rPr lang="en-US" dirty="0" smtClean="0"/>
              <a:t>Have solid financial integrity</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Was Paul Stubborn?  (21:1-14)</a:t>
            </a:r>
            <a:endParaRPr lang="en-US" dirty="0"/>
          </a:p>
        </p:txBody>
      </p:sp>
      <p:sp>
        <p:nvSpPr>
          <p:cNvPr id="3" name="Content Placeholder 2"/>
          <p:cNvSpPr>
            <a:spLocks noGrp="1"/>
          </p:cNvSpPr>
          <p:nvPr>
            <p:ph sz="quarter" idx="1"/>
          </p:nvPr>
        </p:nvSpPr>
        <p:spPr/>
        <p:txBody>
          <a:bodyPr/>
          <a:lstStyle/>
          <a:p>
            <a:r>
              <a:rPr lang="en-US" dirty="0" smtClean="0"/>
              <a:t>Luke portrays Paul as stubbornly not listening to people who were clearly hearing God e.g. the disciples and the prophet </a:t>
            </a:r>
            <a:r>
              <a:rPr lang="en-US" dirty="0" err="1" smtClean="0"/>
              <a:t>Agabus</a:t>
            </a:r>
            <a:r>
              <a:rPr lang="en-US" dirty="0" smtClean="0"/>
              <a:t>. </a:t>
            </a:r>
          </a:p>
          <a:p>
            <a:r>
              <a:rPr lang="en-US" dirty="0" smtClean="0"/>
              <a:t>Paul had already planned to visit Rome after Jerusalem and had written to the Romans asking for prayer when he went to Jerusalem. </a:t>
            </a:r>
            <a:endParaRPr lang="en-US" dirty="0" smtClean="0"/>
          </a:p>
          <a:p>
            <a:r>
              <a:rPr lang="en-US" dirty="0" smtClean="0"/>
              <a:t>He says “ not knowing what awaits me there” but seemed to hope God would deliver him ,s et him free and then he could quickly get to Rome.</a:t>
            </a:r>
          </a:p>
          <a:p>
            <a:r>
              <a:rPr lang="en-US" dirty="0" smtClean="0"/>
              <a:t>Paul does eventually get to Rome – but via a very long, delayed and difficult route!</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229</TotalTime>
  <Words>385</Words>
  <Application>Microsoft Office PowerPoint</Application>
  <PresentationFormat>On-screen Show (4:3)</PresentationFormat>
  <Paragraphs>34</Paragraphs>
  <Slides>5</Slides>
  <Notes>5</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Origin</vt:lpstr>
      <vt:lpstr>Acts 20-28</vt:lpstr>
      <vt:lpstr>Quick Overview</vt:lpstr>
      <vt:lpstr>Finishing His General Missionary Career</vt:lpstr>
      <vt:lpstr>Paul’s Methods (20:17-38)</vt:lpstr>
      <vt:lpstr>Was Paul Stubborn?  (21:1-14)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Acts 20-28</dc:title>
  <dc:creator>Cybermissions</dc:creator>
  <cp:lastModifiedBy>Cybermissions</cp:lastModifiedBy>
  <cp:revision>2</cp:revision>
  <dcterms:created xsi:type="dcterms:W3CDTF">2014-05-12T21:25:16Z</dcterms:created>
  <dcterms:modified xsi:type="dcterms:W3CDTF">2014-05-13T01:14:47Z</dcterms:modified>
</cp:coreProperties>
</file>