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60" r:id="rId5"/>
    <p:sldId id="259" r:id="rId6"/>
    <p:sldId id="261" r:id="rId7"/>
    <p:sldId id="262" r:id="rId8"/>
    <p:sldId id="278" r:id="rId9"/>
    <p:sldId id="263" r:id="rId10"/>
    <p:sldId id="264" r:id="rId11"/>
    <p:sldId id="279" r:id="rId12"/>
    <p:sldId id="265" r:id="rId13"/>
    <p:sldId id="266" r:id="rId14"/>
    <p:sldId id="267" r:id="rId15"/>
    <p:sldId id="268" r:id="rId16"/>
    <p:sldId id="269" r:id="rId17"/>
    <p:sldId id="270" r:id="rId18"/>
    <p:sldId id="271" r:id="rId19"/>
    <p:sldId id="272" r:id="rId20"/>
    <p:sldId id="277" r:id="rId21"/>
    <p:sldId id="273" r:id="rId22"/>
    <p:sldId id="274" r:id="rId23"/>
    <p:sldId id="275"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3DA5AC-CB59-4AD2-B1F9-57AF8F2B9CF3}" type="datetimeFigureOut">
              <a:rPr lang="en-US" smtClean="0"/>
              <a:t>3/17/2014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CE11-DA1D-43D8-B2E4-84BBBA37DC0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10CE11-DA1D-43D8-B2E4-84BBBA37DC0D}"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5255337-7AA8-4D96-89D0-A7734785A15D}" type="datetimeFigureOut">
              <a:rPr lang="en-US" smtClean="0"/>
              <a:pPr/>
              <a:t>3/17/2014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FB25564-E224-476E-82AF-41D74B9B899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255337-7AA8-4D96-89D0-A7734785A15D}"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5564-E224-476E-82AF-41D74B9B89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255337-7AA8-4D96-89D0-A7734785A15D}"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5564-E224-476E-82AF-41D74B9B899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5255337-7AA8-4D96-89D0-A7734785A15D}"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B25564-E224-476E-82AF-41D74B9B899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35255337-7AA8-4D96-89D0-A7734785A15D}" type="datetimeFigureOut">
              <a:rPr lang="en-US" smtClean="0"/>
              <a:pPr/>
              <a:t>3/17/2014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FB25564-E224-476E-82AF-41D74B9B899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255337-7AA8-4D96-89D0-A7734785A15D}"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5564-E224-476E-82AF-41D74B9B899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5255337-7AA8-4D96-89D0-A7734785A15D}" type="datetimeFigureOut">
              <a:rPr lang="en-US" smtClean="0"/>
              <a:pPr/>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B25564-E224-476E-82AF-41D74B9B899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255337-7AA8-4D96-89D0-A7734785A15D}" type="datetimeFigureOut">
              <a:rPr lang="en-US" smtClean="0"/>
              <a:pPr/>
              <a:t>3/17/2014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B25564-E224-476E-82AF-41D74B9B899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255337-7AA8-4D96-89D0-A7734785A15D}" type="datetimeFigureOut">
              <a:rPr lang="en-US" smtClean="0"/>
              <a:pPr/>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B25564-E224-476E-82AF-41D74B9B899F}"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255337-7AA8-4D96-89D0-A7734785A15D}"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5564-E224-476E-82AF-41D74B9B899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255337-7AA8-4D96-89D0-A7734785A15D}"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B25564-E224-476E-82AF-41D74B9B899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5255337-7AA8-4D96-89D0-A7734785A15D}" type="datetimeFigureOut">
              <a:rPr lang="en-US" smtClean="0"/>
              <a:pPr/>
              <a:t>3/17/2014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FB25564-E224-476E-82AF-41D74B9B899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3  The Lame Man Walks</a:t>
            </a:r>
            <a:endParaRPr lang="en-US" dirty="0"/>
          </a:p>
        </p:txBody>
      </p:sp>
      <p:sp>
        <p:nvSpPr>
          <p:cNvPr id="3" name="Subtitle 2"/>
          <p:cNvSpPr>
            <a:spLocks noGrp="1"/>
          </p:cNvSpPr>
          <p:nvPr>
            <p:ph type="subTitle" idx="1"/>
          </p:nvPr>
        </p:nvSpPr>
        <p:spPr/>
        <p:txBody>
          <a:bodyPr>
            <a:normAutofit fontScale="92500"/>
          </a:bodyPr>
          <a:lstStyle/>
          <a:p>
            <a:r>
              <a:rPr lang="en-US" dirty="0" smtClean="0"/>
              <a:t>The Miracle-Working Power of the Name of Jesus Christ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Our Doing!  (v.12)</a:t>
            </a:r>
            <a:endParaRPr lang="en-US" dirty="0"/>
          </a:p>
        </p:txBody>
      </p:sp>
      <p:sp>
        <p:nvSpPr>
          <p:cNvPr id="3" name="Content Placeholder 2"/>
          <p:cNvSpPr>
            <a:spLocks noGrp="1"/>
          </p:cNvSpPr>
          <p:nvPr>
            <p:ph sz="quarter" idx="1"/>
          </p:nvPr>
        </p:nvSpPr>
        <p:spPr/>
        <p:txBody>
          <a:bodyPr>
            <a:normAutofit lnSpcReduction="10000"/>
          </a:bodyPr>
          <a:lstStyle/>
          <a:p>
            <a:r>
              <a:rPr lang="en-US" i="1" dirty="0" smtClean="0"/>
              <a:t>And seeing this, Peter answered the people, Men, Israelites, why do you marvel at this? Or why do you stare at us, as though we had made this man to walk by our own power or holiness? </a:t>
            </a:r>
            <a:r>
              <a:rPr lang="en-US" dirty="0" smtClean="0"/>
              <a:t>(Acts 3:12)</a:t>
            </a:r>
          </a:p>
          <a:p>
            <a:r>
              <a:rPr lang="en-US" dirty="0" smtClean="0"/>
              <a:t>The miracle had NOTHING to do with the internal states of Peter &amp; John.  It was from an external source, from Heaven, from Jesus.</a:t>
            </a:r>
          </a:p>
          <a:p>
            <a:r>
              <a:rPr lang="en-US" dirty="0" smtClean="0"/>
              <a:t>Miracles are not done by our own power.</a:t>
            </a:r>
          </a:p>
          <a:p>
            <a:r>
              <a:rPr lang="en-US" dirty="0" smtClean="0"/>
              <a:t>Miracles are not earned by our own godliness or virtue.</a:t>
            </a:r>
          </a:p>
          <a:p>
            <a:r>
              <a:rPr lang="en-US" dirty="0" smtClean="0"/>
              <a:t>This completely demolishes the Catholic doctrine that saints have “extra earned virtue” they can use to perform miracles.</a:t>
            </a:r>
          </a:p>
          <a:p>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Humility In Ministry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Peter and John had the deep humility that accompanies great faith. </a:t>
            </a:r>
          </a:p>
          <a:p>
            <a:r>
              <a:rPr lang="en-US" i="1" dirty="0" smtClean="0"/>
              <a:t>And the apostles said to the Lord, Give us more faith. And the Lord said, If you had faith as a grain of mustard seed, you might say to this sycamore tree, Be rooted up and be planted in the sea! And it would obey you. But which of you who has a servant plowing or feeding will say to him immediately after he has come from the field, Come, recline? Will he not say to him, Prepare something so that I may eat, and gird yourself and serve me until I eat and drink. And afterward you shall eat and drink. Does he thank that servant because he did the things that were commanded him? I think not. So likewise you, when you shall have done all the things commanded you, say, We are unprofitable servants, for we have done what we ought to do. </a:t>
            </a:r>
          </a:p>
          <a:p>
            <a:r>
              <a:rPr lang="en-US" dirty="0" smtClean="0"/>
              <a:t>(Luke 17:5-10)</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Glorified Jesus!  (v.13)</a:t>
            </a:r>
            <a:endParaRPr lang="en-US" dirty="0"/>
          </a:p>
        </p:txBody>
      </p:sp>
      <p:sp>
        <p:nvSpPr>
          <p:cNvPr id="3" name="Content Placeholder 2"/>
          <p:cNvSpPr>
            <a:spLocks noGrp="1"/>
          </p:cNvSpPr>
          <p:nvPr>
            <p:ph sz="quarter" idx="1"/>
          </p:nvPr>
        </p:nvSpPr>
        <p:spPr/>
        <p:txBody>
          <a:bodyPr/>
          <a:lstStyle/>
          <a:p>
            <a:r>
              <a:rPr lang="en-US" dirty="0" smtClean="0"/>
              <a:t>The God of Abraham, Isaac and Jacob, the God of our fathers, has glorified His Son Jesus…</a:t>
            </a:r>
          </a:p>
          <a:p>
            <a:r>
              <a:rPr lang="en-US" dirty="0" smtClean="0"/>
              <a:t>Connects the great miracle to the </a:t>
            </a:r>
            <a:r>
              <a:rPr lang="en-US" dirty="0" err="1" smtClean="0"/>
              <a:t>Abrahamic</a:t>
            </a:r>
            <a:r>
              <a:rPr lang="en-US" dirty="0" smtClean="0"/>
              <a:t> Covenant</a:t>
            </a:r>
          </a:p>
          <a:p>
            <a:r>
              <a:rPr lang="en-US" dirty="0" smtClean="0"/>
              <a:t>Connects the miracle to the God they worshipped, not a new God in any way.</a:t>
            </a:r>
          </a:p>
          <a:p>
            <a:r>
              <a:rPr lang="en-US" dirty="0" smtClean="0"/>
              <a:t>Then calls Jesus God’s “Son” an almost blasphemous attribution (to the Pharisees etc)</a:t>
            </a:r>
          </a:p>
          <a:p>
            <a:r>
              <a:rPr lang="en-US" dirty="0" smtClean="0"/>
              <a:t>The Father glorifies the Son through the miracle of the lame man walking as a result of faith in the Name.</a:t>
            </a:r>
          </a:p>
          <a:p>
            <a:r>
              <a:rPr lang="en-US" dirty="0" smtClean="0"/>
              <a:t>The Father is continually acting to glorify the Son&gt;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Killed Jesus  (v.13-15)</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Peter addresses their specific corporate sin – killing the Messiah, the Son of God.  This is what cut people to the heart on the Day of Pentecost.</a:t>
            </a:r>
          </a:p>
          <a:p>
            <a:r>
              <a:rPr lang="en-US" dirty="0" smtClean="0"/>
              <a:t>True faith follows true repentance which follows deep and often very specific conviction of sin.</a:t>
            </a:r>
          </a:p>
          <a:p>
            <a:r>
              <a:rPr lang="en-US" i="1" dirty="0" smtClean="0"/>
              <a:t>If I profess with the loudest voice and clearest exposition every portion of the truth of God except precisely that little point which the world and the devil are at that moment attacking, I am not confessing Christ, however boldly I may be professing Christ.  Where the battle rages, there the loyalty of the soldier is proved, and to be steady on all the battlefield besides, is mere flight and disgrace if he flinches at that point.  </a:t>
            </a:r>
            <a:br>
              <a:rPr lang="en-US" i="1" dirty="0" smtClean="0"/>
            </a:br>
            <a:r>
              <a:rPr lang="en-US" dirty="0" smtClean="0"/>
              <a:t>(Martin Luther)</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In His Name Makes Whole (v.16)</a:t>
            </a:r>
            <a:endParaRPr lang="en-US" dirty="0"/>
          </a:p>
        </p:txBody>
      </p:sp>
      <p:sp>
        <p:nvSpPr>
          <p:cNvPr id="3" name="Content Placeholder 2"/>
          <p:cNvSpPr>
            <a:spLocks noGrp="1"/>
          </p:cNvSpPr>
          <p:nvPr>
            <p:ph sz="quarter" idx="1"/>
          </p:nvPr>
        </p:nvSpPr>
        <p:spPr/>
        <p:txBody>
          <a:bodyPr/>
          <a:lstStyle/>
          <a:p>
            <a:r>
              <a:rPr lang="en-US" i="1" dirty="0" smtClean="0"/>
              <a:t>And His name, through faith in His name, has made this man strong, this one whom you see and know, His name made firm. And the faith which came through Him has given him this perfect soundness before you.  </a:t>
            </a:r>
            <a:r>
              <a:rPr lang="en-US" dirty="0" smtClean="0"/>
              <a:t>(Acts 3:16)</a:t>
            </a:r>
          </a:p>
          <a:p>
            <a:r>
              <a:rPr lang="en-US" dirty="0" smtClean="0"/>
              <a:t>The Name of Jesus brings wholeness and perfect soundness.  A new source of spiritual power in life.</a:t>
            </a:r>
          </a:p>
          <a:p>
            <a:r>
              <a:rPr lang="en-US" dirty="0" smtClean="0"/>
              <a:t>Faith makes the Name active and powerful. </a:t>
            </a:r>
          </a:p>
          <a:p>
            <a:r>
              <a:rPr lang="en-US" dirty="0" smtClean="0"/>
              <a:t>Power operates through faith as a delivery channel.  “through faith, via faith, by faith”</a:t>
            </a:r>
          </a:p>
          <a:p>
            <a:r>
              <a:rPr lang="en-US" dirty="0" smtClean="0"/>
              <a:t>Everything in the NT is delivered by grace through faith as a gift.  (Love, grace, miracles, wisdom, holiness etc.)</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 of Ignorance (v17,18)</a:t>
            </a:r>
            <a:endParaRPr lang="en-US" dirty="0"/>
          </a:p>
        </p:txBody>
      </p:sp>
      <p:sp>
        <p:nvSpPr>
          <p:cNvPr id="3" name="Content Placeholder 2"/>
          <p:cNvSpPr>
            <a:spLocks noGrp="1"/>
          </p:cNvSpPr>
          <p:nvPr>
            <p:ph sz="quarter" idx="1"/>
          </p:nvPr>
        </p:nvSpPr>
        <p:spPr>
          <a:xfrm>
            <a:off x="457200" y="1219200"/>
            <a:ext cx="8382000" cy="4937760"/>
          </a:xfrm>
        </p:spPr>
        <p:txBody>
          <a:bodyPr/>
          <a:lstStyle/>
          <a:p>
            <a:r>
              <a:rPr lang="en-US" dirty="0" smtClean="0"/>
              <a:t>They were ignorant of the fact that Jesus was the Christ and the Son of God. Peter than asks them to repent.</a:t>
            </a:r>
          </a:p>
          <a:p>
            <a:r>
              <a:rPr lang="en-US" i="1" dirty="0" smtClean="0"/>
              <a:t>Truly, then, God overlooking the times of ignorance, now He strictly commands all men everywhere to repent.. </a:t>
            </a:r>
            <a:r>
              <a:rPr lang="en-US" dirty="0" smtClean="0"/>
              <a:t>(Acts 17:30)</a:t>
            </a:r>
          </a:p>
          <a:p>
            <a:r>
              <a:rPr lang="en-US" i="1" dirty="0" smtClean="0"/>
              <a:t>And that servant who knew his lord's will and did not prepare, nor did according to His will, shall be beaten with many stripes. But he not knowing, and doing things worthy of stripes, shall be beaten with few stripes. For to whomever much is given, of him much shall be required. And to whom men have committed much, of him they will ask the more. </a:t>
            </a:r>
          </a:p>
          <a:p>
            <a:r>
              <a:rPr lang="en-US" dirty="0" smtClean="0"/>
              <a:t>(Luke 12:47-48)</a:t>
            </a:r>
          </a:p>
          <a:p>
            <a:endParaRPr lang="en-US" dirty="0" smtClean="0"/>
          </a:p>
          <a:p>
            <a:endParaRPr lang="en-US"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Repent and Be Refreshed (v.19)</a:t>
            </a:r>
            <a:endParaRPr lang="en-US" dirty="0"/>
          </a:p>
        </p:txBody>
      </p:sp>
      <p:sp>
        <p:nvSpPr>
          <p:cNvPr id="3" name="Content Placeholder 2"/>
          <p:cNvSpPr>
            <a:spLocks noGrp="1"/>
          </p:cNvSpPr>
          <p:nvPr>
            <p:ph sz="quarter" idx="1"/>
          </p:nvPr>
        </p:nvSpPr>
        <p:spPr/>
        <p:txBody>
          <a:bodyPr/>
          <a:lstStyle/>
          <a:p>
            <a:r>
              <a:rPr lang="en-US" dirty="0" smtClean="0"/>
              <a:t>Repentance changes our mind about our sin and opens up our soul to times of refreshing from the Presence of the Lord. </a:t>
            </a:r>
          </a:p>
          <a:p>
            <a:r>
              <a:rPr lang="en-US" dirty="0" smtClean="0"/>
              <a:t>We need to be open and honest with God.</a:t>
            </a:r>
          </a:p>
          <a:p>
            <a:r>
              <a:rPr lang="en-US" dirty="0" smtClean="0"/>
              <a:t>Not confessing sin, lack of repentance, has very serious spiritual consequences including sickness, judgment and death </a:t>
            </a:r>
            <a:r>
              <a:rPr lang="en-US" dirty="0" err="1" smtClean="0"/>
              <a:t>e.g</a:t>
            </a:r>
            <a:r>
              <a:rPr lang="en-US" dirty="0" smtClean="0"/>
              <a:t> Ananias &amp; </a:t>
            </a:r>
            <a:r>
              <a:rPr lang="en-US" dirty="0" err="1" smtClean="0"/>
              <a:t>Sapphira</a:t>
            </a:r>
            <a:r>
              <a:rPr lang="en-US" dirty="0" smtClean="0"/>
              <a:t> (Acts 5:1-11) and those getting drunk at Communion ( 1 Corinthians 11:20-34)</a:t>
            </a:r>
          </a:p>
          <a:p>
            <a:r>
              <a:rPr lang="en-US" dirty="0" smtClean="0"/>
              <a:t>The doctrine that Christians do not need to confess their sin, and that confession just gives “ammunition to the Devil” is contrary to Scripture.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Heaven Must Receive (v.20,21)</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Jesus is “not received” on earth; since “His own received Him not” (John 1:11) so He is back in heaven, where He belongs, as the Lamb upon the </a:t>
            </a:r>
            <a:r>
              <a:rPr lang="en-US" dirty="0" smtClean="0"/>
              <a:t>throne until </a:t>
            </a:r>
            <a:r>
              <a:rPr lang="en-US" dirty="0" smtClean="0"/>
              <a:t>His enemies are dealt with</a:t>
            </a:r>
            <a:r>
              <a:rPr lang="en-US" dirty="0" smtClean="0"/>
              <a:t>.</a:t>
            </a:r>
          </a:p>
          <a:p>
            <a:r>
              <a:rPr lang="en-US" dirty="0" smtClean="0"/>
              <a:t>The </a:t>
            </a:r>
            <a:r>
              <a:rPr lang="en-US" dirty="0" smtClean="0"/>
              <a:t>J</a:t>
            </a:r>
            <a:r>
              <a:rPr lang="en-US" dirty="0" smtClean="0"/>
              <a:t>ews believed that the Messiah remained on earth forever, this verse explains why the Messiah went back to Heaven.</a:t>
            </a:r>
            <a:endParaRPr lang="en-US" dirty="0" smtClean="0"/>
          </a:p>
          <a:p>
            <a:r>
              <a:rPr lang="en-US" dirty="0" smtClean="0"/>
              <a:t>Jesus is “stuck in Heaven” (so to speak) until the time of His return when God sends Him back: </a:t>
            </a:r>
            <a:r>
              <a:rPr lang="en-US" i="1" dirty="0" smtClean="0"/>
              <a:t>And He shall send Jesus Christ, who before was proclaimed to you</a:t>
            </a:r>
            <a:r>
              <a:rPr lang="en-US" dirty="0" smtClean="0"/>
              <a:t>, (v. 20)</a:t>
            </a:r>
          </a:p>
          <a:p>
            <a:r>
              <a:rPr lang="en-US" dirty="0" smtClean="0"/>
              <a:t>At this point evil (resistance to Jesus) will be dealt with and this will lead to the “restoration of all things”</a:t>
            </a:r>
          </a:p>
          <a:p>
            <a:r>
              <a:rPr lang="en-US" dirty="0" smtClean="0"/>
              <a:t>Eventually Jesus will be fully at home BOTH on earth and in Heaven and “the dwelling place of God will be with men”</a:t>
            </a:r>
          </a:p>
          <a:p>
            <a:r>
              <a:rPr lang="en-US" dirty="0" smtClean="0"/>
              <a:t>Ephesians 2:22, Revelation 21:3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Restoration Of All </a:t>
            </a:r>
            <a:r>
              <a:rPr lang="en-US" dirty="0" smtClean="0"/>
              <a:t>Things (v.21)</a:t>
            </a:r>
            <a:endParaRPr lang="en-US" dirty="0"/>
          </a:p>
        </p:txBody>
      </p:sp>
      <p:sp>
        <p:nvSpPr>
          <p:cNvPr id="3" name="Content Placeholder 2"/>
          <p:cNvSpPr>
            <a:spLocks noGrp="1"/>
          </p:cNvSpPr>
          <p:nvPr>
            <p:ph sz="quarter" idx="1"/>
          </p:nvPr>
        </p:nvSpPr>
        <p:spPr/>
        <p:txBody>
          <a:bodyPr/>
          <a:lstStyle/>
          <a:p>
            <a:r>
              <a:rPr lang="en-US" dirty="0" smtClean="0"/>
              <a:t>This fallen world will be restored, come into complete submission to God and have its spiritual qualities brought back so that God and man are in fellowship and God is truly the “light” that men and women walk by. </a:t>
            </a:r>
          </a:p>
          <a:p>
            <a:r>
              <a:rPr lang="en-US" dirty="0" smtClean="0"/>
              <a:t>Spoken by the prophets: the promises of the Millennium e.g.  Isaiah 11 where the lion lies down with the lamb.</a:t>
            </a:r>
          </a:p>
          <a:p>
            <a:r>
              <a:rPr lang="en-US" dirty="0" smtClean="0"/>
              <a:t>Includes restoration of the land to Israel on a permanent and peaceful basis and a Davidic King (</a:t>
            </a:r>
            <a:r>
              <a:rPr lang="en-US" dirty="0" smtClean="0"/>
              <a:t>J</a:t>
            </a:r>
            <a:r>
              <a:rPr lang="en-US" dirty="0" smtClean="0"/>
              <a:t>esus) upon the throne in Jerusalem. (</a:t>
            </a:r>
            <a:r>
              <a:rPr lang="en-US" dirty="0" smtClean="0"/>
              <a:t>Isaiah 11:1-16, 32:15-20)</a:t>
            </a:r>
            <a:endParaRPr lang="en-US" dirty="0" smtClean="0"/>
          </a:p>
          <a:p>
            <a:r>
              <a:rPr lang="en-US" dirty="0" smtClean="0"/>
              <a:t>Also includes the hundred-fold reward for those who have sacrificed things for the gospel. Matthew 19:28-30</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Voice of the </a:t>
            </a:r>
            <a:r>
              <a:rPr lang="en-US" dirty="0" smtClean="0"/>
              <a:t>Prophets (v.22,23)</a:t>
            </a:r>
            <a:endParaRPr lang="en-US" dirty="0"/>
          </a:p>
        </p:txBody>
      </p:sp>
      <p:sp>
        <p:nvSpPr>
          <p:cNvPr id="3" name="Content Placeholder 2"/>
          <p:cNvSpPr>
            <a:spLocks noGrp="1"/>
          </p:cNvSpPr>
          <p:nvPr>
            <p:ph sz="quarter" idx="1"/>
          </p:nvPr>
        </p:nvSpPr>
        <p:spPr>
          <a:xfrm>
            <a:off x="304800" y="1219200"/>
            <a:ext cx="8382000" cy="4937760"/>
          </a:xfrm>
        </p:spPr>
        <p:txBody>
          <a:bodyPr/>
          <a:lstStyle/>
          <a:p>
            <a:r>
              <a:rPr lang="en-US" dirty="0" smtClean="0">
                <a:latin typeface="Arial Narrow" pitchFamily="34" charset="0"/>
              </a:rPr>
              <a:t>“these days” – the days of the Spirit being poured out</a:t>
            </a:r>
          </a:p>
          <a:p>
            <a:r>
              <a:rPr lang="en-US" dirty="0" smtClean="0">
                <a:latin typeface="Arial Narrow" pitchFamily="34" charset="0"/>
              </a:rPr>
              <a:t>One like Moses – Jesus fulfilled Deuteronomy 18:15-19</a:t>
            </a:r>
          </a:p>
          <a:p>
            <a:r>
              <a:rPr lang="en-US" dirty="0" smtClean="0">
                <a:latin typeface="Arial Narrow" pitchFamily="34" charset="0"/>
              </a:rPr>
              <a:t>Jesus is the fulfillment of ALL the prophets Luke 24:27, John 1:45,  Acts 28:23</a:t>
            </a:r>
          </a:p>
          <a:p>
            <a:r>
              <a:rPr lang="en-US" dirty="0" smtClean="0">
                <a:latin typeface="Arial Narrow" pitchFamily="34" charset="0"/>
              </a:rPr>
              <a:t>Jesus is the Chief Cornerstone that fits all the prophets together in a unified way (Ephesians 2:20)</a:t>
            </a:r>
            <a:endParaRPr lang="en-US" dirty="0" smtClean="0">
              <a:latin typeface="Arial Narrow" pitchFamily="34" charset="0"/>
            </a:endParaRPr>
          </a:p>
          <a:p>
            <a:r>
              <a:rPr lang="en-US" dirty="0" smtClean="0">
                <a:latin typeface="Arial Narrow" pitchFamily="34" charset="0"/>
              </a:rPr>
              <a:t>Jesus surpasses the prophetic voice (</a:t>
            </a:r>
            <a:r>
              <a:rPr lang="en-US" dirty="0" smtClean="0">
                <a:latin typeface="Arial Narrow" pitchFamily="34" charset="0"/>
              </a:rPr>
              <a:t>H</a:t>
            </a:r>
            <a:r>
              <a:rPr lang="en-US" dirty="0" smtClean="0">
                <a:latin typeface="Arial Narrow" pitchFamily="34" charset="0"/>
              </a:rPr>
              <a:t>ebrews 1:1-3)</a:t>
            </a:r>
          </a:p>
          <a:p>
            <a:r>
              <a:rPr lang="en-US" dirty="0" smtClean="0">
                <a:latin typeface="Arial Narrow" pitchFamily="34" charset="0"/>
              </a:rPr>
              <a:t>The testimony of Jesus is the spirit of prophecy (Revelation 19:10)</a:t>
            </a:r>
          </a:p>
          <a:p>
            <a:r>
              <a:rPr lang="en-US" dirty="0" smtClean="0">
                <a:latin typeface="Arial Narrow" pitchFamily="34" charset="0"/>
              </a:rPr>
              <a:t>According to one website there are 351 O.T. prophecies fulfilled in Jesus Christ.</a:t>
            </a:r>
            <a:endParaRPr lang="en-US" dirty="0">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Outside The Temple (v.1,2)</a:t>
            </a:r>
            <a:endParaRPr lang="en-US" dirty="0"/>
          </a:p>
        </p:txBody>
      </p:sp>
      <p:sp>
        <p:nvSpPr>
          <p:cNvPr id="3" name="Content Placeholder 2"/>
          <p:cNvSpPr>
            <a:spLocks noGrp="1"/>
          </p:cNvSpPr>
          <p:nvPr>
            <p:ph sz="quarter" idx="1"/>
          </p:nvPr>
        </p:nvSpPr>
        <p:spPr/>
        <p:txBody>
          <a:bodyPr/>
          <a:lstStyle/>
          <a:p>
            <a:r>
              <a:rPr lang="en-US" dirty="0" smtClean="0"/>
              <a:t>The parade of priests had not healed the lame man</a:t>
            </a:r>
          </a:p>
          <a:p>
            <a:r>
              <a:rPr lang="en-US" dirty="0" smtClean="0"/>
              <a:t>No miracles in the NT are done by priests or synagogue officials or scribes nor do they happen in the Temple.</a:t>
            </a:r>
          </a:p>
          <a:p>
            <a:r>
              <a:rPr lang="en-US" dirty="0" smtClean="0"/>
              <a:t>Miracles are done by ordinary people in ordinary places: homes, lakesides, upper rooms, fishing boats…</a:t>
            </a:r>
          </a:p>
          <a:p>
            <a:r>
              <a:rPr lang="en-US" dirty="0" smtClean="0"/>
              <a:t>The apostles attended the Temple to pray out of custom and respect. They still followed Jewish traditions.</a:t>
            </a:r>
          </a:p>
          <a:p>
            <a:r>
              <a:rPr lang="en-US" dirty="0" smtClean="0"/>
              <a:t>However the Law, while righteous, holy and good had no effective spiritual power (other than conviction and condemnation) Galatians 3:18-26, Romans 7:4-6</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 To Jesus Or Be Destroyed</a:t>
            </a:r>
            <a:r>
              <a:rPr lang="en-US" dirty="0" smtClean="0"/>
              <a:t>! (v.23)</a:t>
            </a:r>
            <a:endParaRPr lang="en-US" dirty="0"/>
          </a:p>
        </p:txBody>
      </p:sp>
      <p:sp>
        <p:nvSpPr>
          <p:cNvPr id="3" name="Content Placeholder 2"/>
          <p:cNvSpPr>
            <a:spLocks noGrp="1"/>
          </p:cNvSpPr>
          <p:nvPr>
            <p:ph sz="quarter" idx="1"/>
          </p:nvPr>
        </p:nvSpPr>
        <p:spPr/>
        <p:txBody>
          <a:bodyPr>
            <a:normAutofit fontScale="92500"/>
          </a:bodyPr>
          <a:lstStyle/>
          <a:p>
            <a:r>
              <a:rPr lang="en-US" dirty="0" smtClean="0"/>
              <a:t>“cut off from among the people” / destroyed / not saved</a:t>
            </a:r>
          </a:p>
          <a:p>
            <a:r>
              <a:rPr lang="en-US" dirty="0" smtClean="0"/>
              <a:t>Listening to the prophet was absolutely important, a matter of life and death, in Jesus’ case a matter of eternal life and death!</a:t>
            </a:r>
            <a:endParaRPr lang="en-US" dirty="0" smtClean="0"/>
          </a:p>
          <a:p>
            <a:r>
              <a:rPr lang="en-US" dirty="0" smtClean="0"/>
              <a:t>Romans 10:1-4 makes it clear that even the Jews were not saved unless they believed in Jesus for righteousness.</a:t>
            </a:r>
          </a:p>
          <a:p>
            <a:r>
              <a:rPr lang="en-US" dirty="0" smtClean="0"/>
              <a:t>John 14:6 – Jesus is the Way, the Truth and the Life, there is no other way to the Father except through Him!</a:t>
            </a:r>
          </a:p>
          <a:p>
            <a:r>
              <a:rPr lang="en-US" dirty="0" smtClean="0"/>
              <a:t>Acts 4:12  … no other Name under Heaven by which men can be saved (a speech to </a:t>
            </a:r>
            <a:r>
              <a:rPr lang="en-US" dirty="0" smtClean="0"/>
              <a:t>J</a:t>
            </a:r>
            <a:r>
              <a:rPr lang="en-US" dirty="0" smtClean="0"/>
              <a:t>ews)</a:t>
            </a:r>
          </a:p>
          <a:p>
            <a:r>
              <a:rPr lang="en-US" dirty="0" smtClean="0"/>
              <a:t>1 Thessalonians 2:16 – those who oppose the preaching of the gospel will have wrath come upon them “to the uttermost”.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Blessing of Abraham </a:t>
            </a:r>
            <a:r>
              <a:rPr lang="en-US" dirty="0" smtClean="0"/>
              <a:t>– 1  (v25)</a:t>
            </a:r>
            <a:endParaRPr lang="en-US" dirty="0"/>
          </a:p>
        </p:txBody>
      </p:sp>
      <p:sp>
        <p:nvSpPr>
          <p:cNvPr id="3" name="Content Placeholder 2"/>
          <p:cNvSpPr>
            <a:spLocks noGrp="1"/>
          </p:cNvSpPr>
          <p:nvPr>
            <p:ph sz="quarter" idx="1"/>
          </p:nvPr>
        </p:nvSpPr>
        <p:spPr/>
        <p:txBody>
          <a:bodyPr/>
          <a:lstStyle/>
          <a:p>
            <a:r>
              <a:rPr lang="en-US" dirty="0" smtClean="0"/>
              <a:t>Genesis 12:1-3, 13:14-18, 15:1-21, 17:1-21, 22:15-18</a:t>
            </a:r>
            <a:br>
              <a:rPr lang="en-US" dirty="0" smtClean="0"/>
            </a:br>
            <a:endParaRPr lang="en-US" dirty="0" smtClean="0"/>
          </a:p>
          <a:p>
            <a:r>
              <a:rPr lang="en-US" dirty="0" smtClean="0"/>
              <a:t>Land:      Israel, Jerusalem, New Jerusalem</a:t>
            </a:r>
          </a:p>
          <a:p>
            <a:r>
              <a:rPr lang="en-US" dirty="0" smtClean="0"/>
              <a:t>Seed:      Isaac, </a:t>
            </a:r>
            <a:r>
              <a:rPr lang="en-US" dirty="0" smtClean="0"/>
              <a:t> J</a:t>
            </a:r>
            <a:r>
              <a:rPr lang="en-US" dirty="0" smtClean="0"/>
              <a:t>acob, 12 tribes, Israel, Christ the Messiah</a:t>
            </a:r>
          </a:p>
          <a:p>
            <a:r>
              <a:rPr lang="en-US" dirty="0" smtClean="0"/>
              <a:t>Blessing:   Holy Spirit, blessed to be a blessing</a:t>
            </a:r>
            <a:br>
              <a:rPr lang="en-US" dirty="0" smtClean="0"/>
            </a:br>
            <a:endParaRPr lang="en-US" dirty="0" smtClean="0"/>
          </a:p>
          <a:p>
            <a:r>
              <a:rPr lang="en-US" dirty="0" smtClean="0"/>
              <a:t>After the Cross the </a:t>
            </a:r>
            <a:r>
              <a:rPr lang="en-US" dirty="0" err="1" smtClean="0"/>
              <a:t>Abrahamic</a:t>
            </a:r>
            <a:r>
              <a:rPr lang="en-US" dirty="0" smtClean="0"/>
              <a:t> Covenant is realized in Christ with Jesus as the Seed and the Holy Spirit as the Blessing.  (Isaiah 44:3, Galatians 3:7-14, 1 Peter 4:14)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Blessing of Abraham -2</a:t>
            </a:r>
            <a:endParaRPr lang="en-US" dirty="0"/>
          </a:p>
        </p:txBody>
      </p:sp>
      <p:sp>
        <p:nvSpPr>
          <p:cNvPr id="3" name="Content Placeholder 2"/>
          <p:cNvSpPr>
            <a:spLocks noGrp="1"/>
          </p:cNvSpPr>
          <p:nvPr>
            <p:ph sz="quarter" idx="1"/>
          </p:nvPr>
        </p:nvSpPr>
        <p:spPr>
          <a:xfrm>
            <a:off x="457200" y="1219200"/>
            <a:ext cx="8229600" cy="5410200"/>
          </a:xfrm>
        </p:spPr>
        <p:txBody>
          <a:bodyPr>
            <a:normAutofit fontScale="85000" lnSpcReduction="20000"/>
          </a:bodyPr>
          <a:lstStyle/>
          <a:p>
            <a:r>
              <a:rPr lang="en-US" sz="2800" dirty="0" smtClean="0"/>
              <a:t>First: </a:t>
            </a:r>
            <a:r>
              <a:rPr lang="en-US" sz="2800" dirty="0" smtClean="0"/>
              <a:t> </a:t>
            </a:r>
            <a:r>
              <a:rPr lang="en-US" sz="2800" i="1" dirty="0" smtClean="0"/>
              <a:t>a </a:t>
            </a:r>
            <a:r>
              <a:rPr lang="en-US" sz="2800" i="1" dirty="0" smtClean="0"/>
              <a:t>great nation</a:t>
            </a:r>
            <a:r>
              <a:rPr lang="en-US" sz="2800" dirty="0" smtClean="0"/>
              <a:t> was to come out of Abraham, namely, the nation of Israel (Gen. 12:2; 13:16; 15:5; 17:1-2, 7; 22:17b).</a:t>
            </a:r>
            <a:br>
              <a:rPr lang="en-US" sz="2800" dirty="0" smtClean="0"/>
            </a:br>
            <a:r>
              <a:rPr lang="en-US" sz="2800" dirty="0" smtClean="0"/>
              <a:t/>
            </a:r>
            <a:br>
              <a:rPr lang="en-US" sz="2800" dirty="0" smtClean="0"/>
            </a:br>
            <a:r>
              <a:rPr lang="en-US" sz="2800" dirty="0" smtClean="0"/>
              <a:t>Second: </a:t>
            </a:r>
            <a:r>
              <a:rPr lang="en-US" sz="2800" dirty="0" smtClean="0"/>
              <a:t> he </a:t>
            </a:r>
            <a:r>
              <a:rPr lang="en-US" sz="2800" dirty="0" smtClean="0"/>
              <a:t>was promised a Land; specifically, the land of Canaan (Gen. 12:1, 7; 13:14-15, 17; 15:17-21; 17:8).</a:t>
            </a:r>
            <a:br>
              <a:rPr lang="en-US" sz="2800" dirty="0" smtClean="0"/>
            </a:br>
            <a:r>
              <a:rPr lang="en-US" sz="2800" dirty="0" smtClean="0"/>
              <a:t/>
            </a:r>
            <a:br>
              <a:rPr lang="en-US" sz="2800" dirty="0" smtClean="0"/>
            </a:br>
            <a:r>
              <a:rPr lang="en-US" sz="2800" dirty="0" smtClean="0"/>
              <a:t>Third: </a:t>
            </a:r>
            <a:r>
              <a:rPr lang="en-US" sz="2800" dirty="0" smtClean="0"/>
              <a:t> Abraham </a:t>
            </a:r>
            <a:r>
              <a:rPr lang="en-US" sz="2800" dirty="0" smtClean="0"/>
              <a:t>himself was to be greatly blessed (Gen. 12:2b). </a:t>
            </a:r>
            <a:br>
              <a:rPr lang="en-US" sz="2800" dirty="0" smtClean="0"/>
            </a:br>
            <a:r>
              <a:rPr lang="en-US" sz="2800" dirty="0" smtClean="0"/>
              <a:t/>
            </a:r>
            <a:br>
              <a:rPr lang="en-US" sz="2800" dirty="0" smtClean="0"/>
            </a:br>
            <a:r>
              <a:rPr lang="en-US" sz="2800" dirty="0" smtClean="0"/>
              <a:t>Fourth: </a:t>
            </a:r>
            <a:r>
              <a:rPr lang="en-US" sz="2800" dirty="0" smtClean="0"/>
              <a:t> Abraham's </a:t>
            </a:r>
            <a:r>
              <a:rPr lang="en-US" sz="2800" dirty="0" smtClean="0"/>
              <a:t>name would be great (Gen. 12:2c).</a:t>
            </a:r>
            <a:br>
              <a:rPr lang="en-US" sz="2800" dirty="0" smtClean="0"/>
            </a:br>
            <a:r>
              <a:rPr lang="en-US" sz="2800" dirty="0" smtClean="0"/>
              <a:t/>
            </a:r>
            <a:br>
              <a:rPr lang="en-US" sz="2800" dirty="0" smtClean="0"/>
            </a:br>
            <a:r>
              <a:rPr lang="en-US" sz="2800" dirty="0" smtClean="0"/>
              <a:t>Fifth: </a:t>
            </a:r>
            <a:r>
              <a:rPr lang="en-US" sz="2800" dirty="0" smtClean="0"/>
              <a:t>   Abraham </a:t>
            </a:r>
            <a:r>
              <a:rPr lang="en-US" sz="2800" dirty="0" smtClean="0"/>
              <a:t>will be a blessing to others (Gen. 12:2d).</a:t>
            </a:r>
            <a:br>
              <a:rPr lang="en-US" sz="2800" dirty="0" smtClean="0"/>
            </a:br>
            <a:r>
              <a:rPr lang="en-US" sz="2800" dirty="0" smtClean="0"/>
              <a:t/>
            </a:r>
            <a:br>
              <a:rPr lang="en-US" sz="2800" dirty="0" smtClean="0"/>
            </a:br>
            <a:r>
              <a:rPr lang="en-US" sz="2800" dirty="0" smtClean="0"/>
              <a:t>Sixth: </a:t>
            </a:r>
            <a:r>
              <a:rPr lang="en-US" sz="2800" dirty="0" smtClean="0"/>
              <a:t>   those </a:t>
            </a:r>
            <a:r>
              <a:rPr lang="en-US" sz="2800" dirty="0" smtClean="0"/>
              <a:t>who bless Israel will be blessed (Gen. 12:3a).</a:t>
            </a:r>
            <a:br>
              <a:rPr lang="en-US" sz="2800" dirty="0" smtClean="0"/>
            </a:br>
            <a:r>
              <a:rPr lang="en-US" sz="2800" dirty="0" smtClean="0"/>
              <a:t/>
            </a:r>
            <a:br>
              <a:rPr lang="en-US" sz="2800" dirty="0" smtClean="0"/>
            </a:br>
            <a:r>
              <a:rPr lang="en-US" sz="2800" dirty="0" smtClean="0"/>
              <a:t>Seventh: </a:t>
            </a:r>
            <a:r>
              <a:rPr lang="en-US" sz="2800" dirty="0" smtClean="0"/>
              <a:t>  those </a:t>
            </a:r>
            <a:r>
              <a:rPr lang="en-US" sz="2800" dirty="0" smtClean="0"/>
              <a:t>who curse Israel will be cursed (Gen.12:3b).</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The Blessing of Abraham - 3</a:t>
            </a:r>
            <a:endParaRPr lang="en-US" dirty="0"/>
          </a:p>
        </p:txBody>
      </p:sp>
      <p:sp>
        <p:nvSpPr>
          <p:cNvPr id="3" name="Content Placeholder 2"/>
          <p:cNvSpPr>
            <a:spLocks noGrp="1"/>
          </p:cNvSpPr>
          <p:nvPr>
            <p:ph sz="quarter" idx="1"/>
          </p:nvPr>
        </p:nvSpPr>
        <p:spPr>
          <a:xfrm>
            <a:off x="152400" y="1143000"/>
            <a:ext cx="8839200" cy="5257800"/>
          </a:xfrm>
        </p:spPr>
        <p:txBody>
          <a:bodyPr>
            <a:normAutofit fontScale="70000" lnSpcReduction="20000"/>
          </a:bodyPr>
          <a:lstStyle/>
          <a:p>
            <a:r>
              <a:rPr lang="en-US" sz="3100" dirty="0" smtClean="0">
                <a:latin typeface="Arial Narrow" pitchFamily="34" charset="0"/>
              </a:rPr>
              <a:t>Eighth: </a:t>
            </a:r>
            <a:r>
              <a:rPr lang="en-US" sz="3100" dirty="0" smtClean="0">
                <a:latin typeface="Arial Narrow" pitchFamily="34" charset="0"/>
              </a:rPr>
              <a:t> in </a:t>
            </a:r>
            <a:r>
              <a:rPr lang="en-US" sz="3100" dirty="0" smtClean="0">
                <a:latin typeface="Arial Narrow" pitchFamily="34" charset="0"/>
              </a:rPr>
              <a:t>Abraham all will ultimately be blessed (Gen. 12:3c; 22:18</a:t>
            </a:r>
            <a:r>
              <a:rPr lang="en-US" sz="3100" dirty="0" smtClean="0">
                <a:latin typeface="Arial Narrow" pitchFamily="34" charset="0"/>
              </a:rPr>
              <a:t>). </a:t>
            </a: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Ninth: </a:t>
            </a:r>
            <a:r>
              <a:rPr lang="en-US" sz="3100" dirty="0" smtClean="0">
                <a:latin typeface="Arial Narrow" pitchFamily="34" charset="0"/>
              </a:rPr>
              <a:t> Abraham </a:t>
            </a:r>
            <a:r>
              <a:rPr lang="en-US" sz="3100" dirty="0" smtClean="0">
                <a:latin typeface="Arial Narrow" pitchFamily="34" charset="0"/>
              </a:rPr>
              <a:t>would receive a son through his wife Sarah (Gen. 15:1-4; 17:16-21</a:t>
            </a:r>
            <a:r>
              <a:rPr lang="en-US" sz="3100" dirty="0" smtClean="0">
                <a:latin typeface="Arial Narrow" pitchFamily="34" charset="0"/>
              </a:rPr>
              <a:t>). </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Tenth: </a:t>
            </a:r>
            <a:r>
              <a:rPr lang="en-US" sz="3100" dirty="0" smtClean="0">
                <a:latin typeface="Arial Narrow" pitchFamily="34" charset="0"/>
              </a:rPr>
              <a:t> his </a:t>
            </a:r>
            <a:r>
              <a:rPr lang="en-US" sz="3100" dirty="0" smtClean="0">
                <a:latin typeface="Arial Narrow" pitchFamily="34" charset="0"/>
              </a:rPr>
              <a:t>descendants would undergo the Egyptian bondage (Gen. 15:13-14</a:t>
            </a:r>
            <a:r>
              <a:rPr lang="en-US" sz="3100" dirty="0" smtClean="0">
                <a:latin typeface="Arial Narrow" pitchFamily="34" charset="0"/>
              </a:rPr>
              <a:t>). </a:t>
            </a: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Eleventh: </a:t>
            </a:r>
            <a:r>
              <a:rPr lang="en-US" sz="3100" dirty="0" smtClean="0">
                <a:latin typeface="Arial Narrow" pitchFamily="34" charset="0"/>
              </a:rPr>
              <a:t> other </a:t>
            </a:r>
            <a:r>
              <a:rPr lang="en-US" sz="3100" dirty="0" smtClean="0">
                <a:latin typeface="Arial Narrow" pitchFamily="34" charset="0"/>
              </a:rPr>
              <a:t>nations as well as Israel would come forth from Abraham (Gen. 17:3-4, 6); the Arab states are some of these nations.</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Twelfth: </a:t>
            </a:r>
            <a:r>
              <a:rPr lang="en-US" sz="3100" dirty="0" smtClean="0">
                <a:latin typeface="Arial Narrow" pitchFamily="34" charset="0"/>
              </a:rPr>
              <a:t> his </a:t>
            </a:r>
            <a:r>
              <a:rPr lang="en-US" sz="3100" dirty="0" smtClean="0">
                <a:latin typeface="Arial Narrow" pitchFamily="34" charset="0"/>
              </a:rPr>
              <a:t>name was to be changed from </a:t>
            </a:r>
            <a:r>
              <a:rPr lang="en-US" sz="3100" i="1" dirty="0" smtClean="0">
                <a:latin typeface="Arial Narrow" pitchFamily="34" charset="0"/>
              </a:rPr>
              <a:t>Abram</a:t>
            </a:r>
            <a:r>
              <a:rPr lang="en-US" sz="3100" dirty="0" smtClean="0">
                <a:latin typeface="Arial Narrow" pitchFamily="34" charset="0"/>
              </a:rPr>
              <a:t>, meaning “exalted father,” to </a:t>
            </a:r>
            <a:r>
              <a:rPr lang="en-US" sz="3100" i="1" dirty="0" smtClean="0">
                <a:latin typeface="Arial Narrow" pitchFamily="34" charset="0"/>
              </a:rPr>
              <a:t>Abraham</a:t>
            </a:r>
            <a:r>
              <a:rPr lang="en-US" sz="3100" dirty="0" smtClean="0">
                <a:latin typeface="Arial Narrow" pitchFamily="34" charset="0"/>
              </a:rPr>
              <a:t>, meaning “father of a multitude” (Gen. 17:5).</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Thirteenth</a:t>
            </a:r>
            <a:r>
              <a:rPr lang="en-US" sz="3100" dirty="0" smtClean="0">
                <a:latin typeface="Arial Narrow" pitchFamily="34" charset="0"/>
              </a:rPr>
              <a:t>: </a:t>
            </a:r>
            <a:r>
              <a:rPr lang="en-US" sz="3100" dirty="0" smtClean="0">
                <a:latin typeface="Arial Narrow" pitchFamily="34" charset="0"/>
              </a:rPr>
              <a:t> </a:t>
            </a:r>
            <a:r>
              <a:rPr lang="en-US" sz="3100" i="1" dirty="0" err="1" smtClean="0">
                <a:latin typeface="Arial Narrow" pitchFamily="34" charset="0"/>
              </a:rPr>
              <a:t>Sarai's</a:t>
            </a:r>
            <a:r>
              <a:rPr lang="en-US" sz="3100" dirty="0" smtClean="0">
                <a:latin typeface="Arial Narrow" pitchFamily="34" charset="0"/>
              </a:rPr>
              <a:t> name, meaning “my princess,” was to be changed to </a:t>
            </a:r>
            <a:r>
              <a:rPr lang="en-US" sz="3100" i="1" dirty="0" smtClean="0">
                <a:latin typeface="Arial Narrow" pitchFamily="34" charset="0"/>
              </a:rPr>
              <a:t>Sarah</a:t>
            </a:r>
            <a:r>
              <a:rPr lang="en-US" sz="3100" dirty="0" smtClean="0">
                <a:latin typeface="Arial Narrow" pitchFamily="34" charset="0"/>
              </a:rPr>
              <a:t>, meaning “the princess” (Gen. 17:15</a:t>
            </a:r>
            <a:r>
              <a:rPr lang="en-US" sz="3100" dirty="0" smtClean="0">
                <a:latin typeface="Arial Narrow" pitchFamily="34" charset="0"/>
              </a:rPr>
              <a:t>). Now the bride of Christ</a:t>
            </a: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
            </a:r>
            <a:br>
              <a:rPr lang="en-US" sz="3100" dirty="0" smtClean="0">
                <a:latin typeface="Arial Narrow" pitchFamily="34" charset="0"/>
              </a:rPr>
            </a:br>
            <a:r>
              <a:rPr lang="en-US" sz="3100" dirty="0" smtClean="0">
                <a:latin typeface="Arial Narrow" pitchFamily="34" charset="0"/>
              </a:rPr>
              <a:t>Fourteenth: </a:t>
            </a:r>
            <a:r>
              <a:rPr lang="en-US" sz="3100" dirty="0" smtClean="0">
                <a:latin typeface="Arial Narrow" pitchFamily="34" charset="0"/>
              </a:rPr>
              <a:t> circumcision </a:t>
            </a:r>
            <a:r>
              <a:rPr lang="en-US" sz="3100" dirty="0" smtClean="0">
                <a:latin typeface="Arial Narrow" pitchFamily="34" charset="0"/>
              </a:rPr>
              <a:t>was to be a token of the covenant (Gen. 17:9-14); </a:t>
            </a:r>
            <a:r>
              <a:rPr lang="en-US" sz="3100" dirty="0" smtClean="0">
                <a:latin typeface="Arial Narrow" pitchFamily="34" charset="0"/>
              </a:rPr>
              <a:t> this is revoked in the NT.</a:t>
            </a:r>
            <a:endParaRPr lang="en-US" sz="3100" dirty="0" smtClean="0">
              <a:latin typeface="Arial Narrow" pitchFamily="34"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Desired To Bless </a:t>
            </a:r>
            <a:r>
              <a:rPr lang="en-US" dirty="0" smtClean="0"/>
              <a:t>The Jews First</a:t>
            </a:r>
            <a:endParaRPr lang="en-US" dirty="0"/>
          </a:p>
        </p:txBody>
      </p:sp>
      <p:sp>
        <p:nvSpPr>
          <p:cNvPr id="3" name="Content Placeholder 2"/>
          <p:cNvSpPr>
            <a:spLocks noGrp="1"/>
          </p:cNvSpPr>
          <p:nvPr>
            <p:ph sz="quarter" idx="1"/>
          </p:nvPr>
        </p:nvSpPr>
        <p:spPr/>
        <p:txBody>
          <a:bodyPr/>
          <a:lstStyle/>
          <a:p>
            <a:r>
              <a:rPr lang="en-US" dirty="0" smtClean="0"/>
              <a:t>Having raised up His son Jesus, God sent Him to you first, to bless you in turning every one of you away from his iniquities. </a:t>
            </a:r>
            <a:r>
              <a:rPr lang="en-US" dirty="0" smtClean="0"/>
              <a:t> (</a:t>
            </a:r>
            <a:r>
              <a:rPr lang="en-US" dirty="0" smtClean="0"/>
              <a:t>Acts 3:26 MKJV</a:t>
            </a:r>
            <a:r>
              <a:rPr lang="en-US" dirty="0" smtClean="0"/>
              <a:t>)</a:t>
            </a:r>
          </a:p>
          <a:p>
            <a:r>
              <a:rPr lang="en-US" dirty="0" smtClean="0"/>
              <a:t>Romans 1:16,  2:9,10</a:t>
            </a:r>
          </a:p>
          <a:p>
            <a:r>
              <a:rPr lang="en-US" dirty="0" smtClean="0"/>
              <a:t>The gospel was always proclaimed “to the Jews first” and then, when they refused, to the Gentiles.</a:t>
            </a:r>
          </a:p>
          <a:p>
            <a:r>
              <a:rPr lang="en-US" dirty="0" smtClean="0"/>
              <a:t>Paul always started with the local Jewish community.</a:t>
            </a:r>
          </a:p>
          <a:p>
            <a:r>
              <a:rPr lang="en-US" dirty="0" smtClean="0"/>
              <a:t>God will bring back the Jewish people to Himself.  All Israel will be saved!  Romans 11:12-32 the Jews have been temporarily hardened until the fullness of the gentiles has come in.</a:t>
            </a:r>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Expectant Faith  (v. 3-5)</a:t>
            </a:r>
            <a:endParaRPr lang="en-US" dirty="0"/>
          </a:p>
        </p:txBody>
      </p:sp>
      <p:sp>
        <p:nvSpPr>
          <p:cNvPr id="3" name="Content Placeholder 2"/>
          <p:cNvSpPr>
            <a:spLocks noGrp="1"/>
          </p:cNvSpPr>
          <p:nvPr>
            <p:ph sz="quarter" idx="1"/>
          </p:nvPr>
        </p:nvSpPr>
        <p:spPr/>
        <p:txBody>
          <a:bodyPr/>
          <a:lstStyle/>
          <a:p>
            <a:r>
              <a:rPr lang="en-US" b="1" i="1" dirty="0" smtClean="0"/>
              <a:t>Faith expects something</a:t>
            </a:r>
            <a:r>
              <a:rPr lang="en-US" i="1" dirty="0" smtClean="0"/>
              <a:t>. </a:t>
            </a:r>
            <a:r>
              <a:rPr lang="en-US" dirty="0" smtClean="0"/>
              <a:t>Faith trusts for a specific thing e.g. a child (Isaac), victory in battle, forgiveness of sins, or resurrection from the dead.</a:t>
            </a:r>
          </a:p>
          <a:p>
            <a:r>
              <a:rPr lang="en-US" dirty="0" smtClean="0"/>
              <a:t>The people in the gospels who were healed expected Jesus to heal them as He had healed so many others.</a:t>
            </a:r>
          </a:p>
          <a:p>
            <a:r>
              <a:rPr lang="en-US" dirty="0" smtClean="0"/>
              <a:t>False teaching, lack of faith, fear of disappointment and discouragement often cause Christians to stop expecting God to act on their behalf.</a:t>
            </a:r>
          </a:p>
          <a:p>
            <a:r>
              <a:rPr lang="en-US" dirty="0" smtClean="0"/>
              <a:t>Studying Scripture, and praise, worship and gratitude and fellowship with people of strong faith can help us to grow in expectant faith.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On Us… (v.4)</a:t>
            </a:r>
            <a:endParaRPr lang="en-US" dirty="0"/>
          </a:p>
        </p:txBody>
      </p:sp>
      <p:sp>
        <p:nvSpPr>
          <p:cNvPr id="3" name="Content Placeholder 2"/>
          <p:cNvSpPr>
            <a:spLocks noGrp="1"/>
          </p:cNvSpPr>
          <p:nvPr>
            <p:ph sz="quarter" idx="1"/>
          </p:nvPr>
        </p:nvSpPr>
        <p:spPr/>
        <p:txBody>
          <a:bodyPr/>
          <a:lstStyle/>
          <a:p>
            <a:r>
              <a:rPr lang="en-US" dirty="0" smtClean="0"/>
              <a:t>Peter and John established and “eyeball-to-eyeball’ personal connection with the lame man.</a:t>
            </a:r>
          </a:p>
          <a:p>
            <a:r>
              <a:rPr lang="en-US" dirty="0" smtClean="0"/>
              <a:t>The eye is the gateway to the soul</a:t>
            </a:r>
          </a:p>
          <a:p>
            <a:r>
              <a:rPr lang="en-US" dirty="0" smtClean="0"/>
              <a:t>Faith moves along personal tracks. It is not like electricity or a force. </a:t>
            </a:r>
          </a:p>
          <a:p>
            <a:r>
              <a:rPr lang="en-US" dirty="0" smtClean="0"/>
              <a:t>The lame man trusted the apostles who trusted Jesus.</a:t>
            </a:r>
          </a:p>
          <a:p>
            <a:r>
              <a:rPr lang="en-US" dirty="0" smtClean="0"/>
              <a:t>Healing flowed from Jesus, through the apostles, to the lame man.</a:t>
            </a:r>
          </a:p>
          <a:p>
            <a:r>
              <a:rPr lang="en-US" dirty="0" smtClean="0"/>
              <a:t>When a person of minimal faith trusts a person of great faith who in turn trusts God - then miracles can happen.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Have.. I Give  (v.6)</a:t>
            </a:r>
            <a:endParaRPr lang="en-US" dirty="0"/>
          </a:p>
        </p:txBody>
      </p:sp>
      <p:sp>
        <p:nvSpPr>
          <p:cNvPr id="3" name="Content Placeholder 2"/>
          <p:cNvSpPr>
            <a:spLocks noGrp="1"/>
          </p:cNvSpPr>
          <p:nvPr>
            <p:ph sz="quarter" idx="1"/>
          </p:nvPr>
        </p:nvSpPr>
        <p:spPr>
          <a:xfrm>
            <a:off x="457200" y="1219200"/>
            <a:ext cx="8305800" cy="4937760"/>
          </a:xfrm>
        </p:spPr>
        <p:txBody>
          <a:bodyPr/>
          <a:lstStyle/>
          <a:p>
            <a:r>
              <a:rPr lang="en-US" dirty="0" smtClean="0"/>
              <a:t>Peter knew that the power to heal had flowed into him from the risen Lord Jesus Christ.</a:t>
            </a:r>
          </a:p>
          <a:p>
            <a:r>
              <a:rPr lang="en-US" dirty="0" smtClean="0"/>
              <a:t>Peter had the Holy Spirit and could release the Holy Spirit in healing power.</a:t>
            </a:r>
          </a:p>
          <a:p>
            <a:r>
              <a:rPr lang="en-US" dirty="0" smtClean="0"/>
              <a:t>Peter IMPARTED healing from himself to the lame man.</a:t>
            </a:r>
          </a:p>
          <a:p>
            <a:r>
              <a:rPr lang="en-US" dirty="0" smtClean="0"/>
              <a:t>Ministry is personal impartation not education or programs or money. Money does not work miracles.</a:t>
            </a:r>
          </a:p>
          <a:p>
            <a:r>
              <a:rPr lang="en-US" dirty="0" smtClean="0"/>
              <a:t>The servant of God must “have something” from God, an anointing, a teaching, a spiritual gift, a prayer language. </a:t>
            </a:r>
          </a:p>
          <a:p>
            <a:r>
              <a:rPr lang="en-US" dirty="0" smtClean="0"/>
              <a:t>The impartation is often done via the laying on of hands</a:t>
            </a:r>
          </a:p>
          <a:p>
            <a:r>
              <a:rPr lang="en-US" dirty="0" smtClean="0"/>
              <a:t>It is received by “hearing with faith” (Galatians 3:1-5)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Name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key point is that Peter said “in the name of Jesus Christ of Nazareth…..”</a:t>
            </a:r>
          </a:p>
          <a:p>
            <a:r>
              <a:rPr lang="en-US" dirty="0" smtClean="0"/>
              <a:t>The names of deceased people have no power e.g. “in the name of King Xerxes” so Jesus firstly must be alive!</a:t>
            </a:r>
          </a:p>
          <a:p>
            <a:r>
              <a:rPr lang="en-US" dirty="0" smtClean="0"/>
              <a:t>Also the event was clearly a spiritual miracle so the Name of Jesus has miraculous power in the spiritual realm, therefore Jesus is alive, and also has power in the spiritual realms.</a:t>
            </a:r>
          </a:p>
          <a:p>
            <a:r>
              <a:rPr lang="en-US" dirty="0" smtClean="0"/>
              <a:t>This is conclusive and practical experimental PROOF that Jesus has risen, had ascended into heaven and was at the Right Hand of the Father with immense spiritual authority.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Up and Walk! (v6.)</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power of the Name of Jesus was exercised through the apostles by the means of faith-filled command prayer.</a:t>
            </a:r>
          </a:p>
          <a:p>
            <a:r>
              <a:rPr lang="en-US" dirty="0" smtClean="0"/>
              <a:t>Peter did NOT pray “if it be thy will, father heal this lame man”.  Rather Peter used his powerful delegated spiritual authority and COMMANDED the healing!</a:t>
            </a:r>
          </a:p>
          <a:p>
            <a:r>
              <a:rPr lang="en-US" dirty="0" smtClean="0"/>
              <a:t>All the healings and miracles in the NT are achieved through command prayer!</a:t>
            </a:r>
          </a:p>
          <a:p>
            <a:r>
              <a:rPr lang="en-US" dirty="0" smtClean="0"/>
              <a:t>The Kingdom of God is linked to the authority of Heaven, which is exercised a) through direct commands given in specific situations (orders)  b) more general commandments which we are to always obey (rules). </a:t>
            </a:r>
          </a:p>
          <a:p>
            <a:r>
              <a:rPr lang="en-US" dirty="0" smtClean="0"/>
              <a:t>When we walk according to the “rules” we have the legitimacy to give the “orders”.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 In Prayer</a:t>
            </a:r>
            <a:endParaRPr lang="en-US" dirty="0"/>
          </a:p>
        </p:txBody>
      </p:sp>
      <p:sp>
        <p:nvSpPr>
          <p:cNvPr id="3" name="Content Placeholder 2"/>
          <p:cNvSpPr>
            <a:spLocks noGrp="1"/>
          </p:cNvSpPr>
          <p:nvPr>
            <p:ph sz="quarter" idx="1"/>
          </p:nvPr>
        </p:nvSpPr>
        <p:spPr>
          <a:xfrm>
            <a:off x="457200" y="1219200"/>
            <a:ext cx="8229600" cy="5334000"/>
          </a:xfrm>
        </p:spPr>
        <p:txBody>
          <a:bodyPr>
            <a:normAutofit fontScale="92500" lnSpcReduction="10000"/>
          </a:bodyPr>
          <a:lstStyle/>
          <a:p>
            <a:r>
              <a:rPr lang="en-US" dirty="0" smtClean="0"/>
              <a:t>We have authority in prayer because of the Cross!</a:t>
            </a:r>
            <a:br>
              <a:rPr lang="en-US" dirty="0" smtClean="0"/>
            </a:br>
            <a:endParaRPr lang="en-US" dirty="0" smtClean="0"/>
          </a:p>
          <a:p>
            <a:r>
              <a:rPr lang="en-US" dirty="0" smtClean="0"/>
              <a:t>It is delegated authority, flowing from the Throne, via the Name of Jesus Christ of Nazareth, to us!</a:t>
            </a:r>
            <a:br>
              <a:rPr lang="en-US" dirty="0" smtClean="0"/>
            </a:br>
            <a:endParaRPr lang="en-US" dirty="0" smtClean="0"/>
          </a:p>
          <a:p>
            <a:r>
              <a:rPr lang="en-US" dirty="0" smtClean="0"/>
              <a:t>Authority comes from:</a:t>
            </a:r>
            <a:br>
              <a:rPr lang="en-US" dirty="0" smtClean="0"/>
            </a:br>
            <a:r>
              <a:rPr lang="en-US" dirty="0" smtClean="0"/>
              <a:t>a) our gifting (apostle, prophet, evangelist, pastor, teacher)</a:t>
            </a:r>
            <a:r>
              <a:rPr lang="en-US" dirty="0"/>
              <a:t/>
            </a:r>
            <a:br>
              <a:rPr lang="en-US" dirty="0"/>
            </a:br>
            <a:r>
              <a:rPr lang="en-US" dirty="0" smtClean="0"/>
              <a:t>b) the measure of our faith in the Scriptures</a:t>
            </a:r>
            <a:br>
              <a:rPr lang="en-US" dirty="0" smtClean="0"/>
            </a:br>
            <a:r>
              <a:rPr lang="en-US" dirty="0" smtClean="0"/>
              <a:t>c) our sensitivity to the Holy Spirit on specific occasions.</a:t>
            </a:r>
            <a:br>
              <a:rPr lang="en-US" dirty="0" smtClean="0"/>
            </a:br>
            <a:r>
              <a:rPr lang="en-US" dirty="0" smtClean="0"/>
              <a:t>d)  our obedience to the commandments of Jesus</a:t>
            </a:r>
            <a:br>
              <a:rPr lang="en-US" dirty="0" smtClean="0"/>
            </a:br>
            <a:r>
              <a:rPr lang="en-US" dirty="0" smtClean="0"/>
              <a:t>e) our use of the methods and means of Jesus</a:t>
            </a:r>
            <a:br>
              <a:rPr lang="en-US" dirty="0" smtClean="0"/>
            </a:br>
            <a:r>
              <a:rPr lang="en-US" dirty="0" smtClean="0"/>
              <a:t>f)  our personal level of love and wisdom</a:t>
            </a:r>
            <a:br>
              <a:rPr lang="en-US" dirty="0" smtClean="0"/>
            </a:br>
            <a:endParaRPr lang="en-US" dirty="0" smtClean="0"/>
          </a:p>
          <a:p>
            <a:r>
              <a:rPr lang="en-US" dirty="0" smtClean="0"/>
              <a:t>It DOES NOT come via the Law or via human knowledge and power or via church titles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Walking, Leaping and Praising God (v. 7-11)</a:t>
            </a:r>
            <a:endParaRPr lang="en-US" dirty="0"/>
          </a:p>
        </p:txBody>
      </p:sp>
      <p:sp>
        <p:nvSpPr>
          <p:cNvPr id="3" name="Content Placeholder 2"/>
          <p:cNvSpPr>
            <a:spLocks noGrp="1"/>
          </p:cNvSpPr>
          <p:nvPr>
            <p:ph sz="quarter" idx="1"/>
          </p:nvPr>
        </p:nvSpPr>
        <p:spPr/>
        <p:txBody>
          <a:bodyPr/>
          <a:lstStyle/>
          <a:p>
            <a:r>
              <a:rPr lang="en-US" dirty="0" smtClean="0"/>
              <a:t>There was immediate healing and substantial healing (able to leap) faith had made him whole.</a:t>
            </a:r>
          </a:p>
          <a:p>
            <a:r>
              <a:rPr lang="en-US" dirty="0" smtClean="0"/>
              <a:t>The lame man praised God and gave Him glory!</a:t>
            </a:r>
          </a:p>
          <a:p>
            <a:r>
              <a:rPr lang="en-US" dirty="0" smtClean="0"/>
              <a:t>The miracle was a testimony to the power of the Name of Jesus and a clear demonstration of the power of faith vs. the power of ritual</a:t>
            </a:r>
          </a:p>
          <a:p>
            <a:r>
              <a:rPr lang="en-US" dirty="0" smtClean="0"/>
              <a:t>This is know as a power encounter – when a miracle points to the power of Christ vs. that of another religion or philosophy.</a:t>
            </a:r>
          </a:p>
          <a:p>
            <a:r>
              <a:rPr lang="en-US" dirty="0" smtClean="0"/>
              <a:t>This miracle proclaims the arrival of the Kingdom of God.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484</TotalTime>
  <Words>2397</Words>
  <Application>Microsoft Office PowerPoint</Application>
  <PresentationFormat>On-screen Show (4:3)</PresentationFormat>
  <Paragraphs>157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Origin</vt:lpstr>
      <vt:lpstr>Acts 3  The Lame Man Walks</vt:lpstr>
      <vt:lpstr>Outside The Temple (v.1,2)</vt:lpstr>
      <vt:lpstr>Expectant Faith  (v. 3-5)</vt:lpstr>
      <vt:lpstr>Look On Us… (v.4)</vt:lpstr>
      <vt:lpstr>What I Have.. I Give  (v.6)</vt:lpstr>
      <vt:lpstr>In The Name</vt:lpstr>
      <vt:lpstr>Rise Up and Walk! (v6.)</vt:lpstr>
      <vt:lpstr>Authority In Prayer</vt:lpstr>
      <vt:lpstr>Walking, Leaping and Praising God (v. 7-11)</vt:lpstr>
      <vt:lpstr>Not Our Doing!  (v.12)</vt:lpstr>
      <vt:lpstr>Humility In Ministry</vt:lpstr>
      <vt:lpstr>God Glorified Jesus!  (v.13)</vt:lpstr>
      <vt:lpstr>You Killed Jesus  (v.13-15)</vt:lpstr>
      <vt:lpstr>Faith In His Name Makes Whole (v.16)</vt:lpstr>
      <vt:lpstr>Times of Ignorance (v17,18)</vt:lpstr>
      <vt:lpstr>Repent and Be Refreshed (v.19)</vt:lpstr>
      <vt:lpstr>Heaven Must Receive (v.20,21)</vt:lpstr>
      <vt:lpstr>The Restoration Of All Things (v.21)</vt:lpstr>
      <vt:lpstr>The Voice of the Prophets (v.22,23)</vt:lpstr>
      <vt:lpstr>Listen To Jesus Or Be Destroyed! (v.23)</vt:lpstr>
      <vt:lpstr>The Blessing of Abraham – 1  (v25)</vt:lpstr>
      <vt:lpstr>The Blessing of Abraham -2</vt:lpstr>
      <vt:lpstr>The Blessing of Abraham - 3</vt:lpstr>
      <vt:lpstr>God Desired To Bless The Jews First</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3  The Lame Man walks</dc:title>
  <dc:creator>John Edmiston</dc:creator>
  <cp:lastModifiedBy>Cybermissions</cp:lastModifiedBy>
  <cp:revision>23</cp:revision>
  <dcterms:created xsi:type="dcterms:W3CDTF">2014-03-16T01:27:11Z</dcterms:created>
  <dcterms:modified xsi:type="dcterms:W3CDTF">2014-03-17T22:52:54Z</dcterms:modified>
</cp:coreProperties>
</file>