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2305D0CF-60C3-4E58-9C3D-39359EEBAF69}" type="datetimeFigureOut">
              <a:rPr lang="en-US" smtClean="0"/>
              <a:pPr/>
              <a:t>4/29/2014</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42E08646-B949-4070-9C79-749CF8A83200}"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05D0CF-60C3-4E58-9C3D-39359EEBAF69}" type="datetimeFigureOut">
              <a:rPr lang="en-US" smtClean="0"/>
              <a:pPr/>
              <a:t>4/29/2014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E08646-B949-4070-9C79-749CF8A832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05D0CF-60C3-4E58-9C3D-39359EEBAF69}" type="datetimeFigureOut">
              <a:rPr lang="en-US" smtClean="0"/>
              <a:pPr/>
              <a:t>4/29/2014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E08646-B949-4070-9C79-749CF8A83200}"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305D0CF-60C3-4E58-9C3D-39359EEBAF69}" type="datetimeFigureOut">
              <a:rPr lang="en-US" smtClean="0"/>
              <a:pPr/>
              <a:t>4/29/2014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E08646-B949-4070-9C79-749CF8A83200}"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2305D0CF-60C3-4E58-9C3D-39359EEBAF69}" type="datetimeFigureOut">
              <a:rPr lang="en-US" smtClean="0"/>
              <a:pPr/>
              <a:t>4/29/2014</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42E08646-B949-4070-9C79-749CF8A83200}"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305D0CF-60C3-4E58-9C3D-39359EEBAF69}" type="datetimeFigureOut">
              <a:rPr lang="en-US" smtClean="0"/>
              <a:pPr/>
              <a:t>4/29/2014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E08646-B949-4070-9C79-749CF8A83200}"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305D0CF-60C3-4E58-9C3D-39359EEBAF69}" type="datetimeFigureOut">
              <a:rPr lang="en-US" smtClean="0"/>
              <a:pPr/>
              <a:t>4/29/2014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E08646-B949-4070-9C79-749CF8A83200}"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305D0CF-60C3-4E58-9C3D-39359EEBAF69}" type="datetimeFigureOut">
              <a:rPr lang="en-US" smtClean="0"/>
              <a:pPr/>
              <a:t>4/29/2014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E08646-B949-4070-9C79-749CF8A83200}"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05D0CF-60C3-4E58-9C3D-39359EEBAF69}" type="datetimeFigureOut">
              <a:rPr lang="en-US" smtClean="0"/>
              <a:pPr/>
              <a:t>4/29/2014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E08646-B949-4070-9C79-749CF8A83200}"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305D0CF-60C3-4E58-9C3D-39359EEBAF69}" type="datetimeFigureOut">
              <a:rPr lang="en-US" smtClean="0"/>
              <a:pPr/>
              <a:t>4/29/2014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E08646-B949-4070-9C79-749CF8A83200}"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305D0CF-60C3-4E58-9C3D-39359EEBAF69}" type="datetimeFigureOut">
              <a:rPr lang="en-US" smtClean="0"/>
              <a:pPr/>
              <a:t>4/29/2014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E08646-B949-4070-9C79-749CF8A83200}"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305D0CF-60C3-4E58-9C3D-39359EEBAF69}" type="datetimeFigureOut">
              <a:rPr lang="en-US" smtClean="0"/>
              <a:pPr/>
              <a:t>4/29/2014</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2E08646-B949-4070-9C79-749CF8A83200}"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Acts 13-15</a:t>
            </a:r>
            <a:endParaRPr lang="en-US" dirty="0"/>
          </a:p>
        </p:txBody>
      </p:sp>
      <p:sp>
        <p:nvSpPr>
          <p:cNvPr id="3" name="Subtitle 2"/>
          <p:cNvSpPr>
            <a:spLocks noGrp="1"/>
          </p:cNvSpPr>
          <p:nvPr>
            <p:ph type="subTitle" idx="1"/>
          </p:nvPr>
        </p:nvSpPr>
        <p:spPr/>
        <p:txBody>
          <a:bodyPr/>
          <a:lstStyle/>
          <a:p>
            <a:r>
              <a:rPr lang="en-US" dirty="0" smtClean="0"/>
              <a:t>The Gospel Among The Gentiles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Teaching Takes Off (v. 40-44)</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Greek-speaking Jews, the proselytes, and the God-fearing Gentiles are eager to hear the message.</a:t>
            </a:r>
          </a:p>
          <a:p>
            <a:r>
              <a:rPr lang="en-US" dirty="0" smtClean="0"/>
              <a:t>The heavy burden of the Law weighed them down and they were often outsiders in the synagogue.</a:t>
            </a:r>
          </a:p>
          <a:p>
            <a:r>
              <a:rPr lang="en-US" dirty="0" smtClean="0"/>
              <a:t>They tell their friends and the next Sabbath practically the whole city is ready to hear Paul and Barnabas.</a:t>
            </a:r>
          </a:p>
          <a:p>
            <a:r>
              <a:rPr lang="en-US" dirty="0" smtClean="0"/>
              <a:t>The arrival of the Messiah</a:t>
            </a:r>
          </a:p>
          <a:p>
            <a:r>
              <a:rPr lang="en-US" dirty="0" smtClean="0"/>
              <a:t>The promise of the resurrection</a:t>
            </a:r>
          </a:p>
          <a:p>
            <a:r>
              <a:rPr lang="en-US" dirty="0" smtClean="0"/>
              <a:t>The inclusion of the Gentiles</a:t>
            </a:r>
          </a:p>
          <a:p>
            <a:r>
              <a:rPr lang="en-US" dirty="0" smtClean="0"/>
              <a:t>The possibility of full justification without works</a:t>
            </a:r>
          </a:p>
          <a:p>
            <a:r>
              <a:rPr lang="en-US" dirty="0" smtClean="0"/>
              <a:t>Were very powerful and attractive messages to these folks (but repellent to many </a:t>
            </a:r>
            <a:r>
              <a:rPr lang="en-US" dirty="0" err="1" smtClean="0"/>
              <a:t>Orthdox</a:t>
            </a:r>
            <a:r>
              <a:rPr lang="en-US" dirty="0" smtClean="0"/>
              <a:t> Jews)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Jews Reject, Gentiles Accept (v. 45-49)</a:t>
            </a:r>
            <a:endParaRPr lang="en-US" dirty="0"/>
          </a:p>
        </p:txBody>
      </p:sp>
      <p:sp>
        <p:nvSpPr>
          <p:cNvPr id="3" name="Content Placeholder 2"/>
          <p:cNvSpPr>
            <a:spLocks noGrp="1"/>
          </p:cNvSpPr>
          <p:nvPr>
            <p:ph sz="quarter" idx="1"/>
          </p:nvPr>
        </p:nvSpPr>
        <p:spPr/>
        <p:txBody>
          <a:bodyPr/>
          <a:lstStyle/>
          <a:p>
            <a:r>
              <a:rPr lang="en-US" dirty="0" smtClean="0"/>
              <a:t>The start of a pattern, the Orthodox Jews reject the message, the Gentiles and others eagerly embrace it.</a:t>
            </a:r>
          </a:p>
          <a:p>
            <a:r>
              <a:rPr lang="en-US" dirty="0" smtClean="0"/>
              <a:t>The word of God spreads rapidly, this time without many miracles, just because the gospel was such GOOD news!</a:t>
            </a:r>
          </a:p>
          <a:p>
            <a:r>
              <a:rPr lang="en-US" dirty="0" smtClean="0"/>
              <a:t>Paul says it was “necessary” to preach to the Jews first.</a:t>
            </a:r>
          </a:p>
          <a:p>
            <a:r>
              <a:rPr lang="en-US" dirty="0" smtClean="0"/>
              <a:t>However because of stubbornness he turned to the Gentiles. The Jews “judged themselves as unworthy of eternal life”.</a:t>
            </a:r>
          </a:p>
          <a:p>
            <a:r>
              <a:rPr lang="en-US" dirty="0" smtClean="0"/>
              <a:t>Christ declared as a Light to the Gentiles.</a:t>
            </a:r>
          </a:p>
          <a:p>
            <a:r>
              <a:rPr lang="en-US" dirty="0" smtClean="0"/>
              <a:t>We do not have to persist with unbelieving and scornful blasphemers against the gospel.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Persecution  (v. 50-52)</a:t>
            </a:r>
            <a:endParaRPr lang="en-US" dirty="0"/>
          </a:p>
        </p:txBody>
      </p:sp>
      <p:sp>
        <p:nvSpPr>
          <p:cNvPr id="3" name="Content Placeholder 2"/>
          <p:cNvSpPr>
            <a:spLocks noGrp="1"/>
          </p:cNvSpPr>
          <p:nvPr>
            <p:ph sz="quarter" idx="1"/>
          </p:nvPr>
        </p:nvSpPr>
        <p:spPr/>
        <p:txBody>
          <a:bodyPr/>
          <a:lstStyle/>
          <a:p>
            <a:r>
              <a:rPr lang="en-US" dirty="0" smtClean="0"/>
              <a:t>The unbelieving Jews stir up trouble at a high and influential level and persecute Paul and Barnabas.</a:t>
            </a:r>
          </a:p>
          <a:p>
            <a:r>
              <a:rPr lang="en-US" dirty="0" smtClean="0"/>
              <a:t>They leave the city and brush the dust off their feet.</a:t>
            </a:r>
          </a:p>
          <a:p>
            <a:r>
              <a:rPr lang="en-US" dirty="0" smtClean="0"/>
              <a:t>See Matthew 10:11-15</a:t>
            </a:r>
          </a:p>
          <a:p>
            <a:r>
              <a:rPr lang="en-US" dirty="0" smtClean="0"/>
              <a:t>Rejection of the gospel is not always the fault of the messenger! Sometimes people just have hard hearts.</a:t>
            </a:r>
          </a:p>
          <a:p>
            <a:r>
              <a:rPr lang="en-US" dirty="0" smtClean="0"/>
              <a:t>Filled with joy and with the Holy Spirit.  This reaction is commended by Jesus (Luke 6:22,23) a result of the Spirit’s indwelling (Romans 15:13) a characteristic2 </a:t>
            </a:r>
            <a:r>
              <a:rPr lang="en-US" dirty="0" err="1" smtClean="0"/>
              <a:t>Corint</a:t>
            </a:r>
            <a:r>
              <a:rPr lang="en-US" dirty="0" smtClean="0"/>
              <a:t> of the early Church (2 Corinthians 8:2, 1 Thessalonians 1:6) and will be rewarded (1 Peter 4:13)</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Division At </a:t>
            </a:r>
            <a:r>
              <a:rPr lang="en-US" dirty="0" err="1" smtClean="0"/>
              <a:t>Iconium</a:t>
            </a:r>
            <a:r>
              <a:rPr lang="en-US" dirty="0" smtClean="0"/>
              <a:t> (14:1-7)</a:t>
            </a:r>
            <a:endParaRPr lang="en-US" dirty="0"/>
          </a:p>
        </p:txBody>
      </p:sp>
      <p:sp>
        <p:nvSpPr>
          <p:cNvPr id="3" name="Content Placeholder 2"/>
          <p:cNvSpPr>
            <a:spLocks noGrp="1"/>
          </p:cNvSpPr>
          <p:nvPr>
            <p:ph sz="quarter" idx="1"/>
          </p:nvPr>
        </p:nvSpPr>
        <p:spPr/>
        <p:txBody>
          <a:bodyPr/>
          <a:lstStyle/>
          <a:p>
            <a:r>
              <a:rPr lang="en-US" dirty="0" smtClean="0"/>
              <a:t>Paul and Barnabas preach the gospel but rabble-rousers stir up both Jews and Gentiles against them</a:t>
            </a:r>
          </a:p>
          <a:p>
            <a:r>
              <a:rPr lang="en-US" dirty="0" smtClean="0"/>
              <a:t>Yet they stay and preach “for a long time” and Jesus grants signs and wonders to be done through their hands.</a:t>
            </a:r>
          </a:p>
          <a:p>
            <a:r>
              <a:rPr lang="en-US" dirty="0" smtClean="0"/>
              <a:t>Miracles are “granted” by Christ to bear witness to the ‘word of His grace” the gospel of justification by faith alone, without justifying religious works.</a:t>
            </a:r>
          </a:p>
          <a:p>
            <a:r>
              <a:rPr lang="en-US" dirty="0" smtClean="0"/>
              <a:t>The city becomes divided, a plot is formed against them, they learn of it and escape in time. This is Jesus’ training “flee to the next city” Matthew 10:23</a:t>
            </a:r>
          </a:p>
          <a:p>
            <a:r>
              <a:rPr lang="en-US" dirty="0" smtClean="0"/>
              <a:t>They keep on preaching the gospel in </a:t>
            </a:r>
            <a:r>
              <a:rPr lang="en-US" dirty="0" err="1" smtClean="0"/>
              <a:t>Lystra</a:t>
            </a:r>
            <a:r>
              <a:rPr lang="en-US" dirty="0" smtClean="0"/>
              <a:t> and </a:t>
            </a:r>
            <a:r>
              <a:rPr lang="en-US" dirty="0" err="1" smtClean="0"/>
              <a:t>Derbe</a:t>
            </a:r>
            <a:r>
              <a:rPr lang="en-US" dirty="0" smtClean="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Lystra’s</a:t>
            </a:r>
            <a:r>
              <a:rPr lang="en-US" dirty="0" smtClean="0"/>
              <a:t> Lame Man Healed (v.  8-14)</a:t>
            </a:r>
            <a:endParaRPr lang="en-US" dirty="0"/>
          </a:p>
        </p:txBody>
      </p:sp>
      <p:sp>
        <p:nvSpPr>
          <p:cNvPr id="3" name="Content Placeholder 2"/>
          <p:cNvSpPr>
            <a:spLocks noGrp="1"/>
          </p:cNvSpPr>
          <p:nvPr>
            <p:ph sz="quarter" idx="1"/>
          </p:nvPr>
        </p:nvSpPr>
        <p:spPr>
          <a:xfrm>
            <a:off x="457200" y="1219200"/>
            <a:ext cx="8229600" cy="5334000"/>
          </a:xfrm>
        </p:spPr>
        <p:txBody>
          <a:bodyPr>
            <a:normAutofit lnSpcReduction="10000"/>
          </a:bodyPr>
          <a:lstStyle/>
          <a:p>
            <a:r>
              <a:rPr lang="en-US" sz="2400" dirty="0" smtClean="0"/>
              <a:t>Paul repeats John &amp; Peter’s actions in  Acts 3 – looks in the eyes of the lame man, says “rise up” as a command in a loud voice and the lame man is healed. </a:t>
            </a:r>
          </a:p>
          <a:p>
            <a:r>
              <a:rPr lang="en-US" sz="2400" dirty="0" smtClean="0"/>
              <a:t>This first missionary journey is a close parallel to the early days in Jerusalem but gets a totally different interpretation – they are regarded as Greek gods!</a:t>
            </a:r>
          </a:p>
          <a:p>
            <a:r>
              <a:rPr lang="en-US" sz="2400" dirty="0" smtClean="0"/>
              <a:t>Zeus, the chief God, Hermes the messenger God , also called Mercury, a mischief-maker.   Talkative Paul gets this label!</a:t>
            </a:r>
          </a:p>
          <a:p>
            <a:r>
              <a:rPr lang="en-US" sz="2400" dirty="0" smtClean="0"/>
              <a:t>Culture strongly influences our interpretation!</a:t>
            </a:r>
          </a:p>
          <a:p>
            <a:r>
              <a:rPr lang="en-US" sz="2400" dirty="0" smtClean="0"/>
              <a:t>They miss the cultural cues because its all going on in the local language of </a:t>
            </a:r>
            <a:r>
              <a:rPr lang="en-US" sz="2400" dirty="0" err="1" smtClean="0"/>
              <a:t>Lyaconian</a:t>
            </a:r>
            <a:r>
              <a:rPr lang="en-US" sz="2400" dirty="0" smtClean="0"/>
              <a:t>.</a:t>
            </a:r>
          </a:p>
          <a:p>
            <a:r>
              <a:rPr lang="en-US" sz="2400" dirty="0" smtClean="0"/>
              <a:t>Paul and Barnabas are aghast at the attempt at worship esp. when the priest of Zeus arrives with an ox and garlands to do sacrifice. </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Definition of God  (v. 15-17)</a:t>
            </a:r>
            <a:endParaRPr lang="en-US" dirty="0"/>
          </a:p>
        </p:txBody>
      </p:sp>
      <p:sp>
        <p:nvSpPr>
          <p:cNvPr id="3" name="Content Placeholder 2"/>
          <p:cNvSpPr>
            <a:spLocks noGrp="1"/>
          </p:cNvSpPr>
          <p:nvPr>
            <p:ph sz="quarter" idx="1"/>
          </p:nvPr>
        </p:nvSpPr>
        <p:spPr/>
        <p:txBody>
          <a:bodyPr/>
          <a:lstStyle/>
          <a:p>
            <a:r>
              <a:rPr lang="en-US" dirty="0" smtClean="0"/>
              <a:t>See also Genesis 1:1, Revelation 14:7,  Acts 4:24, 17:24-28, Psalm 146:5,6;  and Jeremiah 10:11 vs. Jeremiah 32:17</a:t>
            </a:r>
          </a:p>
          <a:p>
            <a:r>
              <a:rPr lang="en-US" dirty="0" smtClean="0"/>
              <a:t>The living God (Jeremiah 10:10, Daniel 6:26)</a:t>
            </a:r>
          </a:p>
          <a:p>
            <a:r>
              <a:rPr lang="en-US" dirty="0" smtClean="0"/>
              <a:t>Creation an essential witness:  Romans 1:20</a:t>
            </a:r>
          </a:p>
          <a:p>
            <a:r>
              <a:rPr lang="en-US" dirty="0" smtClean="0"/>
              <a:t>God is defined in the beginning as Creator and in Revelation (in the last angelic witness) as Creator. </a:t>
            </a:r>
          </a:p>
          <a:p>
            <a:r>
              <a:rPr lang="en-US" dirty="0" smtClean="0"/>
              <a:t>God is that living Triune spiritual being who created the Heavens, the earth, the springs of water and everything in them.  The God of the Universe Life and Nature.</a:t>
            </a:r>
          </a:p>
          <a:p>
            <a:r>
              <a:rPr lang="en-US" dirty="0" smtClean="0"/>
              <a:t>Provides all the good things of the natural order – rain, crops, fruitful season, gladness, etc.</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Sudden Turn and Courage  (v. 19-22)</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Paul is dragged outside the city, stoned and left for dead.</a:t>
            </a:r>
          </a:p>
          <a:p>
            <a:r>
              <a:rPr lang="en-US" dirty="0" smtClean="0"/>
              <a:t>This may have been his visit to the Third Heaven.</a:t>
            </a:r>
          </a:p>
          <a:p>
            <a:r>
              <a:rPr lang="en-US" dirty="0" smtClean="0"/>
              <a:t>The disciples pray, Paul is revived, he gets up and goes back into the city! </a:t>
            </a:r>
          </a:p>
          <a:p>
            <a:r>
              <a:rPr lang="en-US" dirty="0" smtClean="0"/>
              <a:t>Goes on to </a:t>
            </a:r>
            <a:r>
              <a:rPr lang="en-US" dirty="0" err="1" smtClean="0"/>
              <a:t>Derbe</a:t>
            </a:r>
            <a:r>
              <a:rPr lang="en-US" dirty="0" smtClean="0"/>
              <a:t>, makes many disciples there….</a:t>
            </a:r>
          </a:p>
          <a:p>
            <a:r>
              <a:rPr lang="en-US" dirty="0" smtClean="0"/>
              <a:t>Then returns to </a:t>
            </a:r>
            <a:r>
              <a:rPr lang="en-US" dirty="0" err="1" smtClean="0"/>
              <a:t>Lytsra</a:t>
            </a:r>
            <a:r>
              <a:rPr lang="en-US" dirty="0" smtClean="0"/>
              <a:t>, </a:t>
            </a:r>
            <a:r>
              <a:rPr lang="en-US" dirty="0" err="1" smtClean="0"/>
              <a:t>Iconium</a:t>
            </a:r>
            <a:r>
              <a:rPr lang="en-US" dirty="0" smtClean="0"/>
              <a:t> and Antioch to check up on the new Christians and to encourage them (despite all the previous rejection)</a:t>
            </a:r>
          </a:p>
          <a:p>
            <a:r>
              <a:rPr lang="en-US" dirty="0" smtClean="0"/>
              <a:t>Does not pretend that the Christian life is easy:</a:t>
            </a:r>
            <a:br>
              <a:rPr lang="en-US" dirty="0" smtClean="0"/>
            </a:br>
            <a:r>
              <a:rPr lang="en-US" b="1" dirty="0" smtClean="0"/>
              <a:t>Act 14:22  </a:t>
            </a:r>
            <a:r>
              <a:rPr lang="en-US" i="1" dirty="0" smtClean="0"/>
              <a:t>strengthening the souls of the disciples, encouraging them to continue in the faith, and saying that through many tribulations we must enter the kingdom of God.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Return Journey (v. 23-28)</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Goes from Antioch in </a:t>
            </a:r>
            <a:r>
              <a:rPr lang="en-US" dirty="0" err="1" smtClean="0"/>
              <a:t>Pisidia</a:t>
            </a:r>
            <a:r>
              <a:rPr lang="en-US" dirty="0" smtClean="0"/>
              <a:t> (v. 21,24) </a:t>
            </a:r>
            <a:br>
              <a:rPr lang="en-US" dirty="0" smtClean="0"/>
            </a:br>
            <a:r>
              <a:rPr lang="en-US" dirty="0" smtClean="0"/>
              <a:t>to Antioch in Syria (v. 26)</a:t>
            </a:r>
          </a:p>
          <a:p>
            <a:r>
              <a:rPr lang="en-US" dirty="0" smtClean="0"/>
              <a:t>Elders are appointed “in every church” and prayed over, with fasting.  Plural, local, anointed leadership teams. </a:t>
            </a:r>
          </a:p>
          <a:p>
            <a:r>
              <a:rPr lang="en-US" dirty="0" smtClean="0"/>
              <a:t>“Church”  - universal (body of Christ),  regional (the church in Asia), local (each church) – Gk:  </a:t>
            </a:r>
            <a:r>
              <a:rPr lang="en-US" dirty="0" err="1" smtClean="0"/>
              <a:t>ekklesia</a:t>
            </a:r>
            <a:r>
              <a:rPr lang="en-US" dirty="0" smtClean="0"/>
              <a:t> – assembly, political gathering, people called by a trumpet.</a:t>
            </a:r>
          </a:p>
          <a:p>
            <a:r>
              <a:rPr lang="en-US" dirty="0" smtClean="0"/>
              <a:t>They return even to the tough places like Pergamum and proclaim the gospel there.</a:t>
            </a:r>
          </a:p>
          <a:p>
            <a:r>
              <a:rPr lang="en-US" dirty="0" smtClean="0"/>
              <a:t>They report back to their home church in Antioch on the success of their missions trip “what God had done with them” and the “door of faith” for the Gentiles.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Circumcision For Salvation (15:1-5)</a:t>
            </a:r>
            <a:endParaRPr lang="en-US" dirty="0"/>
          </a:p>
        </p:txBody>
      </p:sp>
      <p:sp>
        <p:nvSpPr>
          <p:cNvPr id="3" name="Content Placeholder 2"/>
          <p:cNvSpPr>
            <a:spLocks noGrp="1"/>
          </p:cNvSpPr>
          <p:nvPr>
            <p:ph sz="quarter" idx="1"/>
          </p:nvPr>
        </p:nvSpPr>
        <p:spPr>
          <a:xfrm>
            <a:off x="304800" y="1219200"/>
            <a:ext cx="8610600" cy="4937760"/>
          </a:xfrm>
        </p:spPr>
        <p:txBody>
          <a:bodyPr>
            <a:normAutofit lnSpcReduction="10000"/>
          </a:bodyPr>
          <a:lstStyle/>
          <a:p>
            <a:r>
              <a:rPr lang="en-US" sz="2400" b="1" dirty="0" smtClean="0"/>
              <a:t>Group One:  </a:t>
            </a:r>
            <a:r>
              <a:rPr lang="en-US" sz="2400" dirty="0" smtClean="0"/>
              <a:t>Yippee!! The Gentiles are getting saved, miracles are happening, God is at work!!! Glory!!</a:t>
            </a:r>
          </a:p>
          <a:p>
            <a:r>
              <a:rPr lang="en-US" sz="2400" b="1" dirty="0" smtClean="0"/>
              <a:t>Group Two : </a:t>
            </a:r>
            <a:r>
              <a:rPr lang="en-US" sz="2400" dirty="0" smtClean="0"/>
              <a:t>Not so fast! This has to be brought into line! They have to become exactly like us!!</a:t>
            </a:r>
          </a:p>
          <a:p>
            <a:r>
              <a:rPr lang="en-US" sz="2400" dirty="0" smtClean="0"/>
              <a:t>Unity </a:t>
            </a:r>
            <a:r>
              <a:rPr lang="en-US" sz="2400" u="sng" dirty="0" smtClean="0"/>
              <a:t>without</a:t>
            </a:r>
            <a:r>
              <a:rPr lang="en-US" sz="2400" dirty="0" smtClean="0"/>
              <a:t> Uniformity is God’s way</a:t>
            </a:r>
          </a:p>
          <a:p>
            <a:r>
              <a:rPr lang="en-US" sz="2400" dirty="0" smtClean="0"/>
              <a:t>Heaven will be full of cultural diversity (Revelation 5:9)</a:t>
            </a:r>
          </a:p>
          <a:p>
            <a:r>
              <a:rPr lang="en-US" sz="2400" dirty="0" smtClean="0"/>
              <a:t>Circumcision is “of the heart”  (Romans 2:25-29,  Colossians 2:11, 3:11;  1Corinthians  7:18,19,  Galatians 6:15, Philippians 3:3)</a:t>
            </a:r>
          </a:p>
          <a:p>
            <a:r>
              <a:rPr lang="en-US" sz="2400" dirty="0" smtClean="0"/>
              <a:t>Has nothing to do with justification (Romans 3:28-31)</a:t>
            </a:r>
          </a:p>
          <a:p>
            <a:r>
              <a:rPr lang="en-US" sz="2400" dirty="0" smtClean="0"/>
              <a:t>Abraham was blessed without circumcision (Romans 4:7-13)</a:t>
            </a:r>
          </a:p>
          <a:p>
            <a:r>
              <a:rPr lang="en-US" sz="2400" dirty="0" smtClean="0"/>
              <a:t>Legalistic circumcision is a spiritual trap (Galatians 5:1-4)</a:t>
            </a:r>
          </a:p>
          <a:p>
            <a:r>
              <a:rPr lang="en-US" sz="2400" dirty="0" smtClean="0"/>
              <a:t>Faith working through love is what really matters (Galatians 5:5,6)</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Peter’s  Reasoning  (15:6-11)</a:t>
            </a:r>
            <a:endParaRPr lang="en-US" dirty="0"/>
          </a:p>
        </p:txBody>
      </p:sp>
      <p:sp>
        <p:nvSpPr>
          <p:cNvPr id="3" name="Content Placeholder 2"/>
          <p:cNvSpPr>
            <a:spLocks noGrp="1"/>
          </p:cNvSpPr>
          <p:nvPr>
            <p:ph sz="quarter" idx="1"/>
          </p:nvPr>
        </p:nvSpPr>
        <p:spPr/>
        <p:txBody>
          <a:bodyPr/>
          <a:lstStyle/>
          <a:p>
            <a:r>
              <a:rPr lang="en-US" dirty="0" smtClean="0"/>
              <a:t>Peter argues from undeniable spiritual experience</a:t>
            </a:r>
          </a:p>
          <a:p>
            <a:r>
              <a:rPr lang="en-US" dirty="0" smtClean="0"/>
              <a:t>God makes no distinctions</a:t>
            </a:r>
          </a:p>
          <a:p>
            <a:r>
              <a:rPr lang="en-US" dirty="0" smtClean="0"/>
              <a:t>God cleansed their hearts by faith</a:t>
            </a:r>
          </a:p>
          <a:p>
            <a:r>
              <a:rPr lang="en-US" dirty="0" smtClean="0"/>
              <a:t>The heart is God’s to judge and to cleanse</a:t>
            </a:r>
          </a:p>
          <a:p>
            <a:r>
              <a:rPr lang="en-US" dirty="0" smtClean="0"/>
              <a:t>God did the same with them as with us (Messianic Jews)</a:t>
            </a:r>
          </a:p>
          <a:p>
            <a:r>
              <a:rPr lang="en-US" dirty="0" smtClean="0"/>
              <a:t>Why are you putting God to the test? (By contradicting His clear purposes)</a:t>
            </a:r>
          </a:p>
          <a:p>
            <a:r>
              <a:rPr lang="en-US" dirty="0" smtClean="0"/>
              <a:t>The law is an unbearable yoke that we should not inflict upon anyone.</a:t>
            </a:r>
          </a:p>
          <a:p>
            <a:r>
              <a:rPr lang="en-US" dirty="0" smtClean="0"/>
              <a:t>Both Jews and Gentiles are saved through grace.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13:1-3   Sending Missionaries</a:t>
            </a:r>
            <a:endParaRPr lang="en-US" dirty="0"/>
          </a:p>
        </p:txBody>
      </p:sp>
      <p:sp>
        <p:nvSpPr>
          <p:cNvPr id="3" name="Content Placeholder 2"/>
          <p:cNvSpPr>
            <a:spLocks noGrp="1"/>
          </p:cNvSpPr>
          <p:nvPr>
            <p:ph sz="quarter" idx="1"/>
          </p:nvPr>
        </p:nvSpPr>
        <p:spPr/>
        <p:txBody>
          <a:bodyPr/>
          <a:lstStyle/>
          <a:p>
            <a:r>
              <a:rPr lang="en-US" dirty="0" smtClean="0"/>
              <a:t>Sent “by the Holy Spirit” (v4) after prayer and fasting</a:t>
            </a:r>
          </a:p>
          <a:p>
            <a:r>
              <a:rPr lang="en-US" dirty="0" smtClean="0"/>
              <a:t>Already mature Christians, who knew the Scriptures and were culturally aware and culturally appropriate.</a:t>
            </a:r>
          </a:p>
          <a:p>
            <a:r>
              <a:rPr lang="en-US" dirty="0" smtClean="0"/>
              <a:t>The eldership was multi-cultural including two Africans </a:t>
            </a:r>
            <a:r>
              <a:rPr lang="en-US" dirty="0" smtClean="0"/>
              <a:t>Simeon (probably the one who carried the Cross) </a:t>
            </a:r>
            <a:r>
              <a:rPr lang="en-US" dirty="0" smtClean="0"/>
              <a:t>and </a:t>
            </a:r>
            <a:r>
              <a:rPr lang="en-US" dirty="0" err="1" smtClean="0"/>
              <a:t>Lucius</a:t>
            </a:r>
            <a:r>
              <a:rPr lang="en-US" dirty="0" smtClean="0"/>
              <a:t>.</a:t>
            </a:r>
          </a:p>
          <a:p>
            <a:r>
              <a:rPr lang="en-US" dirty="0" smtClean="0"/>
              <a:t>A very powerful group both spiritually and socially</a:t>
            </a:r>
            <a:endParaRPr lang="en-US" dirty="0" smtClean="0"/>
          </a:p>
          <a:p>
            <a:r>
              <a:rPr lang="en-US" dirty="0" smtClean="0"/>
              <a:t>They  “ministered to the Lord” </a:t>
            </a:r>
          </a:p>
          <a:p>
            <a:r>
              <a:rPr lang="en-US" dirty="0" smtClean="0"/>
              <a:t>Prayer and </a:t>
            </a:r>
            <a:r>
              <a:rPr lang="en-US" dirty="0" smtClean="0"/>
              <a:t>fasting for important decisions about people</a:t>
            </a:r>
            <a:endParaRPr lang="en-US" dirty="0" smtClean="0"/>
          </a:p>
          <a:p>
            <a:r>
              <a:rPr lang="en-US" dirty="0" smtClean="0"/>
              <a:t>Laying on of hands for impartation and blessing</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James Concedes The Point (v. 12-18)</a:t>
            </a:r>
            <a:endParaRPr lang="en-US" dirty="0"/>
          </a:p>
        </p:txBody>
      </p:sp>
      <p:sp>
        <p:nvSpPr>
          <p:cNvPr id="3" name="Content Placeholder 2"/>
          <p:cNvSpPr>
            <a:spLocks noGrp="1"/>
          </p:cNvSpPr>
          <p:nvPr>
            <p:ph sz="quarter" idx="1"/>
          </p:nvPr>
        </p:nvSpPr>
        <p:spPr/>
        <p:txBody>
          <a:bodyPr/>
          <a:lstStyle/>
          <a:p>
            <a:r>
              <a:rPr lang="en-US" dirty="0" smtClean="0"/>
              <a:t>After the power of Peter’s speech the critics fall silent and  the two apostles (Paul and Barnabas) recount all that God has done in signs and wonders and miracles.</a:t>
            </a:r>
          </a:p>
          <a:p>
            <a:r>
              <a:rPr lang="en-US" dirty="0" smtClean="0"/>
              <a:t>James is now theologically cornered by Peter’s argument and the amazing signs and wonders. </a:t>
            </a:r>
          </a:p>
          <a:p>
            <a:r>
              <a:rPr lang="en-US" dirty="0" smtClean="0"/>
              <a:t>He uses Peter’s Jewish name “Simeon”</a:t>
            </a:r>
          </a:p>
          <a:p>
            <a:r>
              <a:rPr lang="en-US" dirty="0" smtClean="0"/>
              <a:t>God will rebuild the ancient spiritual tabernacle worship of David (before the Temple) so that “all the Gentiles” can seek God.  Amos 9:11,12</a:t>
            </a:r>
          </a:p>
          <a:p>
            <a:r>
              <a:rPr lang="en-US" dirty="0" smtClean="0"/>
              <a:t>This salvation of the Gentiles is no accident is an ancient work and plan of God</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James’ Rules  (v. 19-21, 29)</a:t>
            </a:r>
            <a:endParaRPr lang="en-US" dirty="0"/>
          </a:p>
        </p:txBody>
      </p:sp>
      <p:sp>
        <p:nvSpPr>
          <p:cNvPr id="3" name="Content Placeholder 2"/>
          <p:cNvSpPr>
            <a:spLocks noGrp="1"/>
          </p:cNvSpPr>
          <p:nvPr>
            <p:ph sz="quarter" idx="1"/>
          </p:nvPr>
        </p:nvSpPr>
        <p:spPr>
          <a:xfrm>
            <a:off x="457200" y="1219200"/>
            <a:ext cx="8229600" cy="5334000"/>
          </a:xfrm>
        </p:spPr>
        <p:txBody>
          <a:bodyPr>
            <a:normAutofit fontScale="92500" lnSpcReduction="10000"/>
          </a:bodyPr>
          <a:lstStyle/>
          <a:p>
            <a:r>
              <a:rPr lang="en-US" dirty="0" smtClean="0"/>
              <a:t>James decides on a few basic rules:</a:t>
            </a:r>
          </a:p>
          <a:p>
            <a:pPr marL="514350" indent="-514350">
              <a:buFont typeface="+mj-lt"/>
              <a:buAutoNum type="arabicPeriod"/>
            </a:pPr>
            <a:r>
              <a:rPr lang="en-US" dirty="0" smtClean="0"/>
              <a:t>No idols</a:t>
            </a:r>
          </a:p>
          <a:p>
            <a:pPr marL="514350" indent="-514350">
              <a:buFont typeface="+mj-lt"/>
              <a:buAutoNum type="arabicPeriod"/>
            </a:pPr>
            <a:r>
              <a:rPr lang="en-US" dirty="0" smtClean="0"/>
              <a:t>No fornication</a:t>
            </a:r>
          </a:p>
          <a:p>
            <a:pPr marL="514350" indent="-514350">
              <a:buFont typeface="+mj-lt"/>
              <a:buAutoNum type="arabicPeriod"/>
            </a:pPr>
            <a:r>
              <a:rPr lang="en-US" dirty="0" smtClean="0"/>
              <a:t>No eating strangled animals</a:t>
            </a:r>
          </a:p>
          <a:p>
            <a:pPr marL="514350" indent="-514350">
              <a:buFont typeface="+mj-lt"/>
              <a:buAutoNum type="arabicPeriod"/>
            </a:pPr>
            <a:r>
              <a:rPr lang="en-US" dirty="0" smtClean="0"/>
              <a:t>No “blood”  </a:t>
            </a:r>
          </a:p>
          <a:p>
            <a:pPr marL="514350" indent="-514350">
              <a:buNone/>
            </a:pPr>
            <a:r>
              <a:rPr lang="en-US" dirty="0" smtClean="0"/>
              <a:t>What is meant by “blood” is problematic it could mean:</a:t>
            </a:r>
          </a:p>
          <a:p>
            <a:pPr marL="514350" indent="-514350">
              <a:buNone/>
            </a:pPr>
            <a:r>
              <a:rPr lang="en-US" dirty="0" smtClean="0"/>
              <a:t>       no violence OR</a:t>
            </a:r>
            <a:br>
              <a:rPr lang="en-US" dirty="0" smtClean="0"/>
            </a:br>
            <a:r>
              <a:rPr lang="en-US" dirty="0" smtClean="0"/>
              <a:t> no blood products, eating with the blood  OR </a:t>
            </a:r>
            <a:br>
              <a:rPr lang="en-US" dirty="0" smtClean="0"/>
            </a:br>
            <a:r>
              <a:rPr lang="en-US" dirty="0" smtClean="0"/>
              <a:t> no ceremonies involving blood</a:t>
            </a:r>
          </a:p>
          <a:p>
            <a:pPr marL="514350" indent="-514350">
              <a:buNone/>
            </a:pPr>
            <a:r>
              <a:rPr lang="en-US" dirty="0" smtClean="0"/>
              <a:t>Probably not eating blood products Genesis 9:4,  Leviticus 17:10-14,  Deuteronomy 12:23-25</a:t>
            </a:r>
          </a:p>
          <a:p>
            <a:pPr marL="514350" indent="-514350">
              <a:buNone/>
            </a:pPr>
            <a:r>
              <a:rPr lang="en-US" dirty="0" smtClean="0"/>
              <a:t>Moses “has those who read him every Sabbath”  - its not our job to defend Moses.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Letter Makes Peace (v. 22-33)</a:t>
            </a:r>
            <a:endParaRPr lang="en-US" dirty="0"/>
          </a:p>
        </p:txBody>
      </p:sp>
      <p:sp>
        <p:nvSpPr>
          <p:cNvPr id="3" name="Content Placeholder 2"/>
          <p:cNvSpPr>
            <a:spLocks noGrp="1"/>
          </p:cNvSpPr>
          <p:nvPr>
            <p:ph sz="quarter" idx="1"/>
          </p:nvPr>
        </p:nvSpPr>
        <p:spPr/>
        <p:txBody>
          <a:bodyPr/>
          <a:lstStyle/>
          <a:p>
            <a:r>
              <a:rPr lang="en-US" dirty="0" smtClean="0"/>
              <a:t>A  letter from the apostles and elders is written “in their hand” and sent with Paul and Barnabas to Antioch.</a:t>
            </a:r>
          </a:p>
          <a:p>
            <a:r>
              <a:rPr lang="en-US" dirty="0" smtClean="0"/>
              <a:t>It exposes the </a:t>
            </a:r>
            <a:r>
              <a:rPr lang="en-US" dirty="0" err="1" smtClean="0"/>
              <a:t>Judaizers</a:t>
            </a:r>
            <a:r>
              <a:rPr lang="en-US" dirty="0" smtClean="0"/>
              <a:t> as pretenders with no authority</a:t>
            </a:r>
          </a:p>
          <a:p>
            <a:r>
              <a:rPr lang="en-US" dirty="0" smtClean="0"/>
              <a:t>Circumcision is not required</a:t>
            </a:r>
          </a:p>
          <a:p>
            <a:r>
              <a:rPr lang="en-US" dirty="0" smtClean="0"/>
              <a:t>Contains James’ rules</a:t>
            </a:r>
          </a:p>
          <a:p>
            <a:r>
              <a:rPr lang="en-US" dirty="0" smtClean="0"/>
              <a:t>The group going to Antioch contained senior representatives (Judas and Silas) from the Hebrew Church in Jerusalem who then exhorted the church in Antioch, confirmed the letter, brought unity, and then Judas returned to Jerusalem.</a:t>
            </a:r>
          </a:p>
          <a:p>
            <a:r>
              <a:rPr lang="en-US" dirty="0" smtClean="0"/>
              <a:t>Prophets:  people with deep insight into God’s truth</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Argument  (v. 36-40)</a:t>
            </a:r>
            <a:endParaRPr lang="en-US" dirty="0"/>
          </a:p>
        </p:txBody>
      </p:sp>
      <p:sp>
        <p:nvSpPr>
          <p:cNvPr id="3" name="Content Placeholder 2"/>
          <p:cNvSpPr>
            <a:spLocks noGrp="1"/>
          </p:cNvSpPr>
          <p:nvPr>
            <p:ph sz="quarter" idx="1"/>
          </p:nvPr>
        </p:nvSpPr>
        <p:spPr/>
        <p:txBody>
          <a:bodyPr/>
          <a:lstStyle/>
          <a:p>
            <a:r>
              <a:rPr lang="en-US" dirty="0" smtClean="0"/>
              <a:t>A huge disagreement between  Paul and Barnabas over whether John-Mark should go with them.</a:t>
            </a:r>
          </a:p>
          <a:p>
            <a:r>
              <a:rPr lang="en-US" dirty="0" smtClean="0"/>
              <a:t>John-Mark was Barnabas’s nephew</a:t>
            </a:r>
          </a:p>
          <a:p>
            <a:r>
              <a:rPr lang="en-US" dirty="0" smtClean="0"/>
              <a:t>Barnabas was a quiet encourager, Paul on the other hand was a driven, energetic, vocal and argumentative.</a:t>
            </a:r>
          </a:p>
          <a:p>
            <a:r>
              <a:rPr lang="en-US" dirty="0" smtClean="0"/>
              <a:t>Barnabas takes John-Mark and heads to Cyprus, their home territory</a:t>
            </a:r>
          </a:p>
          <a:p>
            <a:r>
              <a:rPr lang="en-US" dirty="0" smtClean="0"/>
              <a:t>Paul takes Silas and goes to revisit the churches in the other areas of the first missionary journey.</a:t>
            </a:r>
          </a:p>
          <a:p>
            <a:r>
              <a:rPr lang="en-US" dirty="0" smtClean="0"/>
              <a:t>The argument works to create two missions teams instead of one.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Strengthening The Churches (v. 35, 36,41)</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Churches don’t function on auto-pilot, even with the Holy Spirit, they require apostles, prophets, evangelists, pastors and teachers. </a:t>
            </a:r>
          </a:p>
          <a:p>
            <a:r>
              <a:rPr lang="en-US" dirty="0" smtClean="0"/>
              <a:t>There needs to be a variety of leadership including visiting authoritative teachers. </a:t>
            </a:r>
          </a:p>
          <a:p>
            <a:r>
              <a:rPr lang="en-US" dirty="0" smtClean="0"/>
              <a:t>On their own churches tend to become weak, lazy and disordered.  As a rule of thumb the more isolated the church,  the worse the spiritual shape it ends up in.</a:t>
            </a:r>
          </a:p>
          <a:p>
            <a:r>
              <a:rPr lang="en-US" dirty="0" smtClean="0"/>
              <a:t>We need to be strengtheners of the church and not tear it down or injure it.</a:t>
            </a:r>
          </a:p>
          <a:p>
            <a:r>
              <a:rPr lang="en-US" dirty="0" smtClean="0"/>
              <a:t>We should live in fellowship with other churches and have some pulpit rotation (but not all the time).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Opposition (v. 4-8)</a:t>
            </a:r>
            <a:endParaRPr lang="en-US" dirty="0"/>
          </a:p>
        </p:txBody>
      </p:sp>
      <p:sp>
        <p:nvSpPr>
          <p:cNvPr id="3" name="Content Placeholder 2"/>
          <p:cNvSpPr>
            <a:spLocks noGrp="1"/>
          </p:cNvSpPr>
          <p:nvPr>
            <p:ph sz="quarter" idx="1"/>
          </p:nvPr>
        </p:nvSpPr>
        <p:spPr/>
        <p:txBody>
          <a:bodyPr/>
          <a:lstStyle/>
          <a:p>
            <a:r>
              <a:rPr lang="en-US" dirty="0" smtClean="0"/>
              <a:t>John-Mark was with them as “minister” which in this case means servant or assistant. </a:t>
            </a:r>
            <a:endParaRPr lang="en-US" dirty="0" smtClean="0"/>
          </a:p>
          <a:p>
            <a:r>
              <a:rPr lang="en-US" dirty="0" smtClean="0"/>
              <a:t>Started in the synagogues</a:t>
            </a:r>
            <a:endParaRPr lang="en-US" dirty="0" smtClean="0"/>
          </a:p>
          <a:p>
            <a:r>
              <a:rPr lang="en-US" dirty="0" err="1" smtClean="0"/>
              <a:t>Elyamas</a:t>
            </a:r>
            <a:r>
              <a:rPr lang="en-US" dirty="0" smtClean="0"/>
              <a:t> </a:t>
            </a:r>
            <a:r>
              <a:rPr lang="en-US" dirty="0" smtClean="0"/>
              <a:t>the sorcerer also called Bar-Jesus (son of Jesus)</a:t>
            </a:r>
          </a:p>
          <a:p>
            <a:r>
              <a:rPr lang="en-US" dirty="0" smtClean="0"/>
              <a:t>Sought to distract the consul from God</a:t>
            </a:r>
          </a:p>
          <a:p>
            <a:r>
              <a:rPr lang="en-US" dirty="0" smtClean="0"/>
              <a:t>Not all signs and wonders are from God.</a:t>
            </a:r>
          </a:p>
          <a:p>
            <a:r>
              <a:rPr lang="en-US" dirty="0" smtClean="0"/>
              <a:t>The Devil opposes missions</a:t>
            </a:r>
          </a:p>
          <a:p>
            <a:r>
              <a:rPr lang="en-US" dirty="0" smtClean="0"/>
              <a:t>The Devil substitutes false apostles, false prophets and false teachers.</a:t>
            </a:r>
          </a:p>
          <a:p>
            <a:r>
              <a:rPr lang="en-US" dirty="0" smtClean="0"/>
              <a:t>Power </a:t>
            </a:r>
            <a:r>
              <a:rPr lang="en-US" dirty="0" smtClean="0"/>
              <a:t>encounter between Christ and a false spirit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Elyamas</a:t>
            </a:r>
            <a:r>
              <a:rPr lang="en-US" dirty="0" smtClean="0"/>
              <a:t> Blinded (v. 9-12)</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Paul rebukes </a:t>
            </a:r>
            <a:r>
              <a:rPr lang="en-US" dirty="0" err="1" smtClean="0"/>
              <a:t>Elyamas</a:t>
            </a:r>
            <a:r>
              <a:rPr lang="en-US" dirty="0" smtClean="0"/>
              <a:t>. – for his deceptive tactics and villainy/craftiness</a:t>
            </a:r>
          </a:p>
          <a:p>
            <a:r>
              <a:rPr lang="en-US" dirty="0" smtClean="0"/>
              <a:t>Deception is the main tactic of the Devil.</a:t>
            </a:r>
            <a:r>
              <a:rPr lang="en-US" dirty="0" smtClean="0"/>
              <a:t> </a:t>
            </a:r>
          </a:p>
          <a:p>
            <a:r>
              <a:rPr lang="en-US" dirty="0" smtClean="0"/>
              <a:t>“Son of the Devil” – tares, sons of the evil one, people whose deepest nature and “spiritual DNA” is truly evil.</a:t>
            </a:r>
            <a:endParaRPr lang="en-US" dirty="0" smtClean="0"/>
          </a:p>
          <a:p>
            <a:r>
              <a:rPr lang="en-US" dirty="0" smtClean="0"/>
              <a:t>Light confronts darkness and the darkness gets blinded.</a:t>
            </a:r>
          </a:p>
          <a:p>
            <a:r>
              <a:rPr lang="en-US" dirty="0" smtClean="0"/>
              <a:t>Only  “for a time” so there was some mercy</a:t>
            </a:r>
          </a:p>
          <a:p>
            <a:r>
              <a:rPr lang="en-US" dirty="0" smtClean="0"/>
              <a:t>Proves the greater power of Christ.</a:t>
            </a:r>
          </a:p>
          <a:p>
            <a:r>
              <a:rPr lang="en-US" dirty="0" smtClean="0"/>
              <a:t>The consul was astonished and chose to believe</a:t>
            </a:r>
            <a:r>
              <a:rPr lang="en-US" dirty="0" smtClean="0"/>
              <a:t>.</a:t>
            </a:r>
          </a:p>
          <a:p>
            <a:r>
              <a:rPr lang="en-US" dirty="0" smtClean="0"/>
              <a:t>Power encounters are necessary when two belief systems are in direct conflict.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John-Mark Departs (v.13)</a:t>
            </a:r>
            <a:endParaRPr lang="en-US" dirty="0"/>
          </a:p>
        </p:txBody>
      </p:sp>
      <p:sp>
        <p:nvSpPr>
          <p:cNvPr id="3" name="Content Placeholder 2"/>
          <p:cNvSpPr>
            <a:spLocks noGrp="1"/>
          </p:cNvSpPr>
          <p:nvPr>
            <p:ph sz="quarter" idx="1"/>
          </p:nvPr>
        </p:nvSpPr>
        <p:spPr/>
        <p:txBody>
          <a:bodyPr/>
          <a:lstStyle/>
          <a:p>
            <a:r>
              <a:rPr lang="en-US" dirty="0" smtClean="0"/>
              <a:t>John-Mark is taken to Pergamum where the throne of Satan was (Revelation 2:13)</a:t>
            </a:r>
          </a:p>
          <a:p>
            <a:r>
              <a:rPr lang="en-US" dirty="0" smtClean="0"/>
              <a:t>Two huge spiritual threats in a row seems to have been too much for this new missionary and he left the ministry</a:t>
            </a:r>
            <a:r>
              <a:rPr lang="en-US" dirty="0" smtClean="0"/>
              <a:t>.</a:t>
            </a:r>
          </a:p>
          <a:p>
            <a:r>
              <a:rPr lang="en-US" dirty="0" smtClean="0"/>
              <a:t>Paul may have been presumptuous to subject John-Mark to this level of spiritual stress.</a:t>
            </a:r>
            <a:endParaRPr lang="en-US" dirty="0" smtClean="0"/>
          </a:p>
          <a:p>
            <a:r>
              <a:rPr lang="en-US" dirty="0" smtClean="0"/>
              <a:t>Need to “pick our fights” to our level of spiritual maturity</a:t>
            </a:r>
          </a:p>
          <a:p>
            <a:r>
              <a:rPr lang="en-US" dirty="0" smtClean="0"/>
              <a:t>Discouragement is a major tool of the Devil.</a:t>
            </a:r>
          </a:p>
          <a:p>
            <a:r>
              <a:rPr lang="en-US" dirty="0" smtClean="0"/>
              <a:t>Satan can affect our moods and our willpower</a:t>
            </a:r>
          </a:p>
          <a:p>
            <a:r>
              <a:rPr lang="en-US" dirty="0" smtClean="0"/>
              <a:t>Need to rebuke evil moods in the Name of Jesus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 In The Synagogue (v 14-23)</a:t>
            </a:r>
            <a:endParaRPr lang="en-US" dirty="0"/>
          </a:p>
        </p:txBody>
      </p:sp>
      <p:sp>
        <p:nvSpPr>
          <p:cNvPr id="3" name="Content Placeholder 2"/>
          <p:cNvSpPr>
            <a:spLocks noGrp="1"/>
          </p:cNvSpPr>
          <p:nvPr>
            <p:ph sz="quarter" idx="1"/>
          </p:nvPr>
        </p:nvSpPr>
        <p:spPr/>
        <p:txBody>
          <a:bodyPr/>
          <a:lstStyle/>
          <a:p>
            <a:r>
              <a:rPr lang="en-US" dirty="0" smtClean="0"/>
              <a:t>Paul arrives at “Antioch in </a:t>
            </a:r>
            <a:r>
              <a:rPr lang="en-US" dirty="0" err="1" smtClean="0"/>
              <a:t>Pisidia</a:t>
            </a:r>
            <a:r>
              <a:rPr lang="en-US" dirty="0" smtClean="0"/>
              <a:t>”  </a:t>
            </a:r>
            <a:r>
              <a:rPr lang="en-US" dirty="0" smtClean="0"/>
              <a:t>(</a:t>
            </a:r>
            <a:r>
              <a:rPr lang="en-US" dirty="0" smtClean="0"/>
              <a:t>there </a:t>
            </a:r>
            <a:r>
              <a:rPr lang="en-US" dirty="0" smtClean="0"/>
              <a:t>were NINE </a:t>
            </a:r>
            <a:r>
              <a:rPr lang="en-US" dirty="0" smtClean="0"/>
              <a:t>different cities each called Antioch)</a:t>
            </a:r>
            <a:endParaRPr lang="en-US" dirty="0" smtClean="0"/>
          </a:p>
          <a:p>
            <a:r>
              <a:rPr lang="en-US" dirty="0" smtClean="0"/>
              <a:t>Paul started preaching “to the Jews first”</a:t>
            </a:r>
          </a:p>
          <a:p>
            <a:r>
              <a:rPr lang="en-US" dirty="0" smtClean="0"/>
              <a:t>Follows cultural procedure and gets permission</a:t>
            </a:r>
          </a:p>
          <a:p>
            <a:r>
              <a:rPr lang="en-US" dirty="0" smtClean="0"/>
              <a:t>Similar to Stephen’s speech in reciting Jewish history and building a connection for the gospel to be acceptable.</a:t>
            </a:r>
          </a:p>
          <a:p>
            <a:r>
              <a:rPr lang="en-US" dirty="0" smtClean="0"/>
              <a:t>Speaks positively of Jesus.</a:t>
            </a:r>
          </a:p>
          <a:p>
            <a:r>
              <a:rPr lang="en-US" dirty="0" smtClean="0"/>
              <a:t>Shows how Jewish history leads to </a:t>
            </a:r>
            <a:r>
              <a:rPr lang="en-US" dirty="0" smtClean="0"/>
              <a:t>Jesus</a:t>
            </a:r>
          </a:p>
          <a:p>
            <a:r>
              <a:rPr lang="en-US" dirty="0" smtClean="0"/>
              <a:t>In these kinds of Jewish history sermons there is only one point and it is right at the end and the selection of historical incidents is stage-setting for the grand finale.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the Baptist  (v. 24-29)</a:t>
            </a:r>
            <a:endParaRPr lang="en-US" dirty="0"/>
          </a:p>
        </p:txBody>
      </p:sp>
      <p:sp>
        <p:nvSpPr>
          <p:cNvPr id="3" name="Content Placeholder 2"/>
          <p:cNvSpPr>
            <a:spLocks noGrp="1"/>
          </p:cNvSpPr>
          <p:nvPr>
            <p:ph sz="quarter" idx="1"/>
          </p:nvPr>
        </p:nvSpPr>
        <p:spPr/>
        <p:txBody>
          <a:bodyPr/>
          <a:lstStyle/>
          <a:p>
            <a:r>
              <a:rPr lang="en-US" dirty="0" smtClean="0"/>
              <a:t>Forerunner to Jesus</a:t>
            </a:r>
          </a:p>
          <a:p>
            <a:r>
              <a:rPr lang="en-US" dirty="0" smtClean="0"/>
              <a:t>Well-known and respected by the Jews</a:t>
            </a:r>
          </a:p>
          <a:p>
            <a:r>
              <a:rPr lang="en-US" dirty="0" smtClean="0"/>
              <a:t>Had many followers in the Dispersion (see Acts 19)</a:t>
            </a:r>
          </a:p>
          <a:p>
            <a:r>
              <a:rPr lang="en-US" dirty="0" smtClean="0"/>
              <a:t>Jews needed to know that Jesus was the important successor to John the Baptist.</a:t>
            </a:r>
          </a:p>
          <a:p>
            <a:r>
              <a:rPr lang="en-US" dirty="0" smtClean="0"/>
              <a:t>Message “to the stock of Abraham” (Jews) and those who fear God (God-fearing Gentiles in the synagogue)</a:t>
            </a:r>
          </a:p>
          <a:p>
            <a:r>
              <a:rPr lang="en-US" dirty="0" smtClean="0"/>
              <a:t>Inclusion of Gentiles.</a:t>
            </a:r>
          </a:p>
          <a:p>
            <a:r>
              <a:rPr lang="en-US" dirty="0" smtClean="0"/>
              <a:t>Antioch and Jerusalem were rivals, so portrays the Jerusalem Jews and the “bad guys” who killed Jesus.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Resurrection As Rebirth (v. 30-33)</a:t>
            </a:r>
            <a:endParaRPr lang="en-US" dirty="0"/>
          </a:p>
        </p:txBody>
      </p:sp>
      <p:sp>
        <p:nvSpPr>
          <p:cNvPr id="3" name="Content Placeholder 2"/>
          <p:cNvSpPr>
            <a:spLocks noGrp="1"/>
          </p:cNvSpPr>
          <p:nvPr>
            <p:ph sz="quarter" idx="1"/>
          </p:nvPr>
        </p:nvSpPr>
        <p:spPr/>
        <p:txBody>
          <a:bodyPr/>
          <a:lstStyle/>
          <a:p>
            <a:r>
              <a:rPr lang="en-US" dirty="0" smtClean="0"/>
              <a:t>Made the enthroned Son of God through the resurrection (see also Romans 1:4)</a:t>
            </a:r>
          </a:p>
          <a:p>
            <a:r>
              <a:rPr lang="en-US" dirty="0" smtClean="0"/>
              <a:t>The resurrection “today I have begotten thee…” is a formal statement of co-regency with God the Father</a:t>
            </a:r>
          </a:p>
          <a:p>
            <a:r>
              <a:rPr lang="en-US" dirty="0" smtClean="0"/>
              <a:t>Psalm 2:7,  Hebrews 1:5,6  5:5</a:t>
            </a:r>
          </a:p>
          <a:p>
            <a:r>
              <a:rPr lang="en-US" dirty="0" smtClean="0"/>
              <a:t>Parallels Philippians 2:5-11 and Psalm 110</a:t>
            </a:r>
          </a:p>
          <a:p>
            <a:r>
              <a:rPr lang="en-US" dirty="0" smtClean="0"/>
              <a:t>Jesus ascends and is enthroned in Heaven, this is an enthronement psalm.</a:t>
            </a:r>
          </a:p>
          <a:p>
            <a:r>
              <a:rPr lang="en-US" dirty="0" smtClean="0"/>
              <a:t>Always was the Son of God but now is glorified through His victory over sin and death and His work of redemption.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Theology Is Formed (v. 34-39)</a:t>
            </a:r>
            <a:endParaRPr lang="en-US" dirty="0"/>
          </a:p>
        </p:txBody>
      </p:sp>
      <p:sp>
        <p:nvSpPr>
          <p:cNvPr id="3" name="Content Placeholder 2"/>
          <p:cNvSpPr>
            <a:spLocks noGrp="1"/>
          </p:cNvSpPr>
          <p:nvPr>
            <p:ph sz="quarter" idx="1"/>
          </p:nvPr>
        </p:nvSpPr>
        <p:spPr/>
        <p:txBody>
          <a:bodyPr/>
          <a:lstStyle/>
          <a:p>
            <a:r>
              <a:rPr lang="en-US" dirty="0" smtClean="0"/>
              <a:t>Paul’s speech now becomes very close to Peter’s speech on the Day of Pentecost quoting the same facts about David and the same Psalms.</a:t>
            </a:r>
          </a:p>
          <a:p>
            <a:r>
              <a:rPr lang="en-US" dirty="0" smtClean="0"/>
              <a:t>We see Peter, Stephen and Paul taking the exact same line of evangelism and theology with the Jews. </a:t>
            </a:r>
          </a:p>
          <a:p>
            <a:r>
              <a:rPr lang="en-US" dirty="0" smtClean="0"/>
              <a:t>This was part of the revelation about Christ in the Psalms and the Prophets revealed on the Emmaus Road. </a:t>
            </a:r>
          </a:p>
          <a:p>
            <a:r>
              <a:rPr lang="en-US" dirty="0" smtClean="0"/>
              <a:t>David served the will of God is his generation … (v. 36)</a:t>
            </a:r>
          </a:p>
          <a:p>
            <a:r>
              <a:rPr lang="en-US" dirty="0" smtClean="0"/>
              <a:t>POWER STATEMENT:  </a:t>
            </a:r>
            <a:r>
              <a:rPr lang="en-US" b="1" dirty="0" smtClean="0"/>
              <a:t>Acts 13:39  </a:t>
            </a:r>
            <a:r>
              <a:rPr lang="en-US" i="1" dirty="0" smtClean="0"/>
              <a:t>And by him all that believe are justified from all things, from which ye could not be justified by the law of Moses.</a:t>
            </a:r>
            <a:endParaRPr lang="en-US"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556</TotalTime>
  <Words>2299</Words>
  <Application>Microsoft Office PowerPoint</Application>
  <PresentationFormat>On-screen Show (4:3)</PresentationFormat>
  <Paragraphs>175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Origin</vt:lpstr>
      <vt:lpstr>Acts 13-15</vt:lpstr>
      <vt:lpstr>Acts 13:1-3   Sending Missionaries</vt:lpstr>
      <vt:lpstr>Spiritual Opposition (v. 4-8)</vt:lpstr>
      <vt:lpstr>Elyamas Blinded (v. 9-12)</vt:lpstr>
      <vt:lpstr>John-Mark Departs (v.13)</vt:lpstr>
      <vt:lpstr>Paul In The Synagogue (v 14-23)</vt:lpstr>
      <vt:lpstr>John the Baptist  (v. 24-29)</vt:lpstr>
      <vt:lpstr>The Resurrection As Rebirth (v. 30-33)</vt:lpstr>
      <vt:lpstr>A New Theology Is Formed (v. 34-39)</vt:lpstr>
      <vt:lpstr>The Teaching Takes Off (v. 40-44)</vt:lpstr>
      <vt:lpstr>Jews Reject, Gentiles Accept (v. 45-49)</vt:lpstr>
      <vt:lpstr>First Persecution  (v. 50-52)</vt:lpstr>
      <vt:lpstr>Division At Iconium (14:1-7)</vt:lpstr>
      <vt:lpstr>Lystra’s Lame Man Healed (v.  8-14)</vt:lpstr>
      <vt:lpstr>The Definition of God  (v. 15-17)</vt:lpstr>
      <vt:lpstr>A Sudden Turn and Courage  (v. 19-22)</vt:lpstr>
      <vt:lpstr>The Return Journey (v. 23-28)</vt:lpstr>
      <vt:lpstr>Circumcision For Salvation (15:1-5)</vt:lpstr>
      <vt:lpstr>Peter’s  Reasoning  (15:6-11)</vt:lpstr>
      <vt:lpstr>James Concedes The Point (v. 12-18)</vt:lpstr>
      <vt:lpstr>James’ Rules  (v. 19-21, 29)</vt:lpstr>
      <vt:lpstr>The Letter Makes Peace (v. 22-33)</vt:lpstr>
      <vt:lpstr>The Argument  (v. 36-40)</vt:lpstr>
      <vt:lpstr>Strengthening The Churches (v. 35, 36,41)</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Acts 13-15</dc:title>
  <dc:creator>John Edmiston</dc:creator>
  <cp:lastModifiedBy>John Edmiston</cp:lastModifiedBy>
  <cp:revision>50</cp:revision>
  <dcterms:created xsi:type="dcterms:W3CDTF">2014-04-28T16:04:37Z</dcterms:created>
  <dcterms:modified xsi:type="dcterms:W3CDTF">2014-04-29T15:48:45Z</dcterms:modified>
</cp:coreProperties>
</file>