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56" r:id="rId2"/>
    <p:sldId id="257" r:id="rId3"/>
    <p:sldId id="258" r:id="rId4"/>
    <p:sldId id="259" r:id="rId5"/>
    <p:sldId id="260" r:id="rId6"/>
    <p:sldId id="261" r:id="rId7"/>
    <p:sldId id="262" r:id="rId8"/>
    <p:sldId id="263" r:id="rId9"/>
    <p:sldId id="264" r:id="rId10"/>
    <p:sldId id="265" r:id="rId11"/>
    <p:sldId id="266" r:id="rId12"/>
    <p:sldId id="285" r:id="rId13"/>
    <p:sldId id="267" r:id="rId14"/>
    <p:sldId id="268" r:id="rId15"/>
    <p:sldId id="269" r:id="rId16"/>
    <p:sldId id="270" r:id="rId17"/>
    <p:sldId id="284"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1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5438458" y="0"/>
            <a:ext cx="4160520" cy="365760"/>
          </a:xfrm>
          <a:prstGeom prst="rect">
            <a:avLst/>
          </a:prstGeom>
        </p:spPr>
        <p:txBody>
          <a:bodyPr vert="horz" lIns="96661" tIns="48331" rIns="96661" bIns="48331" rtlCol="0"/>
          <a:lstStyle>
            <a:lvl1pPr algn="r">
              <a:defRPr sz="1300"/>
            </a:lvl1pPr>
          </a:lstStyle>
          <a:p>
            <a:fld id="{3593E4F9-C6C8-41E7-8996-F92B4D424FB3}" type="datetimeFigureOut">
              <a:rPr lang="en-US" smtClean="0"/>
              <a:pPr/>
              <a:t>12/6/2021</a:t>
            </a:fld>
            <a:endParaRPr lang="en-US" dirty="0"/>
          </a:p>
        </p:txBody>
      </p:sp>
      <p:sp>
        <p:nvSpPr>
          <p:cNvPr id="4" name="Footer Placeholder 3"/>
          <p:cNvSpPr>
            <a:spLocks noGrp="1"/>
          </p:cNvSpPr>
          <p:nvPr>
            <p:ph type="ftr" sz="quarter" idx="2"/>
          </p:nvPr>
        </p:nvSpPr>
        <p:spPr>
          <a:xfrm>
            <a:off x="0" y="6948171"/>
            <a:ext cx="4160520" cy="3657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8458" y="6948171"/>
            <a:ext cx="4160520" cy="365760"/>
          </a:xfrm>
          <a:prstGeom prst="rect">
            <a:avLst/>
          </a:prstGeom>
        </p:spPr>
        <p:txBody>
          <a:bodyPr vert="horz" lIns="96661" tIns="48331" rIns="96661" bIns="48331" rtlCol="0" anchor="b"/>
          <a:lstStyle>
            <a:lvl1pPr algn="r">
              <a:defRPr sz="1300"/>
            </a:lvl1pPr>
          </a:lstStyle>
          <a:p>
            <a:fld id="{A811506A-355B-4A5A-8279-2FFED4C844CF}"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CC1921B-5867-4F79-BCAE-E232F8FB5983}" type="datetimeFigureOut">
              <a:rPr lang="en-US" smtClean="0"/>
              <a:pPr/>
              <a:t>12/6/2021</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9AF0422A-B680-43FC-8A34-77FB1E2BFEDB}"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F0422A-B680-43FC-8A34-77FB1E2BFED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F0422A-B680-43FC-8A34-77FB1E2BFEDB}"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AF0422A-B680-43FC-8A34-77FB1E2BFEDB}"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8CC1921B-5867-4F79-BCAE-E232F8FB5983}" type="datetimeFigureOut">
              <a:rPr lang="en-US" smtClean="0"/>
              <a:pPr/>
              <a:t>12/6/2021</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9AF0422A-B680-43FC-8A34-77FB1E2BFEDB}"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F0422A-B680-43FC-8A34-77FB1E2BFEDB}"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AF0422A-B680-43FC-8A34-77FB1E2BFEDB}"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AF0422A-B680-43FC-8A34-77FB1E2BFEDB}"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AF0422A-B680-43FC-8A34-77FB1E2BFEDB}"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F0422A-B680-43FC-8A34-77FB1E2BFED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C1921B-5867-4F79-BCAE-E232F8FB5983}" type="datetimeFigureOut">
              <a:rPr lang="en-US" smtClean="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AF0422A-B680-43FC-8A34-77FB1E2BFEDB}"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CC1921B-5867-4F79-BCAE-E232F8FB5983}" type="datetimeFigureOut">
              <a:rPr lang="en-US" smtClean="0"/>
              <a:pPr/>
              <a:t>12/6/2021</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AF0422A-B680-43FC-8A34-77FB1E2BFEDB}"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dk1"/>
          </a:lnRef>
          <a:fillRef idx="3">
            <a:schemeClr val="dk1"/>
          </a:fillRef>
          <a:effectRef idx="2">
            <a:schemeClr val="dk1"/>
          </a:effectRef>
          <a:fontRef idx="minor">
            <a:schemeClr val="lt1"/>
          </a:fontRef>
        </p:style>
        <p:txBody>
          <a:bodyPr>
            <a:normAutofit/>
          </a:bodyPr>
          <a:lstStyle/>
          <a:p>
            <a:r>
              <a:rPr lang="en-US" sz="4800" b="1" dirty="0" smtClean="0">
                <a:solidFill>
                  <a:schemeClr val="bg1"/>
                </a:solidFill>
                <a:effectLst>
                  <a:outerShdw blurRad="38100" dist="38100" dir="2700000" algn="tl">
                    <a:srgbClr val="000000">
                      <a:alpha val="43137"/>
                    </a:srgbClr>
                  </a:outerShdw>
                </a:effectLst>
                <a:latin typeface="Adobe Garamond Pro Bold" pitchFamily="18" charset="0"/>
              </a:rPr>
              <a:t>Acts Chapter 2</a:t>
            </a:r>
            <a:endParaRPr lang="en-US" sz="4800" b="1" dirty="0">
              <a:solidFill>
                <a:schemeClr val="bg1"/>
              </a:solidFill>
              <a:effectLst>
                <a:outerShdw blurRad="38100" dist="38100" dir="2700000" algn="tl">
                  <a:srgbClr val="000000">
                    <a:alpha val="43137"/>
                  </a:srgbClr>
                </a:outerShdw>
              </a:effectLst>
              <a:latin typeface="Adobe Garamond Pro Bold" pitchFamily="18" charset="0"/>
            </a:endParaRPr>
          </a:p>
        </p:txBody>
      </p:sp>
      <p:sp>
        <p:nvSpPr>
          <p:cNvPr id="4" name="Rectangle 3"/>
          <p:cNvSpPr/>
          <p:nvPr/>
        </p:nvSpPr>
        <p:spPr>
          <a:xfrm>
            <a:off x="1371600" y="5029200"/>
            <a:ext cx="6934200" cy="584775"/>
          </a:xfrm>
          <a:prstGeom prst="rect">
            <a:avLst/>
          </a:prstGeom>
        </p:spPr>
        <p:txBody>
          <a:bodyPr wrap="square">
            <a:spAutoFit/>
          </a:bodyPr>
          <a:lstStyle/>
          <a:p>
            <a:pPr algn="r"/>
            <a:r>
              <a:rPr lang="en-US" sz="3200" b="1" dirty="0" smtClean="0">
                <a:solidFill>
                  <a:schemeClr val="bg1"/>
                </a:solidFill>
                <a:effectLst>
                  <a:outerShdw blurRad="38100" dist="38100" dir="2700000" algn="tl">
                    <a:srgbClr val="000000">
                      <a:alpha val="43137"/>
                    </a:srgbClr>
                  </a:outerShdw>
                </a:effectLst>
                <a:latin typeface="Adobe Garamond Pro Bold" pitchFamily="18" charset="0"/>
              </a:rPr>
              <a:t>– The Day of Pentecost</a:t>
            </a:r>
            <a:endParaRPr lang="en-US" sz="3200" b="1" dirty="0">
              <a:solidFill>
                <a:schemeClr val="bg1"/>
              </a:solidFill>
              <a:effectLst>
                <a:outerShdw blurRad="38100" dist="38100" dir="2700000" algn="tl">
                  <a:srgbClr val="000000">
                    <a:alpha val="43137"/>
                  </a:srgbClr>
                </a:outerShdw>
              </a:effectLst>
              <a:latin typeface="Adobe Garamond Pro Bol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Wisely Handling The Supernatural</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410200"/>
          </a:xfrm>
        </p:spPr>
        <p:txBody>
          <a:bodyPr>
            <a:normAutofit fontScale="92500" lnSpcReduction="20000"/>
          </a:bodyPr>
          <a:lstStyle/>
          <a:p>
            <a:r>
              <a:rPr lang="en-US" dirty="0" smtClean="0">
                <a:latin typeface="Arial Narrow" pitchFamily="34" charset="0"/>
              </a:rPr>
              <a:t>Do not quench the Spirit. Do not despise prophecies, but test everything; hold fast what is good. Abstain from every form of evil. </a:t>
            </a:r>
            <a:br>
              <a:rPr lang="en-US" dirty="0" smtClean="0">
                <a:latin typeface="Arial Narrow" pitchFamily="34" charset="0"/>
              </a:rPr>
            </a:br>
            <a:r>
              <a:rPr lang="en-US" dirty="0" smtClean="0">
                <a:latin typeface="Arial Narrow" pitchFamily="34" charset="0"/>
              </a:rPr>
              <a:t>(1 Thessalonians 5:19-22)</a:t>
            </a:r>
            <a:br>
              <a:rPr lang="en-US" dirty="0" smtClean="0">
                <a:latin typeface="Arial Narrow" pitchFamily="34" charset="0"/>
              </a:rPr>
            </a:br>
            <a:endParaRPr lang="en-US" dirty="0" smtClean="0">
              <a:latin typeface="Arial Narrow" pitchFamily="34" charset="0"/>
            </a:endParaRPr>
          </a:p>
          <a:p>
            <a:r>
              <a:rPr lang="en-US" dirty="0" smtClean="0">
                <a:latin typeface="Arial Narrow" pitchFamily="34" charset="0"/>
              </a:rPr>
              <a:t>If any speak in a tongue, let there be only two or at most three, and each in turn, and let someone interpret. But if there is no one to interpret, let each of them keep silent in church and speak to himself and to God. Let two or three prophets speak, and let the others weigh what is said. (1 Corinthians 14:27-29)</a:t>
            </a:r>
            <a:br>
              <a:rPr lang="en-US" dirty="0" smtClean="0">
                <a:latin typeface="Arial Narrow" pitchFamily="34" charset="0"/>
              </a:rPr>
            </a:br>
            <a:endParaRPr lang="en-US" dirty="0" smtClean="0">
              <a:latin typeface="Arial Narrow" pitchFamily="34" charset="0"/>
            </a:endParaRPr>
          </a:p>
          <a:p>
            <a:r>
              <a:rPr lang="en-US" dirty="0" smtClean="0">
                <a:latin typeface="Arial Narrow" pitchFamily="34" charset="0"/>
              </a:rPr>
              <a:t>Beloved, do not believe every spirit, but test the spirits to see whether they are from God, for many false prophets have gone out into the world. By this you know the Spirit of God: every spirit that confesses that Jesus Christ has come in the flesh is from God, and every spirit that does not confess Jesus is not from God. This is the spirit of the antichrist, which you heard was coming and now is in the world already. (1 John 4:1-3)</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Day of the Lord (v. 19-21)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92500" lnSpcReduction="20000"/>
          </a:bodyPr>
          <a:lstStyle/>
          <a:p>
            <a:r>
              <a:rPr lang="en-US" dirty="0" smtClean="0"/>
              <a:t>Joel says the Spirit Outpouring precedes ‘the great and terrible day of the Lord’</a:t>
            </a:r>
          </a:p>
          <a:p>
            <a:r>
              <a:rPr lang="en-US" dirty="0" smtClean="0"/>
              <a:t>The Day of the Lord has multiple meanings:</a:t>
            </a:r>
            <a:br>
              <a:rPr lang="en-US" dirty="0" smtClean="0"/>
            </a:br>
            <a:r>
              <a:rPr lang="en-US" dirty="0" smtClean="0"/>
              <a:t>a)  The destruction of Jerusalem by Babylon (Isaiah and Lamentations)</a:t>
            </a:r>
          </a:p>
          <a:p>
            <a:r>
              <a:rPr lang="en-US" dirty="0" smtClean="0"/>
              <a:t>b)  Armageddon, a great battle, the last invasion of Jerusalem (Jeremiah, Ezekiel, Joel), Zechariah)</a:t>
            </a:r>
          </a:p>
          <a:p>
            <a:r>
              <a:rPr lang="en-US" dirty="0" smtClean="0"/>
              <a:t>c) A cosmic day of decision and judgment (Joel)</a:t>
            </a:r>
          </a:p>
          <a:p>
            <a:r>
              <a:rPr lang="en-US" dirty="0" smtClean="0"/>
              <a:t>d) Recompense for the haughty, proud and wicked (Zephaniah)</a:t>
            </a:r>
          </a:p>
          <a:p>
            <a:r>
              <a:rPr lang="en-US" dirty="0" smtClean="0"/>
              <a:t>e) Punishment for wicked nations (Obadiah)</a:t>
            </a:r>
          </a:p>
          <a:p>
            <a:r>
              <a:rPr lang="en-US" dirty="0" smtClean="0"/>
              <a:t>f) the final Judgment Day, the Resurrection (New Testament)</a:t>
            </a:r>
          </a:p>
          <a:p>
            <a:r>
              <a:rPr lang="en-US" dirty="0" smtClean="0"/>
              <a:t>Both 70 A.D. destruction of Jerusalem and the End Times.</a:t>
            </a:r>
          </a:p>
          <a:p>
            <a:r>
              <a:rPr lang="en-US" dirty="0" smtClean="0"/>
              <a:t>Perhaps an indication of a revival before the Lord’s Return</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Some NT References to Day of The Lord</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334000"/>
          </a:xfrm>
        </p:spPr>
        <p:txBody>
          <a:bodyPr>
            <a:normAutofit fontScale="92500"/>
          </a:bodyPr>
          <a:lstStyle/>
          <a:p>
            <a:r>
              <a:rPr lang="en-US" dirty="0" smtClean="0"/>
              <a:t>Acts 2:20  </a:t>
            </a:r>
            <a:r>
              <a:rPr lang="en-US" i="1" dirty="0" smtClean="0"/>
              <a:t>The sun shall be turned into darkness, and the moon into blood, before that great and notable day of the Lord come: </a:t>
            </a:r>
          </a:p>
          <a:p>
            <a:r>
              <a:rPr lang="en-US" dirty="0" smtClean="0"/>
              <a:t>1Cor 5:5  </a:t>
            </a:r>
            <a:r>
              <a:rPr lang="en-US" i="1" dirty="0" smtClean="0"/>
              <a:t>To deliver such an one unto Satan for the destruction of the flesh, that the spirit may be saved in the day of the Lord Jesus. </a:t>
            </a:r>
          </a:p>
          <a:p>
            <a:r>
              <a:rPr lang="en-US" dirty="0" smtClean="0"/>
              <a:t>2Cor 1:14  </a:t>
            </a:r>
            <a:r>
              <a:rPr lang="en-US" i="1" dirty="0" smtClean="0"/>
              <a:t>As also ye have acknowledged us in part, that we are your rejoicing, even as ye also are ours in the day of the Lord Jesus. </a:t>
            </a:r>
          </a:p>
          <a:p>
            <a:r>
              <a:rPr lang="en-US" dirty="0" smtClean="0"/>
              <a:t>1Thess 5:2  </a:t>
            </a:r>
            <a:r>
              <a:rPr lang="en-US" i="1" dirty="0" smtClean="0"/>
              <a:t>For yourselves know perfectly that the day of the Lord so cometh as a thief in the night. </a:t>
            </a:r>
          </a:p>
          <a:p>
            <a:r>
              <a:rPr lang="en-US" dirty="0" smtClean="0"/>
              <a:t>2Peter 3:10  </a:t>
            </a:r>
            <a:r>
              <a:rPr lang="en-US" i="1" dirty="0" smtClean="0"/>
              <a:t>But the day of the Lord will come as a thief in the night; in the which the heavens shall pass away with a great noise, and the elements shall melt with fervent heat, the earth also and the works that are therein shall be burned up.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Calling On The Name of the Lord (v. 21)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304800" y="1219200"/>
            <a:ext cx="8686800" cy="4937760"/>
          </a:xfrm>
        </p:spPr>
        <p:txBody>
          <a:bodyPr/>
          <a:lstStyle/>
          <a:p>
            <a:r>
              <a:rPr lang="en-US" dirty="0" smtClean="0"/>
              <a:t>Joel 2:32,  Acts 2:21, 9:14,  Romans 10:13, 1 Corinthians 1:2</a:t>
            </a:r>
          </a:p>
          <a:p>
            <a:r>
              <a:rPr lang="en-US" dirty="0" smtClean="0"/>
              <a:t>All who call upon the Name of the lord are saved, even in times of intense judgment.</a:t>
            </a:r>
          </a:p>
          <a:p>
            <a:r>
              <a:rPr lang="en-US" dirty="0" smtClean="0"/>
              <a:t>However more than a mere sinner’s prayer but rather a lifestyle of calling upon and invoking God. </a:t>
            </a:r>
            <a:br>
              <a:rPr lang="en-US" dirty="0" smtClean="0"/>
            </a:br>
            <a:r>
              <a:rPr lang="en-US" dirty="0" smtClean="0"/>
              <a:t>(Acts 9:14, 1 Corinthians 1:2)</a:t>
            </a:r>
          </a:p>
          <a:p>
            <a:r>
              <a:rPr lang="en-US" dirty="0" smtClean="0"/>
              <a:t>Starts with Enoch (Genesis 4:26)</a:t>
            </a:r>
          </a:p>
          <a:p>
            <a:r>
              <a:rPr lang="en-US" dirty="0" smtClean="0"/>
              <a:t>Elijah of Mt.  Horeb (1 Kings 18:24,25)</a:t>
            </a:r>
          </a:p>
          <a:p>
            <a:r>
              <a:rPr lang="en-US" dirty="0" smtClean="0"/>
              <a:t>The remnant who believe (Zechariah 13:9)</a:t>
            </a:r>
          </a:p>
          <a:p>
            <a:r>
              <a:rPr lang="en-US" dirty="0" smtClean="0"/>
              <a:t>Those who call on the name are the true worshippers who endure persecution and cal on God in dark times.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Jesus In God’s Plan (v.22-36)</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dirty="0" smtClean="0"/>
              <a:t>The crucifixion of Jesus was part of God’s foreordained plan,  yet was carried out by wicked, disobedient people!</a:t>
            </a:r>
          </a:p>
          <a:p>
            <a:r>
              <a:rPr lang="en-US" dirty="0" smtClean="0"/>
              <a:t>God planned that Jesus would die, go to Hades, be resurrected, ascend into Heaven, be at God’s right hand and from there pour out the Holy Spirit.</a:t>
            </a:r>
          </a:p>
          <a:p>
            <a:r>
              <a:rPr lang="en-US" dirty="0" smtClean="0"/>
              <a:t>Jesus would remain in Heaven until His enemies were totally defeated and subjugated.</a:t>
            </a:r>
          </a:p>
          <a:p>
            <a:r>
              <a:rPr lang="en-US" dirty="0" smtClean="0"/>
              <a:t>Peter uses Old Testament Scriptures plus the experience of the apostles and the events of Pentecost to prove this.</a:t>
            </a:r>
          </a:p>
          <a:p>
            <a:r>
              <a:rPr lang="en-US" dirty="0" smtClean="0"/>
              <a:t>Together they indicate that Jesus was clearly the Messiah and Lord.</a:t>
            </a:r>
          </a:p>
          <a:p>
            <a:r>
              <a:rPr lang="en-US" dirty="0" smtClean="0"/>
              <a:t>God work’s everything, both good and evil, into His plans.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Jesus In Hades (v.31)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228600" y="1219200"/>
            <a:ext cx="8610600" cy="5334000"/>
          </a:xfrm>
        </p:spPr>
        <p:txBody>
          <a:bodyPr>
            <a:normAutofit fontScale="92500" lnSpcReduction="20000"/>
          </a:bodyPr>
          <a:lstStyle/>
          <a:p>
            <a:r>
              <a:rPr lang="en-US" dirty="0" smtClean="0"/>
              <a:t>Jesus died and went to Hades but  was not “abandoned” there and did not see corruption.</a:t>
            </a:r>
          </a:p>
          <a:p>
            <a:r>
              <a:rPr lang="en-US" dirty="0" smtClean="0"/>
              <a:t>His body was preserved and rose intact at Easter</a:t>
            </a:r>
          </a:p>
          <a:p>
            <a:r>
              <a:rPr lang="en-US" dirty="0" smtClean="0"/>
              <a:t>Hades was the general term for the world of the dead</a:t>
            </a:r>
          </a:p>
          <a:p>
            <a:r>
              <a:rPr lang="en-US" dirty="0" smtClean="0"/>
              <a:t>Tartarus was the place of extreme imprisonment</a:t>
            </a:r>
          </a:p>
          <a:p>
            <a:r>
              <a:rPr lang="en-US" dirty="0" smtClean="0"/>
              <a:t>During this time Jesus proclaimed the gospel to the “spirits in prison” (1 Peter 3:18-22)</a:t>
            </a:r>
          </a:p>
          <a:p>
            <a:r>
              <a:rPr lang="en-US" dirty="0" smtClean="0"/>
              <a:t>These were from the ancient world of Noah’s time.</a:t>
            </a:r>
          </a:p>
          <a:p>
            <a:r>
              <a:rPr lang="en-US" dirty="0" smtClean="0"/>
              <a:t>Jesus now has the keys to death and Hades (Revelation 1:18)</a:t>
            </a:r>
          </a:p>
          <a:p>
            <a:r>
              <a:rPr lang="en-US" dirty="0" smtClean="0"/>
              <a:t>The Lake of Fire is for the Devil, his angels and those who take the mark of the Beast,  and others who rebel against God. Revelation 19:20,; 20:10,14,15; 21:8 Mark 9:42-50)</a:t>
            </a:r>
          </a:p>
          <a:p>
            <a:r>
              <a:rPr lang="en-US" dirty="0" smtClean="0"/>
              <a:t>Christians pass through the fire, are salted by it and tested but receive a reward, though some will have little or no reward.</a:t>
            </a:r>
            <a:br>
              <a:rPr lang="en-US" dirty="0" smtClean="0"/>
            </a:br>
            <a:r>
              <a:rPr lang="en-US" dirty="0" smtClean="0"/>
              <a:t>(1 Corinthians 3:10-15, 2 Corinthians 5:10, Mark 9:49)</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Exaltation of Jesus (v. 32-35)</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228600" y="1219200"/>
            <a:ext cx="8686800" cy="4937760"/>
          </a:xfrm>
        </p:spPr>
        <p:txBody>
          <a:bodyPr/>
          <a:lstStyle/>
          <a:p>
            <a:r>
              <a:rPr lang="en-US" dirty="0" smtClean="0"/>
              <a:t>Jesus then rose to the right hand of the Father and subjugated the  principalities and powers (1 Peter 3:22, Ephesians 1:21, Hebrews 1:1-3)</a:t>
            </a:r>
          </a:p>
          <a:p>
            <a:r>
              <a:rPr lang="en-US" dirty="0" smtClean="0"/>
              <a:t>This involved “taking captivity captive” (Ephesians 4:8-10)</a:t>
            </a:r>
          </a:p>
          <a:p>
            <a:r>
              <a:rPr lang="en-US" dirty="0" smtClean="0"/>
              <a:t>Disarming the principalities and powers (Colossians 2:14-17)</a:t>
            </a:r>
          </a:p>
          <a:p>
            <a:r>
              <a:rPr lang="en-US" dirty="0" smtClean="0"/>
              <a:t>Breaking the curse of the Law (Galatians 3:10-14)</a:t>
            </a:r>
          </a:p>
          <a:p>
            <a:r>
              <a:rPr lang="en-US" dirty="0" smtClean="0"/>
              <a:t>Once the curse of the Law is removed the Spirit can be poured out (Galatians 3:14) thus legalism always leads to spiritual dryness.</a:t>
            </a:r>
          </a:p>
          <a:p>
            <a:r>
              <a:rPr lang="en-US" dirty="0" smtClean="0"/>
              <a:t>While Jesus is exalted and at the right hand the Father is actively subjugate His enemies to make way for the Return.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4">
                    <a:lumMod val="75000"/>
                  </a:schemeClr>
                </a:solidFill>
                <a:effectLst>
                  <a:outerShdw blurRad="38100" dist="38100" dir="2700000" algn="tl">
                    <a:srgbClr val="000000">
                      <a:alpha val="43137"/>
                    </a:srgbClr>
                  </a:outerShdw>
                </a:effectLst>
              </a:rPr>
              <a:t>The Outpouring Of The Spirit (Acts 2:33)</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We are baptized in the Spirit, by Jesus, as a result of the Ascension, and the work of Christ on the Cross</a:t>
            </a:r>
          </a:p>
          <a:p>
            <a:r>
              <a:rPr lang="en-US" dirty="0" smtClean="0"/>
              <a:t>The Baptism in the Holy Spirit is an “outpouring” of God with visible and audible manifestations “what you now see and hear” </a:t>
            </a:r>
          </a:p>
          <a:p>
            <a:r>
              <a:rPr lang="en-US" dirty="0" smtClean="0"/>
              <a:t>It is visible even by unbelievers (though they do not understand it) and has outward signs such as tongues and prophecy.</a:t>
            </a:r>
          </a:p>
          <a:p>
            <a:r>
              <a:rPr lang="en-US" dirty="0" smtClean="0"/>
              <a:t>It can be a ‘sign’ for Jewish unbelievers that God is manifest in their midst </a:t>
            </a:r>
            <a:br>
              <a:rPr lang="en-US" dirty="0" smtClean="0"/>
            </a:br>
            <a:r>
              <a:rPr lang="en-US" dirty="0" smtClean="0"/>
              <a:t>(Isaiah 28:11,12; 1 Corinthians 14:21,22)</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Repent and Be Baptized (Acts 2:37-39)</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dirty="0" smtClean="0"/>
              <a:t>Repent – from unbelief concerning Jesus as the Christ</a:t>
            </a:r>
          </a:p>
          <a:p>
            <a:r>
              <a:rPr lang="en-US" dirty="0" smtClean="0"/>
              <a:t>Baptism – in water, for the forgiveness of sins</a:t>
            </a:r>
          </a:p>
          <a:p>
            <a:r>
              <a:rPr lang="en-US" dirty="0" smtClean="0"/>
              <a:t>Name of Jesus – directly implying that Jesus is God</a:t>
            </a:r>
          </a:p>
          <a:p>
            <a:r>
              <a:rPr lang="en-US" dirty="0" smtClean="0"/>
              <a:t>Matthew has a Trinitarian formula (Father, Son, Holy Spirit) Matthew 28;19,20</a:t>
            </a:r>
          </a:p>
          <a:p>
            <a:r>
              <a:rPr lang="en-US" dirty="0" smtClean="0"/>
              <a:t>Water baptism is seen as preparation for Spirit baptism, the receiving of the promised Hoy Spirit.</a:t>
            </a:r>
          </a:p>
          <a:p>
            <a:r>
              <a:rPr lang="en-US" dirty="0" smtClean="0"/>
              <a:t>They generally occur together but in various order, sometimes water baptism came after Spirit baptism (Cornelius’s house)</a:t>
            </a:r>
          </a:p>
          <a:p>
            <a:r>
              <a:rPr lang="en-US" dirty="0" smtClean="0"/>
              <a:t>A perpetual and universal promise not just a one-off event.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Gift of the Holy Spirit – (v. 38)</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dirty="0" smtClean="0"/>
              <a:t>The Holy Spirit is a “gift’ and cannot be bought with money,  or earned in any way by the works of the Law.</a:t>
            </a:r>
          </a:p>
          <a:p>
            <a:r>
              <a:rPr lang="en-US" dirty="0" smtClean="0"/>
              <a:t>Acts 12:38,  8:20, 10:45, 11:17;  Hebrews 6:4;  </a:t>
            </a:r>
          </a:p>
          <a:p>
            <a:r>
              <a:rPr lang="en-US" dirty="0" smtClean="0"/>
              <a:t>Galatians 3:1-5</a:t>
            </a:r>
          </a:p>
          <a:p>
            <a:r>
              <a:rPr lang="en-US" dirty="0" smtClean="0"/>
              <a:t>Is received by “hearing with faith”</a:t>
            </a:r>
          </a:p>
          <a:p>
            <a:r>
              <a:rPr lang="en-US" dirty="0" smtClean="0"/>
              <a:t>Others referred to in the singular “gift”  include:</a:t>
            </a:r>
            <a:br>
              <a:rPr lang="en-US" dirty="0" smtClean="0"/>
            </a:br>
            <a:r>
              <a:rPr lang="en-US" dirty="0" smtClean="0"/>
              <a:t> a) the gift of righteousness (Romans 5:15-18)</a:t>
            </a:r>
          </a:p>
          <a:p>
            <a:pPr>
              <a:buNone/>
            </a:pPr>
            <a:r>
              <a:rPr lang="en-US" dirty="0" smtClean="0"/>
              <a:t>    b) eternal life (Romans 6:23)</a:t>
            </a:r>
            <a:br>
              <a:rPr lang="en-US" dirty="0" smtClean="0"/>
            </a:br>
            <a:r>
              <a:rPr lang="en-US" dirty="0" smtClean="0"/>
              <a:t> c) the unspeakable gift of Christ Himself (2 Cor 9:15)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Jewish Feast of Pentecost</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50 days or seven weeks after the Passover</a:t>
            </a:r>
          </a:p>
          <a:p>
            <a:r>
              <a:rPr lang="en-US" dirty="0" smtClean="0"/>
              <a:t>An agrarian feast – the completion of the barley harvest</a:t>
            </a:r>
          </a:p>
          <a:p>
            <a:r>
              <a:rPr lang="en-US" dirty="0" smtClean="0"/>
              <a:t>The Israelites were admonished to remember their bondage on that day and to re-consecrate themselves to the Lord (Deuteronomy16:12)</a:t>
            </a:r>
          </a:p>
          <a:p>
            <a:r>
              <a:rPr lang="en-US" dirty="0" smtClean="0"/>
              <a:t>In later Jewish tradition (medieval) came to signify the giving of the Law and formation of the nation. No mention of this in Josephus or in O.T. historians</a:t>
            </a:r>
          </a:p>
          <a:p>
            <a:r>
              <a:rPr lang="en-US" dirty="0" smtClean="0"/>
              <a:t>The offering was two rather large loaves of bread: the length of the loaf was 7 handbreadths, its width 4, its depth 7 fingers, 1/10 of an ephah, about 3.5 quarts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Gifts of the Holy Spirit</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257800"/>
          </a:xfrm>
        </p:spPr>
        <p:txBody>
          <a:bodyPr>
            <a:normAutofit lnSpcReduction="10000"/>
          </a:bodyPr>
          <a:lstStyle/>
          <a:p>
            <a:r>
              <a:rPr lang="en-US" dirty="0" smtClean="0"/>
              <a:t>In the plural “gifts” we have numerous minor manifestations distributed as the Spirit wills.</a:t>
            </a:r>
          </a:p>
          <a:p>
            <a:r>
              <a:rPr lang="en-US" dirty="0" smtClean="0"/>
              <a:t>There are numerous “spiritual gifts” such as healing, tongues, prophecy, gifts of service etc. are imparted.</a:t>
            </a:r>
          </a:p>
          <a:p>
            <a:r>
              <a:rPr lang="en-US" dirty="0" smtClean="0"/>
              <a:t> See 1 Corinthians 12 &amp; 14 and Romans 12</a:t>
            </a:r>
          </a:p>
          <a:p>
            <a:r>
              <a:rPr lang="en-US" dirty="0" smtClean="0"/>
              <a:t>These gifts are manifestations for the common good, and are all from ‘the one Spirit’ Who decides how they will operate and who will have them and to what extent.</a:t>
            </a:r>
          </a:p>
          <a:p>
            <a:r>
              <a:rPr lang="en-US" dirty="0" smtClean="0"/>
              <a:t>Gifts operate “according to the measure of faith”</a:t>
            </a:r>
          </a:p>
          <a:p>
            <a:r>
              <a:rPr lang="en-US" dirty="0" smtClean="0"/>
              <a:t>Your gift is simply what you do when the Holy Spirit is “upon you” David wrote Psalms, Peter healed and preached, Samson fought Philistines, Ezekiel prophesied etc.</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Save Yourselves? (v.40)</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“Save yourselves from this perverse generation”</a:t>
            </a:r>
          </a:p>
          <a:p>
            <a:r>
              <a:rPr lang="en-US" dirty="0" smtClean="0"/>
              <a:t>Christ alone is the Savior however we have to cooperate with God’s offer of salvation</a:t>
            </a:r>
          </a:p>
          <a:p>
            <a:r>
              <a:rPr lang="en-US" dirty="0" smtClean="0"/>
              <a:t>The boat of salvation was there, but they had to choose to “get on board”</a:t>
            </a:r>
          </a:p>
          <a:p>
            <a:r>
              <a:rPr lang="en-US" dirty="0" smtClean="0"/>
              <a:t>They had to repent, believe and be baptized.</a:t>
            </a:r>
          </a:p>
          <a:p>
            <a:r>
              <a:rPr lang="en-US" dirty="0" smtClean="0"/>
              <a:t>Once they choose to step on board then the destination of the ship was certain (Heaven) because of the work of Christ upon the Cross. </a:t>
            </a:r>
          </a:p>
          <a:p>
            <a:r>
              <a:rPr lang="en-US" dirty="0" smtClean="0"/>
              <a:t>We CHOOSE to take a PREDESTINED journey!</a:t>
            </a:r>
            <a:br>
              <a:rPr lang="en-US" dirty="0" smtClean="0"/>
            </a:br>
            <a:r>
              <a:rPr lang="en-US" dirty="0" smtClean="0"/>
              <a:t>(Ephesians 1:3-14)</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Crooked Generation / Evil Age (v.40)</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Luke 11:29,  John 17:15,  Galatians 1:4, Ephesians 5:16, 6:12,13,  2 Thessalonians 3:3</a:t>
            </a:r>
          </a:p>
          <a:p>
            <a:r>
              <a:rPr lang="en-US" dirty="0" smtClean="0"/>
              <a:t>We live in a fallen, evil and wicked world where Jesus tells us to “beware of men” and to be “as wise as serpents and as harmless as doves”</a:t>
            </a:r>
          </a:p>
          <a:p>
            <a:r>
              <a:rPr lang="en-US" dirty="0" smtClean="0"/>
              <a:t>This world is dominated by evil principalities and powers (Ephesians 6:10-12)</a:t>
            </a:r>
          </a:p>
          <a:p>
            <a:r>
              <a:rPr lang="en-US" dirty="0" smtClean="0"/>
              <a:t>If we go with the crowd, if we are average and normal, we will be part of their wickedness and we need to save ourselves from this by standing apart and being holy.</a:t>
            </a:r>
          </a:p>
          <a:p>
            <a:r>
              <a:rPr lang="en-US" dirty="0" smtClean="0"/>
              <a:t>Romans 1:20-32;  2 Corinthians 6:14-18</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Revival &amp; Response (v.41)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3,000 were baptized and added to the church in one day.</a:t>
            </a:r>
          </a:p>
          <a:p>
            <a:r>
              <a:rPr lang="en-US" dirty="0" smtClean="0"/>
              <a:t>These was a “people movement” where many people within the culture was ready to believe and they did so suddenly and at one time.</a:t>
            </a:r>
          </a:p>
          <a:p>
            <a:r>
              <a:rPr lang="en-US" dirty="0" smtClean="0"/>
              <a:t>Revivals are large scale holy moments when the church is born or renewed in a certain area (Jerusalem, Samaria, Ephesus) and they tend to be confined to a certain culture and not to go much beyond it e.g., the Welsh revival, New Hebrides revival, Indonesian revival.</a:t>
            </a:r>
          </a:p>
          <a:p>
            <a:r>
              <a:rPr lang="en-US" dirty="0" smtClean="0"/>
              <a:t>All true revivals are born out of extensive prayer and godly biblical preaching.</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 New Community (v.42)</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The revival was communal as well as individual. It was not just “me and God”.</a:t>
            </a:r>
          </a:p>
          <a:p>
            <a:r>
              <a:rPr lang="en-US" dirty="0" smtClean="0"/>
              <a:t>Apostle’s Teaching – anointed teaching from a leader</a:t>
            </a:r>
          </a:p>
          <a:p>
            <a:r>
              <a:rPr lang="en-US" dirty="0" smtClean="0"/>
              <a:t>Fellowship – koinonia: working together for God</a:t>
            </a:r>
          </a:p>
          <a:p>
            <a:r>
              <a:rPr lang="en-US" dirty="0" smtClean="0"/>
              <a:t>Breaking of Bread – communion,  agape meal</a:t>
            </a:r>
          </a:p>
          <a:p>
            <a:r>
              <a:rPr lang="en-US" dirty="0" smtClean="0"/>
              <a:t>Prayers – seem to be group prayers at Solomon’s Porch</a:t>
            </a:r>
          </a:p>
          <a:p>
            <a:r>
              <a:rPr lang="en-US" dirty="0" smtClean="0"/>
              <a:t>Christianity works when all the members work together as one body for mutual edification and blessing.</a:t>
            </a:r>
          </a:p>
          <a:p>
            <a:r>
              <a:rPr lang="en-US" dirty="0" smtClean="0"/>
              <a:t>“Lone Ranger” types are not fully in the will of God but should submit their pride and take their place in the community of believers.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Awe, Signs and Wonders (v.43)</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a:bodyPr>
          <a:lstStyle/>
          <a:p>
            <a:r>
              <a:rPr lang="en-US" i="1" dirty="0" smtClean="0"/>
              <a:t>And awe came upon every soul, and many wonders and signs were being done through the apostles. </a:t>
            </a:r>
            <a:r>
              <a:rPr lang="en-US" dirty="0" smtClean="0"/>
              <a:t>(Acts 2:43)</a:t>
            </a:r>
          </a:p>
          <a:p>
            <a:r>
              <a:rPr lang="en-US" dirty="0" smtClean="0"/>
              <a:t>Acts 3:6-9, 4:33, 5:12, 5:15-16, 9:34,  9:40;</a:t>
            </a:r>
          </a:p>
          <a:p>
            <a:r>
              <a:rPr lang="en-US" b="1" dirty="0" smtClean="0"/>
              <a:t>Awe: </a:t>
            </a:r>
            <a:r>
              <a:rPr lang="en-US" dirty="0" smtClean="0"/>
              <a:t>Luke 7:16, 8:37 a trembling at the glorious work of God, a deep human reaction to the presence of the Heavenly in their midst, a sense of the unusual taking place but in a good and holy way.</a:t>
            </a:r>
          </a:p>
          <a:p>
            <a:r>
              <a:rPr lang="en-US" b="1" dirty="0" smtClean="0"/>
              <a:t>Signs:  </a:t>
            </a:r>
            <a:r>
              <a:rPr lang="en-US" dirty="0" smtClean="0"/>
              <a:t>point to the future or to a mystical meaning e.g. the wedding at Cana also Mark 16:17,18</a:t>
            </a:r>
          </a:p>
          <a:p>
            <a:r>
              <a:rPr lang="en-US" b="1" dirty="0" smtClean="0"/>
              <a:t>Wonders: </a:t>
            </a:r>
            <a:r>
              <a:rPr lang="en-US" dirty="0" smtClean="0"/>
              <a:t>major and astonishing miracles such as people being raised from the dead. John 14:12</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All Things In Common (v.44)</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458200" cy="4937760"/>
          </a:xfrm>
        </p:spPr>
        <p:txBody>
          <a:bodyPr/>
          <a:lstStyle/>
          <a:p>
            <a:r>
              <a:rPr lang="en-US" dirty="0" smtClean="0"/>
              <a:t>Acts 2:44, 4:32</a:t>
            </a:r>
          </a:p>
          <a:p>
            <a:r>
              <a:rPr lang="en-US" dirty="0" smtClean="0"/>
              <a:t>All things in common, no-one regarding anything as his own. </a:t>
            </a:r>
          </a:p>
          <a:p>
            <a:r>
              <a:rPr lang="en-US" dirty="0" smtClean="0"/>
              <a:t>A breaking of the spiritual sins of: stinginess, hard-heartedness, covetousness, selfishness, possessiveness, love of money,  and greediness.</a:t>
            </a:r>
          </a:p>
          <a:p>
            <a:r>
              <a:rPr lang="en-US" dirty="0" smtClean="0"/>
              <a:t>An extended sense of “self” so it was not just “me and mine in our little corner” but embraced the entire Christian community. A lack of personal defensiveness.</a:t>
            </a:r>
          </a:p>
          <a:p>
            <a:r>
              <a:rPr lang="en-US" dirty="0" smtClean="0"/>
              <a:t>A movement of true generosity and open-hearted agape love.</a:t>
            </a:r>
          </a:p>
          <a:p>
            <a:r>
              <a:rPr lang="en-US" dirty="0" smtClean="0"/>
              <a:t>Everything could be used by anyone.  Trust and love.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Removal of Financial Shame (v.45)</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fontScale="92500" lnSpcReduction="10000"/>
          </a:bodyPr>
          <a:lstStyle/>
          <a:p>
            <a:r>
              <a:rPr lang="en-US" dirty="0" smtClean="0"/>
              <a:t>The Holy Spirit moves Christians to relieve the poverty and financial shame of those in need.</a:t>
            </a:r>
          </a:p>
          <a:p>
            <a:r>
              <a:rPr lang="en-US" dirty="0" smtClean="0"/>
              <a:t>Acts 2:45, 4:43-47</a:t>
            </a:r>
          </a:p>
          <a:p>
            <a:r>
              <a:rPr lang="en-US" dirty="0" smtClean="0"/>
              <a:t>God does not want  ANY of His children to be hungry, needy or ashamed.</a:t>
            </a:r>
          </a:p>
          <a:p>
            <a:r>
              <a:rPr lang="en-US" dirty="0" smtClean="0"/>
              <a:t>Believers are still expected to work if they are able. (2 Thessalonians 3:10-12)</a:t>
            </a:r>
          </a:p>
          <a:p>
            <a:r>
              <a:rPr lang="en-US" dirty="0" smtClean="0"/>
              <a:t>Widows had to meet certain criteria (1 Timothy 5:1-16)</a:t>
            </a:r>
          </a:p>
          <a:p>
            <a:r>
              <a:rPr lang="en-US" dirty="0" smtClean="0"/>
              <a:t>Families were expected to provide for their relatives and not to do so was to deny the faith and be worse than an unbeliever. (1 Timothy 5:8)</a:t>
            </a:r>
          </a:p>
          <a:p>
            <a:r>
              <a:rPr lang="en-US" dirty="0" smtClean="0"/>
              <a:t>Congregations are to provide for their pastors (1 Timothy 5:17,18)</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Continued Growth</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normAutofit lnSpcReduction="10000"/>
          </a:bodyPr>
          <a:lstStyle/>
          <a:p>
            <a:r>
              <a:rPr lang="en-US" dirty="0" smtClean="0"/>
              <a:t>Daily community and eating together</a:t>
            </a:r>
          </a:p>
          <a:p>
            <a:r>
              <a:rPr lang="en-US" dirty="0" smtClean="0"/>
              <a:t>Homes = house churches, villa churches, small groups was now too large to meet in one place</a:t>
            </a:r>
          </a:p>
          <a:p>
            <a:r>
              <a:rPr lang="en-US" dirty="0" smtClean="0"/>
              <a:t>Daily attendance at the Temple at prayer time</a:t>
            </a:r>
          </a:p>
          <a:p>
            <a:r>
              <a:rPr lang="en-US" dirty="0" smtClean="0"/>
              <a:t>Great joy in the Lord</a:t>
            </a:r>
          </a:p>
          <a:p>
            <a:r>
              <a:rPr lang="en-US" dirty="0" smtClean="0"/>
              <a:t>Praise and gratitude for what God was doing</a:t>
            </a:r>
          </a:p>
          <a:p>
            <a:r>
              <a:rPr lang="en-US" dirty="0" smtClean="0"/>
              <a:t>The new movement had favor among all the people (but not the leadership.</a:t>
            </a:r>
          </a:p>
          <a:p>
            <a:r>
              <a:rPr lang="en-US" dirty="0" smtClean="0"/>
              <a:t>New members joined the Jerusalem church on a daily basis.</a:t>
            </a:r>
          </a:p>
          <a:p>
            <a:r>
              <a:rPr lang="en-US" dirty="0" smtClean="0"/>
              <a:t>Being saved = salvation as a process as well as a one time event, we are being saved from glory to glory! 2 Cor 3:17</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4">
                    <a:lumMod val="75000"/>
                  </a:schemeClr>
                </a:solidFill>
                <a:effectLst>
                  <a:outerShdw blurRad="38100" dist="38100" dir="2700000" algn="tl">
                    <a:srgbClr val="000000">
                      <a:alpha val="43137"/>
                    </a:srgbClr>
                  </a:outerShdw>
                </a:effectLst>
              </a:rPr>
              <a:t>Wind and Fire (v. 1-3)</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Fell in the prayer room and not on the Temple!</a:t>
            </a:r>
          </a:p>
          <a:p>
            <a:r>
              <a:rPr lang="en-US" dirty="0" smtClean="0"/>
              <a:t>God ignores the formal structure for the faith structure.</a:t>
            </a:r>
          </a:p>
          <a:p>
            <a:r>
              <a:rPr lang="en-US" dirty="0" smtClean="0"/>
              <a:t>Wind and Fire are both symbols of the Holy Spirit others include Living Water, Rain, Rivers of Living Water, Oil, and a Dove.</a:t>
            </a:r>
          </a:p>
          <a:p>
            <a:r>
              <a:rPr lang="en-US" dirty="0" smtClean="0"/>
              <a:t>Both were part of Elijah’s experience in the cave. They are unstructured, elemental, powerful and mysterious like the Holy Spirit.</a:t>
            </a:r>
          </a:p>
          <a:p>
            <a:r>
              <a:rPr lang="en-US" dirty="0" smtClean="0"/>
              <a:t>Both corporate (filled the Upper Room) and individual, divided tongues of fire rested on each of them in a heavenly experience of grace.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Other Tongues: Languages (v. 4-11)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This was  both a miracle of speaking “they spoke in other tongues as the Spirit gave them utterance” and of hearing “each heard them in his own language”.</a:t>
            </a:r>
          </a:p>
          <a:p>
            <a:r>
              <a:rPr lang="en-US" dirty="0" smtClean="0"/>
              <a:t>An impartation of linguistic knowledge for the purpose of witnessing to God and glorifying Him (v.11)</a:t>
            </a:r>
          </a:p>
          <a:p>
            <a:r>
              <a:rPr lang="en-US" dirty="0" smtClean="0"/>
              <a:t>A reversal of the Tower of Babel</a:t>
            </a:r>
          </a:p>
          <a:p>
            <a:r>
              <a:rPr lang="en-US" dirty="0" smtClean="0"/>
              <a:t>An indication that God values the heart languages and witnesses to people in their primary language even in spiritual experiences.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4">
                    <a:lumMod val="75000"/>
                  </a:schemeClr>
                </a:solidFill>
                <a:effectLst>
                  <a:outerShdw blurRad="38100" dist="38100" dir="2700000" algn="tl">
                    <a:srgbClr val="000000">
                      <a:alpha val="43137"/>
                    </a:srgbClr>
                  </a:outerShdw>
                </a:effectLst>
              </a:rPr>
              <a:t>Types of Tongues in the NT</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Human languages for group witness (Acts 2:4-11)</a:t>
            </a:r>
            <a:br>
              <a:rPr lang="en-US" dirty="0" smtClean="0"/>
            </a:br>
            <a:endParaRPr lang="en-US" dirty="0" smtClean="0"/>
          </a:p>
          <a:p>
            <a:r>
              <a:rPr lang="en-US" dirty="0" smtClean="0"/>
              <a:t>Angelic languages (1 Corinthians 13:1) presumably for talking to angels???  </a:t>
            </a:r>
            <a:br>
              <a:rPr lang="en-US" dirty="0" smtClean="0"/>
            </a:br>
            <a:endParaRPr lang="en-US" dirty="0" smtClean="0"/>
          </a:p>
          <a:p>
            <a:r>
              <a:rPr lang="en-US" dirty="0" smtClean="0"/>
              <a:t>Speaking mysteries unto God that no man understands (1 Corinthians 14:2) which results in personal edification (1 Corinthians 14:4)</a:t>
            </a:r>
            <a:br>
              <a:rPr lang="en-US" dirty="0" smtClean="0"/>
            </a:br>
            <a:endParaRPr lang="en-US" dirty="0" smtClean="0"/>
          </a:p>
          <a:p>
            <a:r>
              <a:rPr lang="en-US" dirty="0" smtClean="0"/>
              <a:t>Groanings to deep for words, given by the Holy Spirit, for the purpose of prayer and intercession (Romans 8:26)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accent4">
                    <a:lumMod val="75000"/>
                  </a:schemeClr>
                </a:solidFill>
                <a:effectLst>
                  <a:outerShdw blurRad="38100" dist="38100" dir="2700000" algn="tl">
                    <a:srgbClr val="000000">
                      <a:alpha val="43137"/>
                    </a:srgbClr>
                  </a:outerShdw>
                </a:effectLst>
              </a:rPr>
              <a:t>The Prophecy of Joel (v. 12-21)</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Ecstatic experience resulted in questioning the manifestation and accusations of drunkenness.</a:t>
            </a:r>
          </a:p>
          <a:p>
            <a:r>
              <a:rPr lang="en-US" dirty="0" smtClean="0"/>
              <a:t>Peter points to Joel 2:28-32</a:t>
            </a:r>
          </a:p>
          <a:p>
            <a:r>
              <a:rPr lang="en-US" dirty="0" smtClean="0"/>
              <a:t>A prophetic fulfillment of universal powerful spiritual experiences for all who believe.</a:t>
            </a:r>
          </a:p>
          <a:p>
            <a:r>
              <a:rPr lang="en-US" dirty="0" smtClean="0"/>
              <a:t>The spiritual renewal bypasses gender (both men and women), age (young and old), class (includes even servants) and Jewish tribal boundaries (is for “all flesh”)</a:t>
            </a:r>
          </a:p>
          <a:p>
            <a:r>
              <a:rPr lang="en-US" dirty="0" smtClean="0"/>
              <a:t>Visionary, prophetic and ecstatic experience is now available to all who believe through the outpouring of the Spirit.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Reconnecting Heaven and Earth</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181600"/>
          </a:xfrm>
        </p:spPr>
        <p:txBody>
          <a:bodyPr>
            <a:normAutofit fontScale="92500"/>
          </a:bodyPr>
          <a:lstStyle/>
          <a:p>
            <a:r>
              <a:rPr lang="en-US" dirty="0" smtClean="0"/>
              <a:t>Eden:  God walks in the Garden with Adam 7 Eve, trees have spiritual properties. A mystical world.</a:t>
            </a:r>
          </a:p>
          <a:p>
            <a:r>
              <a:rPr lang="en-US" dirty="0" smtClean="0"/>
              <a:t>The Fall: outside the Garden, outside the mystical world, ground cursed, life is hard and fruitless, technology develops, mankind invents ways of coping. Alienation and violence increase.</a:t>
            </a:r>
          </a:p>
          <a:p>
            <a:r>
              <a:rPr lang="en-US" dirty="0" smtClean="0"/>
              <a:t>The Flood-Abraham  The curse is somewhat lifted, Noah brings peace and rest and a new start, Abraham starts the life of faith, mystical experiences resume.</a:t>
            </a:r>
          </a:p>
          <a:p>
            <a:r>
              <a:rPr lang="en-US" dirty="0" smtClean="0"/>
              <a:t>Moses &amp; Elijah – John the Baptist: occasional prophets, all goes quiet from Malachi to John.  Then Jesus arrives, then Pentecost and the return of powerful spiritual experiences and reconnection of mankind to God through faith in Christ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The</a:t>
            </a:r>
            <a:r>
              <a:rPr lang="en-US" dirty="0" smtClean="0">
                <a:solidFill>
                  <a:schemeClr val="accent4">
                    <a:lumMod val="75000"/>
                  </a:schemeClr>
                </a:solidFill>
              </a:rPr>
              <a:t> </a:t>
            </a:r>
            <a:r>
              <a:rPr lang="en-US" b="1" dirty="0" smtClean="0">
                <a:solidFill>
                  <a:schemeClr val="accent4">
                    <a:lumMod val="75000"/>
                  </a:schemeClr>
                </a:solidFill>
                <a:effectLst>
                  <a:outerShdw blurRad="38100" dist="38100" dir="2700000" algn="tl">
                    <a:srgbClr val="000000">
                      <a:alpha val="43137"/>
                    </a:srgbClr>
                  </a:outerShdw>
                </a:effectLst>
              </a:rPr>
              <a:t>Holy Spirit Is Accessible To All</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p:txBody>
          <a:bodyPr/>
          <a:lstStyle/>
          <a:p>
            <a:r>
              <a:rPr lang="en-US" dirty="0" smtClean="0"/>
              <a:t>Up until this point the “Holy” had been mysterious, remote and very rare.</a:t>
            </a:r>
          </a:p>
          <a:p>
            <a:r>
              <a:rPr lang="en-US" dirty="0" smtClean="0"/>
              <a:t>400 years of God’s silence from Malachi to John the Baptist.</a:t>
            </a:r>
          </a:p>
          <a:p>
            <a:r>
              <a:rPr lang="en-US" dirty="0" smtClean="0"/>
              <a:t>Spirituality had become mere technicality, things learned by rote, empty ceremonies, petty legalism and scribal minutia.  There was nothing of the miraculous.</a:t>
            </a:r>
          </a:p>
          <a:p>
            <a:r>
              <a:rPr lang="en-US" dirty="0" smtClean="0"/>
              <a:t>God was “in His box” in the Temple, up on the hill while the country was being trampled by invasion and injustice.</a:t>
            </a:r>
          </a:p>
          <a:p>
            <a:r>
              <a:rPr lang="en-US" dirty="0" smtClean="0"/>
              <a:t>Now the rare, becomes common, Heaven opens, the Spirit is poured out and a new spirituality begins.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4">
                    <a:lumMod val="75000"/>
                  </a:schemeClr>
                </a:solidFill>
                <a:effectLst>
                  <a:outerShdw blurRad="38100" dist="38100" dir="2700000" algn="tl">
                    <a:srgbClr val="000000">
                      <a:alpha val="43137"/>
                    </a:srgbClr>
                  </a:outerShdw>
                </a:effectLst>
              </a:rPr>
              <a:t>Dreams and Visions (v.17,18)</a:t>
            </a:r>
            <a:endParaRPr lang="en-US" b="1"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457200" y="1219200"/>
            <a:ext cx="8229600" cy="5181600"/>
          </a:xfrm>
        </p:spPr>
        <p:txBody>
          <a:bodyPr>
            <a:normAutofit fontScale="92500" lnSpcReduction="20000"/>
          </a:bodyPr>
          <a:lstStyle/>
          <a:p>
            <a:r>
              <a:rPr lang="en-US" dirty="0" smtClean="0"/>
              <a:t>Dreams and visions give us the warning, correction, exhortation and specific instructions that we need to carry out God’s will in our lives, avoid danger and trouble, and to bless others in ministry. </a:t>
            </a:r>
          </a:p>
          <a:p>
            <a:r>
              <a:rPr lang="en-US" dirty="0" smtClean="0"/>
              <a:t>Joseph 1:  the seven year famine (avoiding trouble)</a:t>
            </a:r>
          </a:p>
          <a:p>
            <a:r>
              <a:rPr lang="en-US" dirty="0" smtClean="0"/>
              <a:t>Manoah:  how to raise Samson (instructions)</a:t>
            </a:r>
          </a:p>
          <a:p>
            <a:r>
              <a:rPr lang="en-US" dirty="0" smtClean="0"/>
              <a:t>Joseph 2:  “take the Child to Egypt” (avoiding danger)</a:t>
            </a:r>
          </a:p>
          <a:p>
            <a:r>
              <a:rPr lang="en-US" dirty="0" smtClean="0"/>
              <a:t>Paul:   the Macedonian call to share the gospel (direction)</a:t>
            </a:r>
          </a:p>
          <a:p>
            <a:r>
              <a:rPr lang="en-US" dirty="0" smtClean="0"/>
              <a:t>Peter:  “call not unclean”  (correction)</a:t>
            </a:r>
          </a:p>
          <a:p>
            <a:r>
              <a:rPr lang="en-US" dirty="0" smtClean="0"/>
              <a:t>Revelation:  </a:t>
            </a:r>
            <a:r>
              <a:rPr lang="en-US" u="sng" dirty="0" smtClean="0"/>
              <a:t>exhortation</a:t>
            </a:r>
            <a:r>
              <a:rPr lang="en-US" dirty="0" smtClean="0"/>
              <a:t> to the seven churches by vision</a:t>
            </a:r>
          </a:p>
          <a:p>
            <a:r>
              <a:rPr lang="en-US" dirty="0" smtClean="0"/>
              <a:t>Must always be within the moral will of God</a:t>
            </a:r>
          </a:p>
          <a:p>
            <a:r>
              <a:rPr lang="en-US" dirty="0" smtClean="0"/>
              <a:t>Occasionally involve angels</a:t>
            </a:r>
          </a:p>
          <a:p>
            <a:r>
              <a:rPr lang="en-US" dirty="0" smtClean="0"/>
              <a:t>Sometimes need to be tested</a:t>
            </a:r>
          </a:p>
          <a:p>
            <a:r>
              <a:rPr lang="en-US" dirty="0" smtClean="0"/>
              <a:t>Are never to replace Christ. (Colossians 2)</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lecture1">
      <a:majorFont>
        <a:latin typeface="Garamond"/>
        <a:ea typeface=""/>
        <a:cs typeface=""/>
      </a:majorFont>
      <a:minorFont>
        <a:latin typeface="Gill Sans MT"/>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
  <TotalTime>1047</TotalTime>
  <Words>2762</Words>
  <Application>Microsoft Office PowerPoint</Application>
  <PresentationFormat>On-screen Show (4:3)</PresentationFormat>
  <Paragraphs>192</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Adobe Garamond Pro Bold</vt:lpstr>
      <vt:lpstr>Arial Narrow</vt:lpstr>
      <vt:lpstr>Calibri</vt:lpstr>
      <vt:lpstr>Garamond</vt:lpstr>
      <vt:lpstr>Gill Sans MT</vt:lpstr>
      <vt:lpstr>Wingdings</vt:lpstr>
      <vt:lpstr>Wingdings 3</vt:lpstr>
      <vt:lpstr>Origin</vt:lpstr>
      <vt:lpstr>Acts Chapter 2</vt:lpstr>
      <vt:lpstr>The Jewish Feast of Pentecost</vt:lpstr>
      <vt:lpstr>Wind and Fire (v. 1-3)</vt:lpstr>
      <vt:lpstr>Other Tongues: Languages (v. 4-11)</vt:lpstr>
      <vt:lpstr>Types of Tongues in the NT</vt:lpstr>
      <vt:lpstr>The Prophecy of Joel (v. 12-21)</vt:lpstr>
      <vt:lpstr>Reconnecting Heaven and Earth</vt:lpstr>
      <vt:lpstr>The Holy Spirit Is Accessible To All</vt:lpstr>
      <vt:lpstr>Dreams and Visions (v.17,18)</vt:lpstr>
      <vt:lpstr>Wisely Handling The Supernatural</vt:lpstr>
      <vt:lpstr>The Day of the Lord (v. 19-21)</vt:lpstr>
      <vt:lpstr>Some NT References to Day of The Lord</vt:lpstr>
      <vt:lpstr>Calling On The Name of the Lord (v. 21)</vt:lpstr>
      <vt:lpstr>Jesus In God’s Plan (v.22-36)</vt:lpstr>
      <vt:lpstr>Jesus In Hades (v.31)</vt:lpstr>
      <vt:lpstr>The Exaltation of Jesus (v. 32-35)</vt:lpstr>
      <vt:lpstr>The Outpouring Of The Spirit (Acts 2:33)</vt:lpstr>
      <vt:lpstr>Repent and Be Baptized (Acts 2:37-39)</vt:lpstr>
      <vt:lpstr>The Gift of the Holy Spirit – (v. 38)</vt:lpstr>
      <vt:lpstr>The Gifts of the Holy Spirit</vt:lpstr>
      <vt:lpstr>Save Yourselves? (v.40)</vt:lpstr>
      <vt:lpstr>Crooked Generation / Evil Age (v.40)</vt:lpstr>
      <vt:lpstr>Revival &amp; Response (v.41)</vt:lpstr>
      <vt:lpstr>The New Community (v.42)</vt:lpstr>
      <vt:lpstr>Awe, Signs and Wonders (v.43)</vt:lpstr>
      <vt:lpstr>All Things In Common (v.44)</vt:lpstr>
      <vt:lpstr>Removal of Financial Shame (v.45)</vt:lpstr>
      <vt:lpstr>Continued Growth</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Acts Chapter 2 – The Day of Pentecost</dc:title>
  <dc:creator>John Edmiston</dc:creator>
  <cp:lastModifiedBy>Bob Farrington</cp:lastModifiedBy>
  <cp:revision>71</cp:revision>
  <dcterms:created xsi:type="dcterms:W3CDTF">2014-03-10T02:48:20Z</dcterms:created>
  <dcterms:modified xsi:type="dcterms:W3CDTF">2021-12-06T20:55:00Z</dcterms:modified>
</cp:coreProperties>
</file>