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57" r:id="rId3"/>
    <p:sldId id="258" r:id="rId4"/>
    <p:sldId id="259" r:id="rId5"/>
    <p:sldId id="264" r:id="rId6"/>
    <p:sldId id="260" r:id="rId7"/>
    <p:sldId id="284" r:id="rId8"/>
    <p:sldId id="285" r:id="rId9"/>
    <p:sldId id="286" r:id="rId10"/>
    <p:sldId id="261" r:id="rId11"/>
    <p:sldId id="262" r:id="rId12"/>
    <p:sldId id="263" r:id="rId13"/>
    <p:sldId id="279" r:id="rId14"/>
    <p:sldId id="280" r:id="rId15"/>
    <p:sldId id="281" r:id="rId16"/>
    <p:sldId id="282" r:id="rId17"/>
    <p:sldId id="283" r:id="rId18"/>
    <p:sldId id="268" r:id="rId19"/>
    <p:sldId id="267" r:id="rId20"/>
    <p:sldId id="265" r:id="rId21"/>
    <p:sldId id="266" r:id="rId22"/>
    <p:sldId id="271" r:id="rId23"/>
    <p:sldId id="272" r:id="rId24"/>
    <p:sldId id="274" r:id="rId25"/>
    <p:sldId id="275" r:id="rId26"/>
    <p:sldId id="276" r:id="rId27"/>
    <p:sldId id="277" r:id="rId28"/>
    <p:sldId id="278" r:id="rId2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55" tIns="48327" rIns="96655" bIns="48327" rtlCol="0"/>
          <a:lstStyle>
            <a:lvl1pPr algn="l">
              <a:defRPr sz="1200"/>
            </a:lvl1pPr>
          </a:lstStyle>
          <a:p>
            <a:endParaRPr lang="en-US"/>
          </a:p>
        </p:txBody>
      </p:sp>
      <p:sp>
        <p:nvSpPr>
          <p:cNvPr id="3" name="Date Placeholder 2"/>
          <p:cNvSpPr>
            <a:spLocks noGrp="1"/>
          </p:cNvSpPr>
          <p:nvPr>
            <p:ph type="dt" sz="quarter" idx="1"/>
          </p:nvPr>
        </p:nvSpPr>
        <p:spPr>
          <a:xfrm>
            <a:off x="5438459" y="0"/>
            <a:ext cx="4160520" cy="365760"/>
          </a:xfrm>
          <a:prstGeom prst="rect">
            <a:avLst/>
          </a:prstGeom>
        </p:spPr>
        <p:txBody>
          <a:bodyPr vert="horz" lIns="96655" tIns="48327" rIns="96655" bIns="48327" rtlCol="0"/>
          <a:lstStyle>
            <a:lvl1pPr algn="r">
              <a:defRPr sz="1200"/>
            </a:lvl1pPr>
          </a:lstStyle>
          <a:p>
            <a:fld id="{6ADC2A64-F65D-4A74-8DBC-D3DF738B2BD0}" type="datetimeFigureOut">
              <a:rPr lang="en-US" smtClean="0"/>
              <a:t>2/25/2014</a:t>
            </a:fld>
            <a:endParaRPr lang="en-US"/>
          </a:p>
        </p:txBody>
      </p:sp>
      <p:sp>
        <p:nvSpPr>
          <p:cNvPr id="4" name="Footer Placeholder 3"/>
          <p:cNvSpPr>
            <a:spLocks noGrp="1"/>
          </p:cNvSpPr>
          <p:nvPr>
            <p:ph type="ftr" sz="quarter" idx="2"/>
          </p:nvPr>
        </p:nvSpPr>
        <p:spPr>
          <a:xfrm>
            <a:off x="0" y="6948171"/>
            <a:ext cx="4160520" cy="365760"/>
          </a:xfrm>
          <a:prstGeom prst="rect">
            <a:avLst/>
          </a:prstGeom>
        </p:spPr>
        <p:txBody>
          <a:bodyPr vert="horz" lIns="96655" tIns="48327" rIns="96655"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5438459" y="6948171"/>
            <a:ext cx="4160520" cy="365760"/>
          </a:xfrm>
          <a:prstGeom prst="rect">
            <a:avLst/>
          </a:prstGeom>
        </p:spPr>
        <p:txBody>
          <a:bodyPr vert="horz" lIns="96655" tIns="48327" rIns="96655" bIns="48327" rtlCol="0" anchor="b"/>
          <a:lstStyle>
            <a:lvl1pPr algn="r">
              <a:defRPr sz="1200"/>
            </a:lvl1pPr>
          </a:lstStyle>
          <a:p>
            <a:fld id="{C821CD08-87AD-46EE-BBDD-268FC15A228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55" tIns="48327" rIns="96655" bIns="48327" rtlCol="0"/>
          <a:lstStyle>
            <a:lvl1pPr algn="l">
              <a:defRPr sz="1200"/>
            </a:lvl1pPr>
          </a:lstStyle>
          <a:p>
            <a:endParaRPr lang="en-US"/>
          </a:p>
        </p:txBody>
      </p:sp>
      <p:sp>
        <p:nvSpPr>
          <p:cNvPr id="3" name="Date Placeholder 2"/>
          <p:cNvSpPr>
            <a:spLocks noGrp="1"/>
          </p:cNvSpPr>
          <p:nvPr>
            <p:ph type="dt" idx="1"/>
          </p:nvPr>
        </p:nvSpPr>
        <p:spPr>
          <a:xfrm>
            <a:off x="5438459" y="0"/>
            <a:ext cx="4160520" cy="365760"/>
          </a:xfrm>
          <a:prstGeom prst="rect">
            <a:avLst/>
          </a:prstGeom>
        </p:spPr>
        <p:txBody>
          <a:bodyPr vert="horz" lIns="96655" tIns="48327" rIns="96655" bIns="48327" rtlCol="0"/>
          <a:lstStyle>
            <a:lvl1pPr algn="r">
              <a:defRPr sz="1200"/>
            </a:lvl1pPr>
          </a:lstStyle>
          <a:p>
            <a:fld id="{08CF85BB-EBF4-4C94-8D0B-5FF01833AE6A}" type="datetimeFigureOut">
              <a:rPr lang="en-US" smtClean="0"/>
              <a:pPr/>
              <a:t>2/25/2014</a:t>
            </a:fld>
            <a:endParaRPr lang="en-US"/>
          </a:p>
        </p:txBody>
      </p:sp>
      <p:sp>
        <p:nvSpPr>
          <p:cNvPr id="4" name="Slide Image Placeholder 3"/>
          <p:cNvSpPr>
            <a:spLocks noGrp="1" noRot="1" noChangeAspect="1"/>
          </p:cNvSpPr>
          <p:nvPr>
            <p:ph type="sldImg" idx="2"/>
          </p:nvPr>
        </p:nvSpPr>
        <p:spPr>
          <a:xfrm>
            <a:off x="2971800" y="547688"/>
            <a:ext cx="3657600" cy="2743200"/>
          </a:xfrm>
          <a:prstGeom prst="rect">
            <a:avLst/>
          </a:prstGeom>
          <a:noFill/>
          <a:ln w="12700">
            <a:solidFill>
              <a:prstClr val="black"/>
            </a:solidFill>
          </a:ln>
        </p:spPr>
        <p:txBody>
          <a:bodyPr vert="horz" lIns="96655" tIns="48327" rIns="96655" bIns="48327" rtlCol="0" anchor="ctr"/>
          <a:lstStyle/>
          <a:p>
            <a:endParaRPr lang="en-US"/>
          </a:p>
        </p:txBody>
      </p:sp>
      <p:sp>
        <p:nvSpPr>
          <p:cNvPr id="5" name="Notes Placeholder 4"/>
          <p:cNvSpPr>
            <a:spLocks noGrp="1"/>
          </p:cNvSpPr>
          <p:nvPr>
            <p:ph type="body" sz="quarter" idx="3"/>
          </p:nvPr>
        </p:nvSpPr>
        <p:spPr>
          <a:xfrm>
            <a:off x="960121" y="3474720"/>
            <a:ext cx="7680960" cy="3291840"/>
          </a:xfrm>
          <a:prstGeom prst="rect">
            <a:avLst/>
          </a:prstGeom>
        </p:spPr>
        <p:txBody>
          <a:bodyPr vert="horz" lIns="96655" tIns="48327" rIns="96655" bIns="483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5760"/>
          </a:xfrm>
          <a:prstGeom prst="rect">
            <a:avLst/>
          </a:prstGeom>
        </p:spPr>
        <p:txBody>
          <a:bodyPr vert="horz" lIns="96655" tIns="48327" rIns="96655"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6655" tIns="48327" rIns="96655" bIns="48327" rtlCol="0" anchor="b"/>
          <a:lstStyle>
            <a:lvl1pPr algn="r">
              <a:defRPr sz="1200"/>
            </a:lvl1pPr>
          </a:lstStyle>
          <a:p>
            <a:fld id="{D3D557B7-8190-4611-8653-39B6834CE4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4F5930-5BAC-4B9E-9D45-0EE62DC7354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4F5930-5BAC-4B9E-9D45-0EE62DC7354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8A8036-ED78-4557-AC09-6A072D95BB8B}"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8A8036-ED78-4557-AC09-6A072D95BB8B}"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8A8036-ED78-4557-AC09-6A072D95BB8B}"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8A8036-ED78-4557-AC09-6A072D95BB8B}"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8A8036-ED78-4557-AC09-6A072D95BB8B}"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557B7-8190-4611-8653-39B6834CE44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11B1C4C-9C09-4F8B-AD1D-7F8D3992A416}" type="datetimeFigureOut">
              <a:rPr lang="en-US" smtClean="0"/>
              <a:pPr/>
              <a:t>2/25/2014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179C63F-F9E1-4366-9644-3246B619FC29}"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1B1C4C-9C09-4F8B-AD1D-7F8D3992A416}"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9C63F-F9E1-4366-9644-3246B619FC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1B1C4C-9C09-4F8B-AD1D-7F8D3992A416}"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9C63F-F9E1-4366-9644-3246B619FC29}"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11B1C4C-9C09-4F8B-AD1D-7F8D3992A416}"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9C63F-F9E1-4366-9644-3246B619FC29}"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11B1C4C-9C09-4F8B-AD1D-7F8D3992A416}" type="datetimeFigureOut">
              <a:rPr lang="en-US" smtClean="0"/>
              <a:pPr/>
              <a:t>2/25/2014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179C63F-F9E1-4366-9644-3246B619FC29}"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11B1C4C-9C09-4F8B-AD1D-7F8D3992A416}"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79C63F-F9E1-4366-9644-3246B619FC29}"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11B1C4C-9C09-4F8B-AD1D-7F8D3992A416}" type="datetimeFigureOut">
              <a:rPr lang="en-US" smtClean="0"/>
              <a:pPr/>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79C63F-F9E1-4366-9644-3246B619FC29}"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11B1C4C-9C09-4F8B-AD1D-7F8D3992A416}" type="datetimeFigureOut">
              <a:rPr lang="en-US" smtClean="0"/>
              <a:pPr/>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79C63F-F9E1-4366-9644-3246B619FC29}"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B1C4C-9C09-4F8B-AD1D-7F8D3992A416}" type="datetimeFigureOut">
              <a:rPr lang="en-US" smtClean="0"/>
              <a:pPr/>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79C63F-F9E1-4366-9644-3246B619FC29}"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11B1C4C-9C09-4F8B-AD1D-7F8D3992A416}"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79C63F-F9E1-4366-9644-3246B619FC29}"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11B1C4C-9C09-4F8B-AD1D-7F8D3992A416}"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79C63F-F9E1-4366-9644-3246B619FC29}"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11B1C4C-9C09-4F8B-AD1D-7F8D3992A416}" type="datetimeFigureOut">
              <a:rPr lang="en-US" smtClean="0"/>
              <a:pPr/>
              <a:t>2/25/2014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179C63F-F9E1-4366-9644-3246B619FC29}"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biblia.com/bible/esv/Acts%208.1%E2%80%93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biblia.com/bible/esv/Acts%208.4%E2%80%9340" TargetMode="External"/><Relationship Id="rId4" Type="http://schemas.openxmlformats.org/officeDocument/2006/relationships/hyperlink" Target="http://biblia.com/bible/esv/Gal.%201.13"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biblia.com/bible/esv/Acts%2011.29%E2%80%933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iblia.com/bible/esv/Acts%2015.36%E2%80%9318.2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biblia.com/bible/esv/Acts%2018.23%E2%80%9321.26"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Book Of Acts</a:t>
            </a:r>
            <a:endParaRPr lang="en-US" dirty="0"/>
          </a:p>
        </p:txBody>
      </p:sp>
      <p:sp>
        <p:nvSpPr>
          <p:cNvPr id="3" name="Subtitle 2"/>
          <p:cNvSpPr>
            <a:spLocks noGrp="1"/>
          </p:cNvSpPr>
          <p:nvPr>
            <p:ph type="subTitle" idx="1"/>
          </p:nvPr>
        </p:nvSpPr>
        <p:spPr/>
        <p:txBody>
          <a:bodyPr/>
          <a:lstStyle/>
          <a:p>
            <a:r>
              <a:rPr lang="en-US" dirty="0" smtClean="0"/>
              <a:t>Lecture 1 – Background and Culture</a:t>
            </a:r>
            <a:endParaRPr lang="en-US" dirty="0"/>
          </a:p>
        </p:txBody>
      </p:sp>
      <p:pic>
        <p:nvPicPr>
          <p:cNvPr id="4" name="Picture 3" descr="paul1.jpg"/>
          <p:cNvPicPr>
            <a:picLocks noChangeAspect="1"/>
          </p:cNvPicPr>
          <p:nvPr/>
        </p:nvPicPr>
        <p:blipFill>
          <a:blip r:embed="rId3" cstate="print"/>
          <a:stretch>
            <a:fillRect/>
          </a:stretch>
        </p:blipFill>
        <p:spPr>
          <a:xfrm>
            <a:off x="6324600" y="0"/>
            <a:ext cx="2819400" cy="351861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Theological + Historical + Legal</a:t>
            </a:r>
            <a:endParaRPr lang="en-US" b="1" dirty="0">
              <a:solidFill>
                <a:schemeClr val="accent5">
                  <a:lumMod val="50000"/>
                </a:schemeClr>
              </a:solidFill>
            </a:endParaRPr>
          </a:p>
        </p:txBody>
      </p:sp>
      <p:sp>
        <p:nvSpPr>
          <p:cNvPr id="3" name="Content Placeholder 2"/>
          <p:cNvSpPr>
            <a:spLocks noGrp="1"/>
          </p:cNvSpPr>
          <p:nvPr>
            <p:ph sz="quarter" idx="1"/>
          </p:nvPr>
        </p:nvSpPr>
        <p:spPr/>
        <p:txBody>
          <a:bodyPr/>
          <a:lstStyle/>
          <a:p>
            <a:r>
              <a:rPr lang="en-US" dirty="0" smtClean="0"/>
              <a:t>Paul wrote Luke-Acts to:</a:t>
            </a:r>
          </a:p>
          <a:p>
            <a:pPr marL="514350" indent="-514350">
              <a:buFont typeface="+mj-lt"/>
              <a:buAutoNum type="arabicPeriod"/>
            </a:pPr>
            <a:r>
              <a:rPr lang="en-US" dirty="0" smtClean="0"/>
              <a:t>Accurately put things in order (historical)</a:t>
            </a:r>
          </a:p>
          <a:p>
            <a:pPr marL="514350" indent="-514350">
              <a:buFont typeface="+mj-lt"/>
              <a:buAutoNum type="arabicPeriod"/>
            </a:pPr>
            <a:r>
              <a:rPr lang="en-US" dirty="0" smtClean="0"/>
              <a:t>To instruct  and disciple </a:t>
            </a:r>
            <a:r>
              <a:rPr lang="en-US" dirty="0" err="1" smtClean="0"/>
              <a:t>Theophilus</a:t>
            </a:r>
            <a:r>
              <a:rPr lang="en-US" dirty="0" smtClean="0"/>
              <a:t> (theological)</a:t>
            </a:r>
          </a:p>
          <a:p>
            <a:pPr marL="514350" indent="-514350">
              <a:buFont typeface="+mj-lt"/>
              <a:buAutoNum type="arabicPeriod"/>
            </a:pPr>
            <a:r>
              <a:rPr lang="en-US" dirty="0" smtClean="0"/>
              <a:t>To defend the faith to the Roman world (legal)</a:t>
            </a:r>
          </a:p>
          <a:p>
            <a:pPr marL="514350" indent="-514350">
              <a:buFont typeface="+mj-lt"/>
              <a:buAutoNum type="arabicPeriod"/>
            </a:pPr>
            <a:endParaRPr lang="en-US" dirty="0" smtClean="0"/>
          </a:p>
          <a:p>
            <a:pPr marL="514350" indent="-514350">
              <a:buNone/>
            </a:pPr>
            <a:r>
              <a:rPr lang="en-US" dirty="0" smtClean="0"/>
              <a:t>Acts is also written by the Holy Spirit for the instruction of all believers at all times in how God works</a:t>
            </a:r>
            <a:br>
              <a:rPr lang="en-US" dirty="0" smtClean="0"/>
            </a:br>
            <a:r>
              <a:rPr lang="en-US" dirty="0" smtClean="0"/>
              <a:t> a) in His Church  and </a:t>
            </a:r>
            <a:br>
              <a:rPr lang="en-US" dirty="0" smtClean="0"/>
            </a:br>
            <a:r>
              <a:rPr lang="en-US" dirty="0" smtClean="0"/>
              <a:t>b) through anointed leaders (apostles)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Apostles</a:t>
            </a:r>
            <a:endParaRPr lang="en-US" b="1" dirty="0">
              <a:solidFill>
                <a:schemeClr val="accent5">
                  <a:lumMod val="50000"/>
                </a:schemeClr>
              </a:solidFill>
            </a:endParaRPr>
          </a:p>
        </p:txBody>
      </p:sp>
      <p:sp>
        <p:nvSpPr>
          <p:cNvPr id="3" name="Content Placeholder 2"/>
          <p:cNvSpPr>
            <a:spLocks noGrp="1"/>
          </p:cNvSpPr>
          <p:nvPr>
            <p:ph sz="quarter" idx="1"/>
          </p:nvPr>
        </p:nvSpPr>
        <p:spPr/>
        <p:txBody>
          <a:bodyPr/>
          <a:lstStyle/>
          <a:p>
            <a:r>
              <a:rPr lang="en-US" dirty="0" smtClean="0"/>
              <a:t>From Greek “</a:t>
            </a:r>
            <a:r>
              <a:rPr lang="en-US" dirty="0" err="1" smtClean="0"/>
              <a:t>apostelo</a:t>
            </a:r>
            <a:r>
              <a:rPr lang="en-US" dirty="0" smtClean="0"/>
              <a:t>” – ones sent out on a mission, a messenger from a high authority, an ambassador, </a:t>
            </a:r>
            <a:br>
              <a:rPr lang="en-US" dirty="0" smtClean="0"/>
            </a:br>
            <a:r>
              <a:rPr lang="en-US" dirty="0" smtClean="0"/>
              <a:t>in Latin became “</a:t>
            </a:r>
            <a:r>
              <a:rPr lang="en-US" dirty="0" err="1" smtClean="0"/>
              <a:t>missio</a:t>
            </a:r>
            <a:r>
              <a:rPr lang="en-US" dirty="0" smtClean="0"/>
              <a:t>” as in </a:t>
            </a:r>
            <a:r>
              <a:rPr lang="en-US" i="1" dirty="0" smtClean="0"/>
              <a:t>emissary</a:t>
            </a:r>
            <a:r>
              <a:rPr lang="en-US" dirty="0" smtClean="0"/>
              <a:t>, </a:t>
            </a:r>
            <a:r>
              <a:rPr lang="en-US" i="1" dirty="0" smtClean="0"/>
              <a:t>missionary</a:t>
            </a:r>
            <a:r>
              <a:rPr lang="en-US" dirty="0" smtClean="0"/>
              <a:t> and diplomatic “</a:t>
            </a:r>
            <a:r>
              <a:rPr lang="en-US" i="1" dirty="0" smtClean="0"/>
              <a:t>mission”</a:t>
            </a:r>
          </a:p>
          <a:p>
            <a:r>
              <a:rPr lang="en-US" dirty="0" smtClean="0"/>
              <a:t>Paul calls himself an ambassador for Christ</a:t>
            </a:r>
          </a:p>
          <a:p>
            <a:r>
              <a:rPr lang="en-US" dirty="0" smtClean="0"/>
              <a:t>An apostle is someone sent out by Christ, to represent Christ and His Kingdom.</a:t>
            </a:r>
          </a:p>
          <a:p>
            <a:r>
              <a:rPr lang="en-US" dirty="0" smtClean="0"/>
              <a:t>It is the highest of the five church offices:</a:t>
            </a:r>
            <a:br>
              <a:rPr lang="en-US" dirty="0" smtClean="0"/>
            </a:br>
            <a:r>
              <a:rPr lang="en-US" dirty="0" smtClean="0"/>
              <a:t>Apostle, prophet, evangelist, pastor, and teacher (Ephesians 4:11)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6 Kinds of Apostles</a:t>
            </a:r>
            <a:endParaRPr lang="en-US" b="1" dirty="0">
              <a:solidFill>
                <a:schemeClr val="accent5">
                  <a:lumMod val="50000"/>
                </a:schemeClr>
              </a:solidFill>
            </a:endParaRPr>
          </a:p>
        </p:txBody>
      </p:sp>
      <p:sp>
        <p:nvSpPr>
          <p:cNvPr id="3" name="Content Placeholder 2"/>
          <p:cNvSpPr>
            <a:spLocks noGrp="1"/>
          </p:cNvSpPr>
          <p:nvPr>
            <p:ph sz="quarter" idx="1"/>
          </p:nvPr>
        </p:nvSpPr>
        <p:spPr>
          <a:xfrm>
            <a:off x="457200" y="1219200"/>
            <a:ext cx="8458200" cy="5410200"/>
          </a:xfrm>
        </p:spPr>
        <p:txBody>
          <a:bodyPr>
            <a:normAutofit fontScale="85000" lnSpcReduction="20000"/>
          </a:bodyPr>
          <a:lstStyle/>
          <a:p>
            <a:r>
              <a:rPr lang="en-US" b="1" dirty="0" smtClean="0">
                <a:solidFill>
                  <a:schemeClr val="bg2">
                    <a:lumMod val="50000"/>
                  </a:schemeClr>
                </a:solidFill>
              </a:rPr>
              <a:t>Jesus – </a:t>
            </a:r>
            <a:r>
              <a:rPr lang="en-US" dirty="0" smtClean="0"/>
              <a:t>The Apostle and High Priest of Our Confession (Hebrews 3:1) sent directly from God as His ambassador to the whole world.</a:t>
            </a:r>
          </a:p>
          <a:p>
            <a:r>
              <a:rPr lang="en-US" b="1" dirty="0" smtClean="0">
                <a:solidFill>
                  <a:schemeClr val="bg2">
                    <a:lumMod val="50000"/>
                  </a:schemeClr>
                </a:solidFill>
              </a:rPr>
              <a:t>The Twelve Apostles </a:t>
            </a:r>
            <a:r>
              <a:rPr lang="en-US" dirty="0" smtClean="0"/>
              <a:t>– founders of the Faith, need to have been with Jesus from His baptism to His resurrection and ascension (no more of these today)</a:t>
            </a:r>
          </a:p>
          <a:p>
            <a:r>
              <a:rPr lang="en-US" b="1" dirty="0" smtClean="0">
                <a:solidFill>
                  <a:schemeClr val="bg2">
                    <a:lumMod val="50000"/>
                  </a:schemeClr>
                </a:solidFill>
              </a:rPr>
              <a:t>The Thirty Mighty Men</a:t>
            </a:r>
            <a:r>
              <a:rPr lang="en-US" dirty="0" smtClean="0"/>
              <a:t> – founders of the early Church in various areas, some wrote the Bible Paul, Silas, Barnabas, John-Mark.  No one alive today can add to the Scriptures.</a:t>
            </a:r>
          </a:p>
          <a:p>
            <a:r>
              <a:rPr lang="en-US" b="1" dirty="0" smtClean="0">
                <a:solidFill>
                  <a:schemeClr val="bg2">
                    <a:lumMod val="50000"/>
                  </a:schemeClr>
                </a:solidFill>
              </a:rPr>
              <a:t>God’s Generals</a:t>
            </a:r>
            <a:r>
              <a:rPr lang="en-US" dirty="0" smtClean="0">
                <a:solidFill>
                  <a:schemeClr val="bg2">
                    <a:lumMod val="50000"/>
                  </a:schemeClr>
                </a:solidFill>
              </a:rPr>
              <a:t> </a:t>
            </a:r>
            <a:r>
              <a:rPr lang="en-US" dirty="0" smtClean="0"/>
              <a:t>– follow the founders of the Church and found the Kingdom in new areas and new eras: Timothy, Priscilla and Aquila,  </a:t>
            </a:r>
            <a:r>
              <a:rPr lang="en-US" dirty="0" err="1" smtClean="0"/>
              <a:t>Apollos</a:t>
            </a:r>
            <a:r>
              <a:rPr lang="en-US" dirty="0" smtClean="0"/>
              <a:t>  or Hudson Taylor or William Carey, perhaps only a couple of dozen alive at any one time.</a:t>
            </a:r>
          </a:p>
          <a:p>
            <a:r>
              <a:rPr lang="en-US" b="1" dirty="0" smtClean="0">
                <a:solidFill>
                  <a:schemeClr val="bg2">
                    <a:lumMod val="50000"/>
                  </a:schemeClr>
                </a:solidFill>
              </a:rPr>
              <a:t>Apostolic Visionaries </a:t>
            </a:r>
            <a:r>
              <a:rPr lang="en-US" dirty="0" smtClean="0"/>
              <a:t>– have authority and vision over a city or a sector e.g. the minor apostles mentioned in Romans 16,  perhaps a few thousand of these today.</a:t>
            </a:r>
          </a:p>
          <a:p>
            <a:r>
              <a:rPr lang="en-US" b="1" dirty="0" smtClean="0">
                <a:solidFill>
                  <a:schemeClr val="bg2">
                    <a:lumMod val="50000"/>
                  </a:schemeClr>
                </a:solidFill>
              </a:rPr>
              <a:t>False Apostles </a:t>
            </a:r>
            <a:r>
              <a:rPr lang="en-US" dirty="0" smtClean="0"/>
              <a:t>– 2 Corinthians 11, false teachers, e.g. Joseph Smith of the Mormons.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Holding the Center – The Pillars</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normAutofit lnSpcReduction="10000"/>
          </a:bodyPr>
          <a:lstStyle/>
          <a:p>
            <a:r>
              <a:rPr lang="en-US" dirty="0" smtClean="0"/>
              <a:t>James the Brother of Jesus – strict Jew, never leaves Jerusalem, Hebraic</a:t>
            </a:r>
            <a:br>
              <a:rPr lang="en-US" dirty="0" smtClean="0"/>
            </a:br>
            <a:endParaRPr lang="en-US" dirty="0" smtClean="0"/>
          </a:p>
          <a:p>
            <a:r>
              <a:rPr lang="en-US" dirty="0" smtClean="0"/>
              <a:t>Peter:  originally a strict kosher Jew, but eventually eats with Gentiles, travels extensively ministers only to Jews in Israel and abroad (Diaspora) including Babylonian Jews.</a:t>
            </a:r>
            <a:br>
              <a:rPr lang="en-US" dirty="0" smtClean="0"/>
            </a:br>
            <a:endParaRPr lang="en-US" dirty="0" smtClean="0"/>
          </a:p>
          <a:p>
            <a:r>
              <a:rPr lang="en-US" dirty="0" smtClean="0"/>
              <a:t>James, son of Zebedee,  executed early on, unknown</a:t>
            </a:r>
            <a:br>
              <a:rPr lang="en-US" dirty="0" smtClean="0"/>
            </a:br>
            <a:endParaRPr lang="en-US" dirty="0" smtClean="0"/>
          </a:p>
          <a:p>
            <a:r>
              <a:rPr lang="en-US" dirty="0" smtClean="0"/>
              <a:t>John, son of Zebedee, Galilean, seems multi-cultural from the start, goes into hiding after his brother is killed,  lives in Ephesus, very skilled in Greek thought and </a:t>
            </a:r>
            <a:r>
              <a:rPr lang="en-US" dirty="0" err="1" smtClean="0"/>
              <a:t>langauge</a:t>
            </a:r>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Growing The Edges – </a:t>
            </a:r>
            <a:r>
              <a:rPr lang="en-US" b="1" dirty="0" err="1" smtClean="0">
                <a:solidFill>
                  <a:schemeClr val="accent5">
                    <a:lumMod val="75000"/>
                  </a:schemeClr>
                </a:solidFill>
              </a:rPr>
              <a:t>Bilcultural</a:t>
            </a:r>
            <a:r>
              <a:rPr lang="en-US" b="1" dirty="0" smtClean="0">
                <a:solidFill>
                  <a:schemeClr val="accent5">
                    <a:lumMod val="75000"/>
                  </a:schemeClr>
                </a:solidFill>
              </a:rPr>
              <a:t> Jews</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lstStyle/>
          <a:p>
            <a:r>
              <a:rPr lang="en-US" dirty="0" smtClean="0"/>
              <a:t>Paul:  Jewish, Greek (tarsus) and Roman</a:t>
            </a:r>
          </a:p>
          <a:p>
            <a:r>
              <a:rPr lang="en-US" dirty="0" smtClean="0"/>
              <a:t>Barnabas:  Jewish from Cyprus</a:t>
            </a:r>
          </a:p>
          <a:p>
            <a:r>
              <a:rPr lang="en-US" dirty="0" smtClean="0"/>
              <a:t>John-Mark: Jewish from Cyprus</a:t>
            </a:r>
          </a:p>
          <a:p>
            <a:r>
              <a:rPr lang="en-US" dirty="0" smtClean="0"/>
              <a:t>Timothy:  Jewish mother, Greek father</a:t>
            </a:r>
          </a:p>
          <a:p>
            <a:r>
              <a:rPr lang="en-US" dirty="0" smtClean="0"/>
              <a:t>Silas:  Jewish-Dalmatian</a:t>
            </a:r>
          </a:p>
          <a:p>
            <a:r>
              <a:rPr lang="en-US" dirty="0" smtClean="0"/>
              <a:t>Priscilla and Aquila: Jewish-Roman</a:t>
            </a:r>
          </a:p>
          <a:p>
            <a:r>
              <a:rPr lang="en-US" dirty="0" err="1" smtClean="0"/>
              <a:t>Apollos</a:t>
            </a:r>
            <a:r>
              <a:rPr lang="en-US" dirty="0" smtClean="0"/>
              <a:t>: Jewish-Greek</a:t>
            </a:r>
          </a:p>
          <a:p>
            <a:r>
              <a:rPr lang="en-US" dirty="0" smtClean="0"/>
              <a:t>The early missionaries were bicultural people fluent in a number of languages and home cultures from birth. No language learning required!</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5">
                    <a:lumMod val="75000"/>
                  </a:schemeClr>
                </a:solidFill>
              </a:rPr>
              <a:t>Way Out There: The First Gentile Leaders</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lstStyle/>
          <a:p>
            <a:r>
              <a:rPr lang="en-US" dirty="0" smtClean="0"/>
              <a:t>Luke</a:t>
            </a:r>
          </a:p>
          <a:p>
            <a:r>
              <a:rPr lang="en-US" dirty="0" smtClean="0"/>
              <a:t>Demas</a:t>
            </a:r>
          </a:p>
          <a:p>
            <a:r>
              <a:rPr lang="en-US" dirty="0" smtClean="0"/>
              <a:t>Titus</a:t>
            </a:r>
          </a:p>
          <a:p>
            <a:r>
              <a:rPr lang="en-US" dirty="0" smtClean="0"/>
              <a:t>Cornelius</a:t>
            </a:r>
          </a:p>
          <a:p>
            <a:r>
              <a:rPr lang="en-US" dirty="0" smtClean="0"/>
              <a:t>possibly Philemon, Erastus etc.</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Tensions To Keep In Mind</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lstStyle/>
          <a:p>
            <a:r>
              <a:rPr lang="en-US" dirty="0" smtClean="0"/>
              <a:t>Traditional Jews (Pharisees) vs. First Christians</a:t>
            </a:r>
          </a:p>
          <a:p>
            <a:r>
              <a:rPr lang="en-US" dirty="0" smtClean="0"/>
              <a:t>Hebraic Jews vs. Diaspora Jews</a:t>
            </a:r>
          </a:p>
          <a:p>
            <a:r>
              <a:rPr lang="en-US" dirty="0" smtClean="0"/>
              <a:t>Jewish Christians vs. Gentile Christians</a:t>
            </a:r>
          </a:p>
          <a:p>
            <a:r>
              <a:rPr lang="en-US" dirty="0" smtClean="0"/>
              <a:t>Kosher Christians vs. non-Kosher Christians</a:t>
            </a:r>
          </a:p>
          <a:p>
            <a:r>
              <a:rPr lang="en-US" dirty="0" smtClean="0"/>
              <a:t>Circumcision for salvation</a:t>
            </a:r>
          </a:p>
          <a:p>
            <a:r>
              <a:rPr lang="en-US" dirty="0" smtClean="0"/>
              <a:t>Law-keeping for salvation</a:t>
            </a:r>
          </a:p>
          <a:p>
            <a:r>
              <a:rPr lang="en-US" dirty="0" smtClean="0"/>
              <a:t>Being Jewish culturally for salvation</a:t>
            </a:r>
          </a:p>
          <a:p>
            <a:r>
              <a:rPr lang="en-US" dirty="0" smtClean="0"/>
              <a:t>Food offered to idols</a:t>
            </a:r>
          </a:p>
          <a:p>
            <a:r>
              <a:rPr lang="en-US" dirty="0" smtClean="0"/>
              <a:t>Idol-makers </a:t>
            </a:r>
            <a:r>
              <a:rPr lang="en-US" dirty="0" err="1" smtClean="0"/>
              <a:t>vs</a:t>
            </a:r>
            <a:r>
              <a:rPr lang="en-US" dirty="0" smtClean="0"/>
              <a:t> Evangelists</a:t>
            </a:r>
          </a:p>
          <a:p>
            <a:r>
              <a:rPr lang="en-US" dirty="0" smtClean="0"/>
              <a:t>The Roman government  and taxation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Major Turning Points</a:t>
            </a:r>
            <a:endParaRPr lang="en-US" b="1" dirty="0">
              <a:solidFill>
                <a:schemeClr val="accent5">
                  <a:lumMod val="50000"/>
                </a:schemeClr>
              </a:solidFill>
            </a:endParaRPr>
          </a:p>
        </p:txBody>
      </p:sp>
      <p:sp>
        <p:nvSpPr>
          <p:cNvPr id="3" name="Content Placeholder 2"/>
          <p:cNvSpPr>
            <a:spLocks noGrp="1"/>
          </p:cNvSpPr>
          <p:nvPr>
            <p:ph sz="quarter" idx="1"/>
          </p:nvPr>
        </p:nvSpPr>
        <p:spPr/>
        <p:txBody>
          <a:bodyPr>
            <a:normAutofit lnSpcReduction="10000"/>
          </a:bodyPr>
          <a:lstStyle/>
          <a:p>
            <a:r>
              <a:rPr lang="en-US" dirty="0" smtClean="0"/>
              <a:t>Acts 1- Ascension</a:t>
            </a:r>
          </a:p>
          <a:p>
            <a:r>
              <a:rPr lang="en-US" dirty="0" smtClean="0"/>
              <a:t>Acts 2- Pentecost</a:t>
            </a:r>
          </a:p>
          <a:p>
            <a:r>
              <a:rPr lang="en-US" dirty="0" smtClean="0"/>
              <a:t>Acts 3&amp;4 - Healing of The Lame Man (Name of Jesus)</a:t>
            </a:r>
          </a:p>
          <a:p>
            <a:r>
              <a:rPr lang="en-US" dirty="0" smtClean="0"/>
              <a:t>Acts 7 - Stoning of Stephen (Persecution)</a:t>
            </a:r>
          </a:p>
          <a:p>
            <a:r>
              <a:rPr lang="en-US" dirty="0" smtClean="0"/>
              <a:t>Acts 8 - Samaritan Revival (Samaritans)</a:t>
            </a:r>
          </a:p>
          <a:p>
            <a:r>
              <a:rPr lang="en-US" dirty="0" smtClean="0"/>
              <a:t>Acts 9 - Saul’s Conversion</a:t>
            </a:r>
          </a:p>
          <a:p>
            <a:r>
              <a:rPr lang="en-US" dirty="0" smtClean="0"/>
              <a:t>Acts 10 - Cornelius’ Conversion (Gentiles)</a:t>
            </a:r>
          </a:p>
          <a:p>
            <a:r>
              <a:rPr lang="en-US" dirty="0" smtClean="0"/>
              <a:t>Acts 15 – Council of Jerusalem</a:t>
            </a:r>
          </a:p>
          <a:p>
            <a:r>
              <a:rPr lang="en-US" dirty="0" smtClean="0"/>
              <a:t>Acts 19 – </a:t>
            </a:r>
            <a:r>
              <a:rPr lang="en-US" dirty="0" err="1" smtClean="0"/>
              <a:t>Ephesian</a:t>
            </a:r>
            <a:r>
              <a:rPr lang="en-US" dirty="0" smtClean="0"/>
              <a:t> Revival</a:t>
            </a:r>
          </a:p>
          <a:p>
            <a:r>
              <a:rPr lang="en-US" dirty="0" smtClean="0"/>
              <a:t>Acts  22 – Jews Reject Paul’s Gospel</a:t>
            </a:r>
          </a:p>
          <a:p>
            <a:r>
              <a:rPr lang="en-US" dirty="0" smtClean="0"/>
              <a:t>Acts 28 – Paul arrives in Rome</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5">
                    <a:lumMod val="75000"/>
                  </a:schemeClr>
                </a:solidFill>
              </a:rPr>
              <a:t>Acts 1:8  </a:t>
            </a:r>
            <a:r>
              <a:rPr lang="en-US" u="sng" dirty="0" smtClean="0"/>
              <a:t>And you shall be my witnesses</a:t>
            </a:r>
            <a:endParaRPr lang="en-US" u="sng" dirty="0"/>
          </a:p>
        </p:txBody>
      </p:sp>
      <p:sp>
        <p:nvSpPr>
          <p:cNvPr id="3" name="Content Placeholder 2"/>
          <p:cNvSpPr>
            <a:spLocks noGrp="1"/>
          </p:cNvSpPr>
          <p:nvPr>
            <p:ph sz="quarter" idx="1"/>
          </p:nvPr>
        </p:nvSpPr>
        <p:spPr/>
        <p:txBody>
          <a:bodyPr/>
          <a:lstStyle/>
          <a:p>
            <a:r>
              <a:rPr lang="en-US" dirty="0" smtClean="0"/>
              <a:t>Jerusalem</a:t>
            </a:r>
          </a:p>
          <a:p>
            <a:r>
              <a:rPr lang="en-US" dirty="0" smtClean="0"/>
              <a:t>Judea</a:t>
            </a:r>
          </a:p>
          <a:p>
            <a:r>
              <a:rPr lang="en-US" dirty="0" smtClean="0"/>
              <a:t>Samaria</a:t>
            </a:r>
          </a:p>
          <a:p>
            <a:r>
              <a:rPr lang="en-US" dirty="0" smtClean="0"/>
              <a:t>The uttermost parts of the world</a:t>
            </a:r>
          </a:p>
          <a:p>
            <a:r>
              <a:rPr lang="en-US" dirty="0" smtClean="0"/>
              <a:t>This forms the outline of the book of Acts:</a:t>
            </a:r>
            <a:br>
              <a:rPr lang="en-US" dirty="0" smtClean="0"/>
            </a:br>
            <a:r>
              <a:rPr lang="en-US" dirty="0" smtClean="0"/>
              <a:t>Jerusalem (Acts 1-4) , </a:t>
            </a:r>
            <a:br>
              <a:rPr lang="en-US" dirty="0" smtClean="0"/>
            </a:br>
            <a:r>
              <a:rPr lang="en-US" dirty="0" smtClean="0"/>
              <a:t>Judea (Acts 5-7), </a:t>
            </a:r>
            <a:br>
              <a:rPr lang="en-US" dirty="0" smtClean="0"/>
            </a:br>
            <a:r>
              <a:rPr lang="en-US" dirty="0" smtClean="0"/>
              <a:t>Samaria (Acts 8), </a:t>
            </a:r>
            <a:br>
              <a:rPr lang="en-US" dirty="0" smtClean="0"/>
            </a:br>
            <a:r>
              <a:rPr lang="en-US" dirty="0" smtClean="0"/>
              <a:t>the entire world (Acts 9-28)</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The Promised Holy Spirit</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normAutofit fontScale="92500" lnSpcReduction="10000"/>
          </a:bodyPr>
          <a:lstStyle/>
          <a:p>
            <a:r>
              <a:rPr lang="en-US" dirty="0" smtClean="0"/>
              <a:t>The Holy Spirit is the “promise” of the </a:t>
            </a:r>
            <a:r>
              <a:rPr lang="en-US" dirty="0" err="1" smtClean="0"/>
              <a:t>Abrahamic</a:t>
            </a:r>
            <a:r>
              <a:rPr lang="en-US" dirty="0" smtClean="0"/>
              <a:t> Covenant</a:t>
            </a:r>
          </a:p>
          <a:p>
            <a:r>
              <a:rPr lang="en-US" dirty="0" smtClean="0"/>
              <a:t>Acts </a:t>
            </a:r>
            <a:r>
              <a:rPr lang="en-US" i="1" dirty="0" smtClean="0"/>
              <a:t>1:4  and, being assembled together with them, he charged them not to depart from Jerusalem, but to wait for the promise of the Father, which, said he, ye heard from me: </a:t>
            </a:r>
          </a:p>
          <a:p>
            <a:r>
              <a:rPr lang="en-US" dirty="0" smtClean="0"/>
              <a:t>Acts 2:33  </a:t>
            </a:r>
            <a:r>
              <a:rPr lang="en-US" i="1" dirty="0" smtClean="0"/>
              <a:t>Therefore being exalted to the right of God, and having received from the Father the promise of the Holy Spirit, He has poured out this which you now see and hear. </a:t>
            </a:r>
          </a:p>
          <a:p>
            <a:r>
              <a:rPr lang="en-US" dirty="0" smtClean="0"/>
              <a:t>Galatians </a:t>
            </a:r>
            <a:r>
              <a:rPr lang="en-US" i="1" dirty="0" smtClean="0"/>
              <a:t>3:14  so that the blessing of Abraham might be to the nations in Jesus Christ, and that we might receive the promise of the Spirit through faith. </a:t>
            </a:r>
          </a:p>
          <a:p>
            <a:r>
              <a:rPr lang="en-US" dirty="0" smtClean="0"/>
              <a:t>Ephesians 1:13  </a:t>
            </a:r>
            <a:r>
              <a:rPr lang="en-US" i="1" dirty="0" smtClean="0"/>
              <a:t>in whom also you, hearing the Word of Truth, the gospel of our salvation, in whom also believing, you were sealed with the Holy Spirit of promise, </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Author - Luke</a:t>
            </a:r>
            <a:endParaRPr lang="en-US" b="1" dirty="0">
              <a:solidFill>
                <a:schemeClr val="accent5">
                  <a:lumMod val="50000"/>
                </a:schemeClr>
              </a:solidFill>
            </a:endParaRPr>
          </a:p>
        </p:txBody>
      </p:sp>
      <p:sp>
        <p:nvSpPr>
          <p:cNvPr id="3" name="Content Placeholder 2"/>
          <p:cNvSpPr>
            <a:spLocks noGrp="1"/>
          </p:cNvSpPr>
          <p:nvPr>
            <p:ph sz="quarter" idx="1"/>
          </p:nvPr>
        </p:nvSpPr>
        <p:spPr/>
        <p:txBody>
          <a:bodyPr/>
          <a:lstStyle/>
          <a:p>
            <a:r>
              <a:rPr lang="en-US" dirty="0" smtClean="0"/>
              <a:t>The author is Luke the Physician, a companion of Paul and probably  a Gentile</a:t>
            </a:r>
          </a:p>
          <a:p>
            <a:r>
              <a:rPr lang="en-US" dirty="0" smtClean="0"/>
              <a:t>Well educated, familiar with formal titles, courts and procedures.</a:t>
            </a:r>
          </a:p>
          <a:p>
            <a:r>
              <a:rPr lang="en-US" dirty="0" smtClean="0"/>
              <a:t>Luke first writes the gospel of Luke, then Acts</a:t>
            </a:r>
          </a:p>
          <a:p>
            <a:r>
              <a:rPr lang="en-US" dirty="0" smtClean="0"/>
              <a:t>Luke-Acts were possibly part of Paul’s legal defense in Rome, have very polished Greek, are Pro-Roman (centurions, governors always portrayed in a good light)</a:t>
            </a:r>
          </a:p>
          <a:p>
            <a:r>
              <a:rPr lang="en-US" dirty="0" err="1" smtClean="0"/>
              <a:t>Theophilus</a:t>
            </a:r>
            <a:r>
              <a:rPr lang="en-US" dirty="0" smtClean="0"/>
              <a:t> means “Lover of </a:t>
            </a:r>
            <a:r>
              <a:rPr lang="en-US" dirty="0" err="1" smtClean="0"/>
              <a:t>Theos</a:t>
            </a:r>
            <a:r>
              <a:rPr lang="en-US" dirty="0" smtClean="0"/>
              <a:t> (God)” possibly a real person or a general term of respectful address.</a:t>
            </a:r>
          </a:p>
          <a:p>
            <a:r>
              <a:rPr lang="en-US" dirty="0" smtClean="0"/>
              <a:t>Luke seems to be the instructor of </a:t>
            </a:r>
            <a:r>
              <a:rPr lang="en-US" dirty="0" err="1" smtClean="0"/>
              <a:t>Theophilus</a:t>
            </a:r>
            <a:r>
              <a:rPr lang="en-US" dirty="0" smtClean="0"/>
              <a:t>.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The Holy Spirit – “Upon You”</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lstStyle/>
          <a:p>
            <a:r>
              <a:rPr lang="en-US" dirty="0" smtClean="0"/>
              <a:t>Acts focuses on the Holy Spirit coming “upon” people in power.  Focus on Holy Spirit baptism, being filled with the Spirit, tongues, prophecy,  gifts,  anointing and ministry. This is necessary for EFFECTIVE MINISTRY.</a:t>
            </a:r>
            <a:br>
              <a:rPr lang="en-US" dirty="0" smtClean="0"/>
            </a:br>
            <a:endParaRPr lang="en-US" dirty="0" smtClean="0"/>
          </a:p>
          <a:p>
            <a:r>
              <a:rPr lang="en-US" dirty="0" smtClean="0"/>
              <a:t>The epistles focus mainly on the Holy Spirit “in” people for Christ-like transformation,  teaching, spiritual fruit and wisdom.  This is necessary for SALVATION</a:t>
            </a:r>
            <a:br>
              <a:rPr lang="en-US" dirty="0" smtClean="0"/>
            </a:br>
            <a:endParaRPr lang="en-US" dirty="0" smtClean="0"/>
          </a:p>
          <a:p>
            <a:r>
              <a:rPr lang="en-US" dirty="0" smtClean="0"/>
              <a:t>Acts 1:8;   2:18, 2:39;   8:17-19,39;   9:17;  10:19,44-45;</a:t>
            </a:r>
            <a:br>
              <a:rPr lang="en-US" dirty="0" smtClean="0"/>
            </a:br>
            <a:r>
              <a:rPr lang="en-US" dirty="0" smtClean="0"/>
              <a:t>11:15;  13:9; 15:28;  19:6</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Who Is The Holy Spirit?</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lstStyle/>
          <a:p>
            <a:r>
              <a:rPr lang="en-US" dirty="0" smtClean="0"/>
              <a:t>A divine Person, the Third Person of the Trinity.</a:t>
            </a:r>
            <a:br>
              <a:rPr lang="en-US" dirty="0" smtClean="0"/>
            </a:br>
            <a:endParaRPr lang="en-US" dirty="0" smtClean="0"/>
          </a:p>
          <a:p>
            <a:r>
              <a:rPr lang="en-US" dirty="0" smtClean="0"/>
              <a:t>Holy Spirit is a distinct person “He” : </a:t>
            </a:r>
            <a:br>
              <a:rPr lang="en-US" dirty="0" smtClean="0"/>
            </a:br>
            <a:r>
              <a:rPr lang="en-US" dirty="0" smtClean="0"/>
              <a:t>John 14:26, 15:26, 16:13-14 </a:t>
            </a:r>
            <a:br>
              <a:rPr lang="en-US" dirty="0" smtClean="0"/>
            </a:br>
            <a:r>
              <a:rPr lang="en-US" dirty="0" smtClean="0"/>
              <a:t/>
            </a:r>
            <a:br>
              <a:rPr lang="en-US" dirty="0" smtClean="0"/>
            </a:br>
            <a:r>
              <a:rPr lang="en-US" dirty="0" smtClean="0"/>
              <a:t>who is counselor and teacher (personal activities) </a:t>
            </a:r>
            <a:br>
              <a:rPr lang="en-US" dirty="0" smtClean="0"/>
            </a:br>
            <a:r>
              <a:rPr lang="en-US" dirty="0" err="1" smtClean="0"/>
              <a:t>Jn</a:t>
            </a:r>
            <a:r>
              <a:rPr lang="en-US" dirty="0" smtClean="0"/>
              <a:t> 14:26, 15:26, 16:7;  Rom. 8:16, 26,27;  </a:t>
            </a:r>
            <a:br>
              <a:rPr lang="en-US" dirty="0" smtClean="0"/>
            </a:br>
            <a:r>
              <a:rPr lang="en-US" dirty="0" smtClean="0"/>
              <a:t/>
            </a:r>
            <a:br>
              <a:rPr lang="en-US" dirty="0" smtClean="0"/>
            </a:br>
            <a:r>
              <a:rPr lang="en-US" dirty="0" smtClean="0"/>
              <a:t>One who knows (1Corinthians 2:10,11) </a:t>
            </a:r>
            <a:br>
              <a:rPr lang="en-US" dirty="0" smtClean="0"/>
            </a:br>
            <a:r>
              <a:rPr lang="en-US" dirty="0" smtClean="0"/>
              <a:t>and who forbids (Acts 16:6,7) </a:t>
            </a:r>
            <a:br>
              <a:rPr lang="en-US" dirty="0" smtClean="0"/>
            </a:br>
            <a:r>
              <a:rPr lang="en-US" dirty="0" smtClean="0"/>
              <a:t>speaks (Acts 8;29, 13:2) </a:t>
            </a:r>
            <a:br>
              <a:rPr lang="en-US" dirty="0" smtClean="0"/>
            </a:br>
            <a:r>
              <a:rPr lang="en-US" dirty="0" smtClean="0"/>
              <a:t>and is grieved (Eph 4:30)</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US" b="1" dirty="0" smtClean="0">
                <a:solidFill>
                  <a:schemeClr val="accent5">
                    <a:lumMod val="75000"/>
                  </a:schemeClr>
                </a:solidFill>
              </a:rPr>
              <a:t>Each “Person” of The Trinity Is Fully God</a:t>
            </a:r>
          </a:p>
        </p:txBody>
      </p:sp>
      <p:sp>
        <p:nvSpPr>
          <p:cNvPr id="14339" name="Content Placeholder 2"/>
          <p:cNvSpPr>
            <a:spLocks noGrp="1"/>
          </p:cNvSpPr>
          <p:nvPr>
            <p:ph sz="quarter" idx="1"/>
          </p:nvPr>
        </p:nvSpPr>
        <p:spPr>
          <a:xfrm>
            <a:off x="457200" y="1219200"/>
            <a:ext cx="8229600" cy="4937125"/>
          </a:xfrm>
        </p:spPr>
        <p:txBody>
          <a:bodyPr/>
          <a:lstStyle/>
          <a:p>
            <a:r>
              <a:rPr lang="en-US" dirty="0" smtClean="0"/>
              <a:t>The Father is clearly God</a:t>
            </a:r>
          </a:p>
          <a:p>
            <a:r>
              <a:rPr lang="en-US" dirty="0" smtClean="0"/>
              <a:t>The Son is fully God: </a:t>
            </a:r>
            <a:r>
              <a:rPr lang="en-US" dirty="0" err="1" smtClean="0"/>
              <a:t>Jn</a:t>
            </a:r>
            <a:r>
              <a:rPr lang="en-US" dirty="0" smtClean="0"/>
              <a:t> 1:1-4,  </a:t>
            </a:r>
            <a:r>
              <a:rPr lang="en-US" dirty="0" err="1" smtClean="0"/>
              <a:t>Jn</a:t>
            </a:r>
            <a:r>
              <a:rPr lang="en-US" dirty="0" smtClean="0"/>
              <a:t> 20:28,29, Hebrews 1 &amp; 2</a:t>
            </a:r>
          </a:p>
          <a:p>
            <a:r>
              <a:rPr lang="en-US" dirty="0" smtClean="0"/>
              <a:t>Col 1:15-20, 2:9, Titus 2:13, 2 Peter 1:1, Romans 9:5, Is. 9:6</a:t>
            </a:r>
          </a:p>
          <a:p>
            <a:r>
              <a:rPr lang="en-US" dirty="0" smtClean="0"/>
              <a:t>The Holy Spirit is also fully God:  Acts 5:3,4  1 Cor. 3:16;</a:t>
            </a:r>
          </a:p>
          <a:p>
            <a:r>
              <a:rPr lang="en-US" dirty="0" smtClean="0"/>
              <a:t>Ps. 139:7-8, 1 </a:t>
            </a:r>
            <a:r>
              <a:rPr lang="en-US" dirty="0" err="1" smtClean="0"/>
              <a:t>Cor</a:t>
            </a:r>
            <a:r>
              <a:rPr lang="en-US" dirty="0" smtClean="0"/>
              <a:t> 2:10,11;  </a:t>
            </a:r>
            <a:r>
              <a:rPr lang="en-US" dirty="0" err="1" smtClean="0"/>
              <a:t>Jn</a:t>
            </a:r>
            <a:r>
              <a:rPr lang="en-US" dirty="0" smtClean="0"/>
              <a:t> 3:5-7 cf. 1 </a:t>
            </a:r>
            <a:r>
              <a:rPr lang="en-US" dirty="0" err="1" smtClean="0"/>
              <a:t>Jn</a:t>
            </a:r>
            <a:r>
              <a:rPr lang="en-US" dirty="0" smtClean="0"/>
              <a:t> 3:9</a:t>
            </a:r>
          </a:p>
          <a:p>
            <a:r>
              <a:rPr lang="en-US" dirty="0" smtClean="0"/>
              <a:t>God is three persons</a:t>
            </a:r>
          </a:p>
          <a:p>
            <a:r>
              <a:rPr lang="en-US" dirty="0" smtClean="0"/>
              <a:t>Each person is fully God</a:t>
            </a:r>
          </a:p>
          <a:p>
            <a:r>
              <a:rPr lang="en-US" dirty="0" smtClean="0"/>
              <a:t>But we do not teach tri-theism (three gods) but one God in three persons.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b="1" dirty="0" smtClean="0">
                <a:solidFill>
                  <a:schemeClr val="accent5">
                    <a:lumMod val="75000"/>
                  </a:schemeClr>
                </a:solidFill>
              </a:rPr>
              <a:t>There Is One God</a:t>
            </a:r>
          </a:p>
        </p:txBody>
      </p:sp>
      <p:sp>
        <p:nvSpPr>
          <p:cNvPr id="15363" name="Content Placeholder 2"/>
          <p:cNvSpPr>
            <a:spLocks noGrp="1"/>
          </p:cNvSpPr>
          <p:nvPr>
            <p:ph sz="quarter" idx="1"/>
          </p:nvPr>
        </p:nvSpPr>
        <p:spPr>
          <a:xfrm>
            <a:off x="457200" y="1219200"/>
            <a:ext cx="8229600" cy="4937125"/>
          </a:xfrm>
        </p:spPr>
        <p:txBody>
          <a:bodyPr/>
          <a:lstStyle/>
          <a:p>
            <a:r>
              <a:rPr lang="en-US" smtClean="0"/>
              <a:t>Deut.  6:4-5;  Ex. 15:11;  1 Kings 8:60;  Is. 45:5-6, 21-22</a:t>
            </a:r>
          </a:p>
          <a:p>
            <a:r>
              <a:rPr lang="en-US" smtClean="0"/>
              <a:t>1 Tim 2:5,  Rom. 3:30,  1 Cor. 8:6;  James 2:19; </a:t>
            </a:r>
          </a:p>
          <a:p>
            <a:r>
              <a:rPr lang="en-US" smtClean="0"/>
              <a:t>Thus the Scriptures teach that:</a:t>
            </a:r>
          </a:p>
          <a:p>
            <a:r>
              <a:rPr lang="en-US" smtClean="0"/>
              <a:t>1. God is three persons</a:t>
            </a:r>
          </a:p>
          <a:p>
            <a:r>
              <a:rPr lang="en-US" smtClean="0"/>
              <a:t>2. Each person is fully God</a:t>
            </a:r>
          </a:p>
          <a:p>
            <a:r>
              <a:rPr lang="en-US" smtClean="0"/>
              <a:t>3. There is one God</a:t>
            </a:r>
          </a:p>
          <a:p>
            <a:r>
              <a:rPr lang="en-US" smtClean="0"/>
              <a:t>Simplistic solutions e.g. JW’s must all deny at least one of the above</a:t>
            </a:r>
          </a:p>
          <a:p>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b="1" dirty="0" smtClean="0">
                <a:solidFill>
                  <a:schemeClr val="accent5">
                    <a:lumMod val="75000"/>
                  </a:schemeClr>
                </a:solidFill>
              </a:rPr>
              <a:t>Jesus Pours Out The Spirit</a:t>
            </a:r>
          </a:p>
        </p:txBody>
      </p:sp>
      <p:sp>
        <p:nvSpPr>
          <p:cNvPr id="3" name="Content Placeholder 2"/>
          <p:cNvSpPr>
            <a:spLocks noGrp="1"/>
          </p:cNvSpPr>
          <p:nvPr>
            <p:ph sz="quarter" idx="1"/>
          </p:nvPr>
        </p:nvSpPr>
        <p:spPr>
          <a:xfrm>
            <a:off x="152400" y="1219200"/>
            <a:ext cx="8839200" cy="4937125"/>
          </a:xfrm>
        </p:spPr>
        <p:txBody>
          <a:bodyPr>
            <a:normAutofit fontScale="92500" lnSpcReduction="20000"/>
          </a:bodyPr>
          <a:lstStyle/>
          <a:p>
            <a:pPr marL="274320" indent="-274320" eaLnBrk="1" fontAlgn="auto" hangingPunct="1">
              <a:spcAft>
                <a:spcPts val="0"/>
              </a:spcAft>
              <a:buFont typeface="Wingdings 3"/>
              <a:buChar char=""/>
              <a:defRPr/>
            </a:pPr>
            <a:r>
              <a:rPr lang="en-US" dirty="0" smtClean="0"/>
              <a:t>Eph 4:10;  Acts 2:33</a:t>
            </a:r>
          </a:p>
          <a:p>
            <a:pPr marL="274320" indent="-274320" eaLnBrk="1" fontAlgn="auto" hangingPunct="1">
              <a:spcAft>
                <a:spcPts val="0"/>
              </a:spcAft>
              <a:buFont typeface="Wingdings 3"/>
              <a:buChar char=""/>
              <a:defRPr/>
            </a:pPr>
            <a:r>
              <a:rPr lang="en-US" dirty="0" smtClean="0"/>
              <a:t>Matthew 3:11;  Mk 1:8;  </a:t>
            </a:r>
            <a:r>
              <a:rPr lang="en-US" dirty="0" err="1" smtClean="0"/>
              <a:t>Lk</a:t>
            </a:r>
            <a:r>
              <a:rPr lang="en-US" dirty="0" smtClean="0"/>
              <a:t> 3:16;  </a:t>
            </a:r>
            <a:r>
              <a:rPr lang="en-US" dirty="0" err="1" smtClean="0"/>
              <a:t>Jn</a:t>
            </a:r>
            <a:r>
              <a:rPr lang="en-US" dirty="0" smtClean="0"/>
              <a:t> 1:33;  Acts 1:5; 11:16; </a:t>
            </a:r>
          </a:p>
          <a:p>
            <a:pPr marL="274320" indent="-274320" eaLnBrk="1" fontAlgn="auto" hangingPunct="1">
              <a:spcAft>
                <a:spcPts val="0"/>
              </a:spcAft>
              <a:buFont typeface="Wingdings 3"/>
              <a:buChar char=""/>
              <a:defRPr/>
            </a:pPr>
            <a:r>
              <a:rPr lang="en-US" dirty="0" smtClean="0"/>
              <a:t>Luke 11:13,  John 3:34</a:t>
            </a:r>
          </a:p>
          <a:p>
            <a:pPr marL="274320" indent="-274320" eaLnBrk="1" fontAlgn="auto" hangingPunct="1">
              <a:spcAft>
                <a:spcPts val="0"/>
              </a:spcAft>
              <a:buFont typeface="Wingdings 3"/>
              <a:buChar char=""/>
              <a:defRPr/>
            </a:pPr>
            <a:r>
              <a:rPr lang="en-US" dirty="0" smtClean="0"/>
              <a:t>The Holy Spirit is given to three groups of people (which are one)</a:t>
            </a:r>
          </a:p>
          <a:p>
            <a:pPr marL="274320" indent="-274320" eaLnBrk="1" fontAlgn="auto" hangingPunct="1">
              <a:spcAft>
                <a:spcPts val="0"/>
              </a:spcAft>
              <a:buFont typeface="Wingdings 3"/>
              <a:buChar char=""/>
              <a:defRPr/>
            </a:pPr>
            <a:r>
              <a:rPr lang="en-US" b="1" dirty="0" smtClean="0"/>
              <a:t>Those that thirst for the waters of life</a:t>
            </a:r>
            <a:r>
              <a:rPr lang="en-US" dirty="0" smtClean="0"/>
              <a:t> - (Revelation 21:6 NASB) And He said to me, "It is done. I am the Alpha and the Omega, the beginning and the end. I will give to the one who thirsts from the spring of the water of life without cost. </a:t>
            </a:r>
            <a:br>
              <a:rPr lang="en-US" dirty="0" smtClean="0"/>
            </a:br>
            <a:r>
              <a:rPr lang="en-US" b="1" dirty="0" smtClean="0"/>
              <a:t>Those that believe</a:t>
            </a:r>
            <a:r>
              <a:rPr lang="en-US" dirty="0" smtClean="0"/>
              <a:t> - (John 7:39 NASB) But this He spoke of the Spirit, whom those who believed in Him were to receive; for the Spirit was not yet given, because Jesus was not yet glorified.</a:t>
            </a:r>
            <a:br>
              <a:rPr lang="en-US" dirty="0" smtClean="0"/>
            </a:br>
            <a:r>
              <a:rPr lang="en-US" b="1" dirty="0" smtClean="0"/>
              <a:t>Those who obey</a:t>
            </a:r>
            <a:r>
              <a:rPr lang="en-US" dirty="0" smtClean="0"/>
              <a:t> - (Acts 5:32 NASB) "And we are witnesses of these things; and so is the Holy Spirit, whom God has given to those who obey Him."</a:t>
            </a:r>
          </a:p>
          <a:p>
            <a:pPr marL="274320" indent="-274320" eaLnBrk="1" fontAlgn="auto" hangingPunct="1">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b="1" dirty="0" smtClean="0">
                <a:solidFill>
                  <a:schemeClr val="accent5">
                    <a:lumMod val="75000"/>
                  </a:schemeClr>
                </a:solidFill>
              </a:rPr>
              <a:t>The Baptism In The Holy Spirit</a:t>
            </a:r>
          </a:p>
        </p:txBody>
      </p:sp>
      <p:sp>
        <p:nvSpPr>
          <p:cNvPr id="17411" name="Content Placeholder 2"/>
          <p:cNvSpPr>
            <a:spLocks noGrp="1"/>
          </p:cNvSpPr>
          <p:nvPr>
            <p:ph sz="quarter" idx="1"/>
          </p:nvPr>
        </p:nvSpPr>
        <p:spPr>
          <a:xfrm>
            <a:off x="228600" y="1219200"/>
            <a:ext cx="8458200" cy="4937125"/>
          </a:xfrm>
        </p:spPr>
        <p:txBody>
          <a:bodyPr/>
          <a:lstStyle/>
          <a:p>
            <a:pPr eaLnBrk="1" hangingPunct="1"/>
            <a:r>
              <a:rPr lang="en-US" sz="2400" smtClean="0"/>
              <a:t>Is when the Holy Spirit comes upon you to make you a powerful witness for Christ (Acts 1:5,8)</a:t>
            </a:r>
          </a:p>
          <a:p>
            <a:pPr eaLnBrk="1" hangingPunct="1"/>
            <a:r>
              <a:rPr lang="en-US" sz="2400" smtClean="0"/>
              <a:t>Baptizo – to immerse, immersed in God</a:t>
            </a:r>
          </a:p>
          <a:p>
            <a:pPr eaLnBrk="1" hangingPunct="1"/>
            <a:r>
              <a:rPr lang="en-US" sz="2400" smtClean="0"/>
              <a:t>Separate and different from water baptism, water baptism – John,  Spirit baptism - Christ</a:t>
            </a:r>
          </a:p>
          <a:p>
            <a:pPr eaLnBrk="1" hangingPunct="1"/>
            <a:r>
              <a:rPr lang="en-US" sz="2400" smtClean="0"/>
              <a:t>A normal part of the Christian life:  conversion, water baptism, Spirit baptism.  (Analogy: falling in love, marriage, consummation)</a:t>
            </a:r>
          </a:p>
          <a:p>
            <a:pPr eaLnBrk="1" hangingPunct="1"/>
            <a:r>
              <a:rPr lang="en-US" sz="2400" smtClean="0"/>
              <a:t>Part of the reason for Jesus’ ascension into Heaven (Eph 4:10)</a:t>
            </a:r>
          </a:p>
          <a:p>
            <a:pPr eaLnBrk="1" hangingPunct="1"/>
            <a:r>
              <a:rPr lang="en-US" sz="2400" smtClean="0"/>
              <a:t>Accompanied by spiritual gifts (Ephesians 4:7-16)</a:t>
            </a:r>
          </a:p>
          <a:p>
            <a:pPr eaLnBrk="1" hangingPunct="1"/>
            <a:r>
              <a:rPr lang="en-US" sz="2400" smtClean="0"/>
              <a:t>Tongues a minor but still important gift (1 Cor.  Chapter 14)</a:t>
            </a:r>
          </a:p>
          <a:p>
            <a:pPr eaLnBrk="1" hangingPunct="1"/>
            <a:r>
              <a:rPr lang="en-US" sz="2400" smtClean="0"/>
              <a:t>Gifts are for the edification of the Church (1 Cor. 12:1-11)</a:t>
            </a:r>
          </a:p>
          <a:p>
            <a:pPr eaLnBrk="1" hangingPunct="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52400"/>
            <a:ext cx="8229600" cy="762000"/>
          </a:xfrm>
        </p:spPr>
        <p:txBody>
          <a:bodyPr/>
          <a:lstStyle/>
          <a:p>
            <a:pPr eaLnBrk="1" hangingPunct="1"/>
            <a:r>
              <a:rPr lang="en-US" b="1" dirty="0" smtClean="0">
                <a:solidFill>
                  <a:schemeClr val="accent5">
                    <a:lumMod val="75000"/>
                  </a:schemeClr>
                </a:solidFill>
              </a:rPr>
              <a:t>All Is In Christ</a:t>
            </a:r>
          </a:p>
        </p:txBody>
      </p:sp>
      <p:sp>
        <p:nvSpPr>
          <p:cNvPr id="3" name="Content Placeholder 2"/>
          <p:cNvSpPr>
            <a:spLocks noGrp="1"/>
          </p:cNvSpPr>
          <p:nvPr>
            <p:ph sz="quarter" idx="1"/>
          </p:nvPr>
        </p:nvSpPr>
        <p:spPr>
          <a:xfrm>
            <a:off x="228600" y="1066800"/>
            <a:ext cx="8763000" cy="5486400"/>
          </a:xfrm>
        </p:spPr>
        <p:txBody>
          <a:bodyPr>
            <a:normAutofit fontScale="92500" lnSpcReduction="10000"/>
          </a:bodyPr>
          <a:lstStyle/>
          <a:p>
            <a:pPr marL="274320" indent="-274320" eaLnBrk="1" fontAlgn="auto" hangingPunct="1">
              <a:spcAft>
                <a:spcPts val="0"/>
              </a:spcAft>
              <a:buFont typeface="Wingdings 3"/>
              <a:buChar char=""/>
              <a:defRPr/>
            </a:pPr>
            <a:r>
              <a:rPr lang="en-US" sz="2400" dirty="0" smtClean="0"/>
              <a:t>All the blessings in the heavenly realms are in Christ (Eph 1:3)</a:t>
            </a:r>
          </a:p>
          <a:p>
            <a:pPr marL="274320" indent="-274320" eaLnBrk="1" fontAlgn="auto" hangingPunct="1">
              <a:spcAft>
                <a:spcPts val="0"/>
              </a:spcAft>
              <a:buFont typeface="Wingdings 3"/>
              <a:buChar char=""/>
              <a:defRPr/>
            </a:pPr>
            <a:r>
              <a:rPr lang="en-US" sz="2400" dirty="0" smtClean="0"/>
              <a:t>But that does not mean that we unfold them all at conversion (for instance  we don’t get our resurrection body then)</a:t>
            </a:r>
          </a:p>
          <a:p>
            <a:pPr marL="274320" indent="-274320" eaLnBrk="1" fontAlgn="auto" hangingPunct="1">
              <a:spcAft>
                <a:spcPts val="0"/>
              </a:spcAft>
              <a:buFont typeface="Wingdings 3"/>
              <a:buChar char=""/>
              <a:defRPr/>
            </a:pPr>
            <a:r>
              <a:rPr lang="en-US" sz="2400" dirty="0" smtClean="0"/>
              <a:t>There is an unfolding of redemption, sanctification and glorification.</a:t>
            </a:r>
          </a:p>
          <a:p>
            <a:pPr marL="274320" indent="-274320" eaLnBrk="1" fontAlgn="auto" hangingPunct="1">
              <a:spcAft>
                <a:spcPts val="0"/>
              </a:spcAft>
              <a:buFont typeface="Wingdings 3"/>
              <a:buChar char=""/>
              <a:defRPr/>
            </a:pPr>
            <a:r>
              <a:rPr lang="en-US" sz="2400" dirty="0" smtClean="0"/>
              <a:t>Everything is in Christ but it is released by faith “according to your faith be it unto you” (Matt. 9:29) and our Christian life is “from faith to faith”  (Rom 1:17, Gal 3:2; Matt 17:20)</a:t>
            </a:r>
          </a:p>
          <a:p>
            <a:pPr marL="274320" indent="-274320" eaLnBrk="1" fontAlgn="auto" hangingPunct="1">
              <a:spcAft>
                <a:spcPts val="0"/>
              </a:spcAft>
              <a:buFont typeface="Wingdings 3"/>
              <a:buChar char=""/>
              <a:defRPr/>
            </a:pPr>
            <a:r>
              <a:rPr lang="en-US" sz="2400" dirty="0" smtClean="0"/>
              <a:t>We receive the Spirit in us (an inward work of wisdom and character) at conversion (</a:t>
            </a:r>
            <a:r>
              <a:rPr lang="en-US" sz="2400" dirty="0" err="1" smtClean="0"/>
              <a:t>Jn</a:t>
            </a:r>
            <a:r>
              <a:rPr lang="en-US" sz="2400" dirty="0" smtClean="0"/>
              <a:t> 20:22) producing fruit (Gal 5:22,23, Rom 8:9) and imparting wisdom (1 </a:t>
            </a:r>
            <a:r>
              <a:rPr lang="en-US" sz="2400" dirty="0" err="1" smtClean="0"/>
              <a:t>Cor</a:t>
            </a:r>
            <a:r>
              <a:rPr lang="en-US" sz="2400" dirty="0" smtClean="0"/>
              <a:t> 2:9-16, 1 </a:t>
            </a:r>
            <a:r>
              <a:rPr lang="en-US" sz="2400" dirty="0" err="1" smtClean="0"/>
              <a:t>Jn</a:t>
            </a:r>
            <a:r>
              <a:rPr lang="en-US" sz="2400" dirty="0" smtClean="0"/>
              <a:t> 2:20,27)</a:t>
            </a:r>
          </a:p>
          <a:p>
            <a:pPr marL="274320" indent="-274320" eaLnBrk="1" fontAlgn="auto" hangingPunct="1">
              <a:spcAft>
                <a:spcPts val="0"/>
              </a:spcAft>
              <a:buFont typeface="Wingdings 3"/>
              <a:buChar char=""/>
              <a:defRPr/>
            </a:pPr>
            <a:r>
              <a:rPr lang="en-US" sz="2400" dirty="0" smtClean="0"/>
              <a:t>We receive the Holy Spirit “upon” us at our Pentecost experience (Acts 1:8,  2:17-18; Numbers 11:25-29) – power for ministry / witness /gifts</a:t>
            </a:r>
          </a:p>
          <a:p>
            <a:pPr marL="274320" indent="-274320" eaLnBrk="1" fontAlgn="auto" hangingPunct="1">
              <a:spcAft>
                <a:spcPts val="0"/>
              </a:spcAft>
              <a:buFont typeface="Wingdings 3"/>
              <a:buChar char=""/>
              <a:defRPr/>
            </a:pPr>
            <a:r>
              <a:rPr lang="en-US" sz="2400" dirty="0" smtClean="0"/>
              <a:t>Jesus had the Spirit “in” Him from conception giving Jesus wisdom but the Spirit came “upon” Him at His baptism (Matthew 3:16) giving Jesus power to do miracles. Disciples to wait until the Spirit came “upon” them (Acts 1)</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b="1" dirty="0" smtClean="0">
                <a:solidFill>
                  <a:schemeClr val="accent5">
                    <a:lumMod val="75000"/>
                  </a:schemeClr>
                </a:solidFill>
              </a:rPr>
              <a:t>The Work Of The Holy Spirit</a:t>
            </a:r>
          </a:p>
        </p:txBody>
      </p:sp>
      <p:sp>
        <p:nvSpPr>
          <p:cNvPr id="19459" name="Content Placeholder 2"/>
          <p:cNvSpPr>
            <a:spLocks noGrp="1"/>
          </p:cNvSpPr>
          <p:nvPr>
            <p:ph sz="quarter" idx="1"/>
          </p:nvPr>
        </p:nvSpPr>
        <p:spPr>
          <a:xfrm>
            <a:off x="152400" y="1219200"/>
            <a:ext cx="8839200" cy="4937125"/>
          </a:xfrm>
        </p:spPr>
        <p:txBody>
          <a:bodyPr/>
          <a:lstStyle/>
          <a:p>
            <a:pPr eaLnBrk="1" hangingPunct="1"/>
            <a:r>
              <a:rPr lang="en-US" sz="2200" smtClean="0"/>
              <a:t>Creation / Life: Gen 1:2; Ps. 104:30;  Job 34:14-15; Rom 8:11</a:t>
            </a:r>
          </a:p>
          <a:p>
            <a:pPr eaLnBrk="1" hangingPunct="1"/>
            <a:r>
              <a:rPr lang="en-US" sz="2200" smtClean="0"/>
              <a:t>Spiritual Life:  Jn 6:83; 2 Cor. 3:6; Acts 10:44-47; Titus 3:5</a:t>
            </a:r>
          </a:p>
          <a:p>
            <a:pPr eaLnBrk="1" hangingPunct="1"/>
            <a:r>
              <a:rPr lang="en-US" sz="2200" smtClean="0"/>
              <a:t>Born-Again:  Jn 3:1-8; Gal 4:29; 1 Jn. 3:9; 4:7; 5:1,4,18</a:t>
            </a:r>
          </a:p>
          <a:p>
            <a:pPr eaLnBrk="1" hangingPunct="1"/>
            <a:r>
              <a:rPr lang="en-US" sz="2200" smtClean="0"/>
              <a:t>Blessing:  Isa. 32:14-18  and Spiritual Fruit: Gal 5:22,23</a:t>
            </a:r>
          </a:p>
          <a:p>
            <a:pPr eaLnBrk="1" hangingPunct="1"/>
            <a:r>
              <a:rPr lang="en-US" sz="2200" smtClean="0"/>
              <a:t>Love:  Romans 5:1-5,  Eph 3:14-21</a:t>
            </a:r>
          </a:p>
          <a:p>
            <a:pPr eaLnBrk="1" hangingPunct="1"/>
            <a:r>
              <a:rPr lang="en-US" sz="2200" smtClean="0"/>
              <a:t>Wisdom:  1 Cor 2:9-16, Jn 14;26, Eph 1;17, Col 1:9, 1 Jn. 2:20,27,</a:t>
            </a:r>
          </a:p>
          <a:p>
            <a:pPr eaLnBrk="1" hangingPunct="1"/>
            <a:r>
              <a:rPr lang="en-US" sz="2200" smtClean="0"/>
              <a:t>Holiness / Sanctification:  Jn 16:8-11; Acts 7:51; 1 Cor. 6:11; Titus 3:5;  Matt 3:11,  Lk 3:16;  2 Cor. 3:16-18, 1 Peter 1:2; </a:t>
            </a:r>
          </a:p>
          <a:p>
            <a:pPr eaLnBrk="1" hangingPunct="1"/>
            <a:r>
              <a:rPr lang="en-US" sz="2200" smtClean="0"/>
              <a:t>Empowerment for Ministry:  Acts 1:8, Eph 4:7-16, 1 Cor. 12, Matt 12:28</a:t>
            </a:r>
          </a:p>
          <a:p>
            <a:pPr eaLnBrk="1" hangingPunct="1"/>
            <a:r>
              <a:rPr lang="en-US" sz="2200" smtClean="0"/>
              <a:t>Assurance of Salvation: Rom. 8:16; 1 Jn 3:14; 4:13</a:t>
            </a:r>
          </a:p>
          <a:p>
            <a:pPr eaLnBrk="1" hangingPunct="1"/>
            <a:r>
              <a:rPr lang="en-US" sz="2200" smtClean="0"/>
              <a:t>Unity &amp; Community: Acts 2:16-18, 44-47; 2 Cor. 13:14; Phil 2:1-2; </a:t>
            </a:r>
            <a:br>
              <a:rPr lang="en-US" sz="2200" smtClean="0"/>
            </a:br>
            <a:r>
              <a:rPr lang="en-US" sz="2200" smtClean="0"/>
              <a:t>Eph 2:18,22;  4:3; </a:t>
            </a:r>
          </a:p>
          <a:p>
            <a:pPr eaLnBrk="1" hangingPunct="1"/>
            <a:endParaRPr lang="en-US" sz="2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eaLnBrk="1" hangingPunct="1"/>
            <a:r>
              <a:rPr lang="en-US" b="1" dirty="0" smtClean="0">
                <a:solidFill>
                  <a:schemeClr val="accent5">
                    <a:lumMod val="75000"/>
                  </a:schemeClr>
                </a:solidFill>
              </a:rPr>
              <a:t>Prayer For Baptism In The Holy Spirit</a:t>
            </a:r>
          </a:p>
        </p:txBody>
      </p:sp>
      <p:sp>
        <p:nvSpPr>
          <p:cNvPr id="20483" name="Content Placeholder 2"/>
          <p:cNvSpPr>
            <a:spLocks noGrp="1"/>
          </p:cNvSpPr>
          <p:nvPr>
            <p:ph sz="quarter" idx="1"/>
          </p:nvPr>
        </p:nvSpPr>
        <p:spPr>
          <a:xfrm>
            <a:off x="457200" y="1219200"/>
            <a:ext cx="8229600" cy="4937125"/>
          </a:xfrm>
        </p:spPr>
        <p:txBody>
          <a:bodyPr/>
          <a:lstStyle/>
          <a:p>
            <a:pPr eaLnBrk="1" hangingPunct="1"/>
            <a:r>
              <a:rPr lang="en-US" i="1" smtClean="0"/>
              <a:t>Lord Jesus Christ, You ascended into Heaven so that You might fill all things in Heaven and on earth with yourself,</a:t>
            </a:r>
            <a:br>
              <a:rPr lang="en-US" i="1" smtClean="0"/>
            </a:br>
            <a:r>
              <a:rPr lang="en-US" i="1" smtClean="0"/>
              <a:t>Lord Jesus,  You are the One who baptizes with the Holy Spirit  and so I ask You to be my Baptizer and to baptize me with the Holy Spirit in power. </a:t>
            </a:r>
            <a:br>
              <a:rPr lang="en-US" i="1" smtClean="0"/>
            </a:br>
            <a:r>
              <a:rPr lang="en-US" i="1" smtClean="0"/>
              <a:t>Please fill me with the Holy Spirit now so that I might be Your witness and glorify Your Name and also grant me gifts of the Spirit according to Your will for the building up of the saints.</a:t>
            </a:r>
            <a:br>
              <a:rPr lang="en-US" i="1" smtClean="0"/>
            </a:br>
            <a:r>
              <a:rPr lang="en-US" i="1" smtClean="0"/>
              <a:t>I now receive the promise of the Holy Spirit by faith believing that You will do as You have said in Your Holy Word. </a:t>
            </a:r>
            <a:br>
              <a:rPr lang="en-US" i="1" smtClean="0"/>
            </a:br>
            <a:r>
              <a:rPr lang="en-US" i="1" smtClean="0"/>
              <a:t>In Jesus’ Name. Amen.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Date of Writing</a:t>
            </a:r>
            <a:endParaRPr lang="en-US" b="1" dirty="0">
              <a:solidFill>
                <a:schemeClr val="accent5">
                  <a:lumMod val="50000"/>
                </a:schemeClr>
              </a:solidFill>
            </a:endParaRPr>
          </a:p>
        </p:txBody>
      </p:sp>
      <p:sp>
        <p:nvSpPr>
          <p:cNvPr id="3" name="Content Placeholder 2"/>
          <p:cNvSpPr>
            <a:spLocks noGrp="1"/>
          </p:cNvSpPr>
          <p:nvPr>
            <p:ph sz="quarter" idx="1"/>
          </p:nvPr>
        </p:nvSpPr>
        <p:spPr/>
        <p:txBody>
          <a:bodyPr/>
          <a:lstStyle/>
          <a:p>
            <a:r>
              <a:rPr lang="en-US" dirty="0" smtClean="0"/>
              <a:t>Before Paul’s execution in A.D. 65</a:t>
            </a:r>
          </a:p>
          <a:p>
            <a:r>
              <a:rPr lang="en-US" dirty="0" smtClean="0"/>
              <a:t>After Paul’s first visit to Rome so between A.D 60-62</a:t>
            </a:r>
          </a:p>
          <a:p>
            <a:r>
              <a:rPr lang="en-US" dirty="0" smtClean="0"/>
              <a:t>Definitely before the destruction of the Temple in 70 A.D.</a:t>
            </a:r>
          </a:p>
          <a:p>
            <a:r>
              <a:rPr lang="en-US" dirty="0" smtClean="0"/>
              <a:t>Both Jewish and Gentile Christians are very much part of the scene in </a:t>
            </a:r>
            <a:r>
              <a:rPr lang="en-US" dirty="0" smtClean="0"/>
              <a:t>Acts</a:t>
            </a:r>
          </a:p>
          <a:p>
            <a:r>
              <a:rPr lang="en-US" dirty="0" smtClean="0"/>
              <a:t>Acts has always been accepted as part of the New Testament canon (list of books) and is in the earliest lists such as the </a:t>
            </a:r>
            <a:r>
              <a:rPr lang="en-US" dirty="0" err="1" smtClean="0"/>
              <a:t>Muratorian</a:t>
            </a:r>
            <a:r>
              <a:rPr lang="en-US" dirty="0" smtClean="0"/>
              <a:t> Canon (170 A.D.) and fragments of Acts from as early as 110 A.D have been found.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Acts Timeline 1</a:t>
            </a:r>
            <a:endParaRPr lang="en-US" b="1" dirty="0">
              <a:solidFill>
                <a:schemeClr val="accent5">
                  <a:lumMod val="50000"/>
                </a:schemeClr>
              </a:solidFill>
            </a:endParaRPr>
          </a:p>
        </p:txBody>
      </p:sp>
      <p:sp>
        <p:nvSpPr>
          <p:cNvPr id="3" name="Content Placeholder 2"/>
          <p:cNvSpPr>
            <a:spLocks noGrp="1"/>
          </p:cNvSpPr>
          <p:nvPr>
            <p:ph sz="quarter" idx="1"/>
          </p:nvPr>
        </p:nvSpPr>
        <p:spPr/>
        <p:txBody>
          <a:bodyPr>
            <a:normAutofit fontScale="85000" lnSpcReduction="20000"/>
          </a:bodyPr>
          <a:lstStyle/>
          <a:p>
            <a:r>
              <a:rPr lang="en-US" dirty="0" smtClean="0"/>
              <a:t>  </a:t>
            </a:r>
            <a:r>
              <a:rPr lang="en-US" b="1" dirty="0" smtClean="0">
                <a:solidFill>
                  <a:schemeClr val="accent5">
                    <a:lumMod val="50000"/>
                  </a:schemeClr>
                </a:solidFill>
              </a:rPr>
              <a:t>A.D. </a:t>
            </a:r>
            <a:r>
              <a:rPr lang="en-US" b="1" dirty="0" smtClean="0">
                <a:solidFill>
                  <a:schemeClr val="accent5">
                    <a:lumMod val="50000"/>
                  </a:schemeClr>
                </a:solidFill>
              </a:rPr>
              <a:t>30 </a:t>
            </a:r>
            <a:r>
              <a:rPr lang="en-US" dirty="0" smtClean="0"/>
              <a:t>—</a:t>
            </a:r>
            <a:r>
              <a:rPr lang="en-US" dirty="0" smtClean="0"/>
              <a:t>Jesus is crucified under Pontius Pilate. Resurrection appearances, Pentecost, initial growth of the church in and around Jerusalem.</a:t>
            </a:r>
          </a:p>
          <a:p>
            <a:r>
              <a:rPr lang="en-US" dirty="0" smtClean="0"/>
              <a:t>  </a:t>
            </a:r>
            <a:r>
              <a:rPr lang="en-US" b="1" dirty="0" smtClean="0">
                <a:solidFill>
                  <a:schemeClr val="accent5">
                    <a:lumMod val="50000"/>
                  </a:schemeClr>
                </a:solidFill>
              </a:rPr>
              <a:t>A.D. </a:t>
            </a:r>
            <a:r>
              <a:rPr lang="en-US" b="1" dirty="0" smtClean="0">
                <a:solidFill>
                  <a:schemeClr val="accent5">
                    <a:lumMod val="50000"/>
                  </a:schemeClr>
                </a:solidFill>
              </a:rPr>
              <a:t>31–33 </a:t>
            </a:r>
            <a:r>
              <a:rPr lang="en-US" dirty="0" smtClean="0"/>
              <a:t>—</a:t>
            </a:r>
            <a:r>
              <a:rPr lang="en-US" dirty="0" smtClean="0"/>
              <a:t>The events of Acts 3–7 transpire with mounting concern on the part of Jews and especially the Jewish authorities in Jerusalem. The rising tension results in vigilante action taken against Stephen, and then an authorized effort under Saul to disrupt and even destroy this new messianic sect, involving persecution and even the death of some Christians (cf. </a:t>
            </a:r>
            <a:r>
              <a:rPr lang="en-US" dirty="0" smtClean="0">
                <a:hlinkClick r:id="rId3"/>
              </a:rPr>
              <a:t>Acts 8:1–3</a:t>
            </a:r>
            <a:r>
              <a:rPr lang="en-US" dirty="0" smtClean="0"/>
              <a:t> to </a:t>
            </a:r>
            <a:r>
              <a:rPr lang="en-US" dirty="0" smtClean="0">
                <a:hlinkClick r:id="rId4"/>
              </a:rPr>
              <a:t>Gal. 1:13</a:t>
            </a:r>
            <a:r>
              <a:rPr lang="en-US" dirty="0" smtClean="0"/>
              <a:t>). The persecution led various Christians such as Philip to go elsewhere, such as Samaria, and bear witness (</a:t>
            </a:r>
            <a:r>
              <a:rPr lang="en-US" dirty="0" smtClean="0">
                <a:hlinkClick r:id="rId5"/>
              </a:rPr>
              <a:t>Acts 8:4–40</a:t>
            </a:r>
            <a:r>
              <a:rPr lang="en-US" dirty="0" smtClean="0"/>
              <a:t>). THE FIRST EIGHT CHAPTERS OF ACTS COVER ONLY THE PERIOD FROM ABOUT 30 TO 33.</a:t>
            </a:r>
          </a:p>
          <a:p>
            <a:r>
              <a:rPr lang="en-US" dirty="0" smtClean="0"/>
              <a:t>  </a:t>
            </a:r>
            <a:r>
              <a:rPr lang="en-US" b="1" dirty="0" smtClean="0">
                <a:solidFill>
                  <a:schemeClr val="accent5">
                    <a:lumMod val="50000"/>
                  </a:schemeClr>
                </a:solidFill>
              </a:rPr>
              <a:t>A.D. 33 or </a:t>
            </a:r>
            <a:r>
              <a:rPr lang="en-US" b="1" dirty="0" smtClean="0">
                <a:solidFill>
                  <a:schemeClr val="accent5">
                    <a:lumMod val="50000"/>
                  </a:schemeClr>
                </a:solidFill>
              </a:rPr>
              <a:t>34 </a:t>
            </a:r>
            <a:r>
              <a:rPr lang="en-US" dirty="0" smtClean="0"/>
              <a:t>—</a:t>
            </a:r>
            <a:r>
              <a:rPr lang="en-US" dirty="0" smtClean="0"/>
              <a:t>Saul is converted on the road to Damascus during his period of persecuting the church (Acts 9; Galatians 1).</a:t>
            </a:r>
          </a:p>
          <a:p>
            <a:r>
              <a:rPr lang="en-US" dirty="0" smtClean="0"/>
              <a:t>    </a:t>
            </a:r>
            <a:r>
              <a:rPr lang="en-US" b="1" dirty="0" smtClean="0">
                <a:solidFill>
                  <a:schemeClr val="accent5">
                    <a:lumMod val="50000"/>
                  </a:schemeClr>
                </a:solidFill>
              </a:rPr>
              <a:t>A.D</a:t>
            </a:r>
            <a:r>
              <a:rPr lang="en-US" b="1" dirty="0" smtClean="0">
                <a:solidFill>
                  <a:schemeClr val="accent5">
                    <a:lumMod val="50000"/>
                  </a:schemeClr>
                </a:solidFill>
              </a:rPr>
              <a:t>. 34–37 or </a:t>
            </a:r>
            <a:r>
              <a:rPr lang="en-US" b="1" dirty="0" smtClean="0">
                <a:solidFill>
                  <a:schemeClr val="accent5">
                    <a:lumMod val="50000"/>
                  </a:schemeClr>
                </a:solidFill>
              </a:rPr>
              <a:t>38 </a:t>
            </a:r>
            <a:r>
              <a:rPr lang="en-US" dirty="0" smtClean="0"/>
              <a:t>—</a:t>
            </a:r>
            <a:r>
              <a:rPr lang="en-US" dirty="0" smtClean="0"/>
              <a:t>Saul is in Damascus and Arabia; he returns to Jerusalem for the first time as a Christian in 37.</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Acts Timeline 2</a:t>
            </a:r>
            <a:endParaRPr lang="en-US" b="1" dirty="0">
              <a:solidFill>
                <a:schemeClr val="accent5">
                  <a:lumMod val="75000"/>
                </a:schemeClr>
              </a:solidFill>
            </a:endParaRPr>
          </a:p>
        </p:txBody>
      </p:sp>
      <p:sp>
        <p:nvSpPr>
          <p:cNvPr id="3" name="Content Placeholder 2"/>
          <p:cNvSpPr>
            <a:spLocks noGrp="1"/>
          </p:cNvSpPr>
          <p:nvPr>
            <p:ph sz="quarter" idx="1"/>
          </p:nvPr>
        </p:nvSpPr>
        <p:spPr/>
        <p:txBody>
          <a:bodyPr>
            <a:normAutofit fontScale="92500" lnSpcReduction="20000"/>
          </a:bodyPr>
          <a:lstStyle/>
          <a:p>
            <a:r>
              <a:rPr lang="en-US" b="1" dirty="0" smtClean="0">
                <a:solidFill>
                  <a:schemeClr val="accent5">
                    <a:lumMod val="50000"/>
                  </a:schemeClr>
                </a:solidFill>
              </a:rPr>
              <a:t>A.D. </a:t>
            </a:r>
            <a:r>
              <a:rPr lang="en-US" b="1" dirty="0" smtClean="0">
                <a:solidFill>
                  <a:schemeClr val="accent5">
                    <a:lumMod val="50000"/>
                  </a:schemeClr>
                </a:solidFill>
              </a:rPr>
              <a:t>37–46 </a:t>
            </a:r>
            <a:r>
              <a:rPr lang="en-US" dirty="0" smtClean="0"/>
              <a:t>—</a:t>
            </a:r>
            <a:r>
              <a:rPr lang="en-US" dirty="0" smtClean="0"/>
              <a:t>Saul sent off to Tarsus and home region. In the meantime, Peter has a notable ministry up and down the Mediterranean coast between </a:t>
            </a:r>
            <a:r>
              <a:rPr lang="en-US" dirty="0" err="1" smtClean="0"/>
              <a:t>Lydda</a:t>
            </a:r>
            <a:r>
              <a:rPr lang="en-US" dirty="0" smtClean="0"/>
              <a:t>, Joppa, and Caesarea, involving at least one notable Gentile and his family. This, in turn, leads to a report to the Jerusalem church (Acts 11). The precise timing is unknown.</a:t>
            </a:r>
          </a:p>
          <a:p>
            <a:r>
              <a:rPr lang="en-US" dirty="0" smtClean="0"/>
              <a:t>  </a:t>
            </a:r>
            <a:r>
              <a:rPr lang="en-US" b="1" dirty="0" smtClean="0">
                <a:solidFill>
                  <a:schemeClr val="accent5">
                    <a:lumMod val="50000"/>
                  </a:schemeClr>
                </a:solidFill>
              </a:rPr>
              <a:t>A.D. </a:t>
            </a:r>
            <a:r>
              <a:rPr lang="en-US" b="1" dirty="0" smtClean="0">
                <a:solidFill>
                  <a:schemeClr val="accent5">
                    <a:lumMod val="50000"/>
                  </a:schemeClr>
                </a:solidFill>
              </a:rPr>
              <a:t>43 </a:t>
            </a:r>
            <a:r>
              <a:rPr lang="en-US" dirty="0" smtClean="0"/>
              <a:t>—</a:t>
            </a:r>
            <a:r>
              <a:rPr lang="en-US" dirty="0" smtClean="0"/>
              <a:t>James (brother of John) is killed, and Peter is imprisoned.</a:t>
            </a:r>
          </a:p>
          <a:p>
            <a:r>
              <a:rPr lang="en-US" dirty="0" smtClean="0"/>
              <a:t>  </a:t>
            </a:r>
            <a:r>
              <a:rPr lang="en-US" b="1" dirty="0" smtClean="0">
                <a:solidFill>
                  <a:schemeClr val="accent5">
                    <a:lumMod val="50000"/>
                  </a:schemeClr>
                </a:solidFill>
              </a:rPr>
              <a:t>A.D. </a:t>
            </a:r>
            <a:r>
              <a:rPr lang="en-US" b="1" dirty="0" smtClean="0">
                <a:solidFill>
                  <a:schemeClr val="accent5">
                    <a:lumMod val="50000"/>
                  </a:schemeClr>
                </a:solidFill>
              </a:rPr>
              <a:t>44 </a:t>
            </a:r>
            <a:r>
              <a:rPr lang="en-US" dirty="0" smtClean="0"/>
              <a:t>—</a:t>
            </a:r>
            <a:r>
              <a:rPr lang="en-US" dirty="0" smtClean="0"/>
              <a:t>Agabus’s prophecy in Antioch; Herod Agrippa dies.</a:t>
            </a:r>
          </a:p>
          <a:p>
            <a:r>
              <a:rPr lang="en-US" b="1" dirty="0" smtClean="0">
                <a:solidFill>
                  <a:schemeClr val="accent5">
                    <a:lumMod val="50000"/>
                  </a:schemeClr>
                </a:solidFill>
              </a:rPr>
              <a:t>A.D. 46–48 </a:t>
            </a:r>
            <a:r>
              <a:rPr lang="en-US" dirty="0" smtClean="0"/>
              <a:t>—</a:t>
            </a:r>
            <a:r>
              <a:rPr lang="en-US" dirty="0" smtClean="0"/>
              <a:t>famine in Judea.</a:t>
            </a:r>
          </a:p>
          <a:p>
            <a:r>
              <a:rPr lang="en-US" dirty="0" smtClean="0"/>
              <a:t>  </a:t>
            </a:r>
            <a:r>
              <a:rPr lang="en-US" b="1" dirty="0" smtClean="0">
                <a:solidFill>
                  <a:schemeClr val="accent5">
                    <a:lumMod val="50000"/>
                  </a:schemeClr>
                </a:solidFill>
              </a:rPr>
              <a:t>A.D. </a:t>
            </a:r>
            <a:r>
              <a:rPr lang="en-US" b="1" dirty="0" smtClean="0">
                <a:solidFill>
                  <a:schemeClr val="accent5">
                    <a:lumMod val="50000"/>
                  </a:schemeClr>
                </a:solidFill>
              </a:rPr>
              <a:t>48 </a:t>
            </a:r>
            <a:r>
              <a:rPr lang="en-US" dirty="0" smtClean="0"/>
              <a:t>—</a:t>
            </a:r>
            <a:r>
              <a:rPr lang="en-US" dirty="0" smtClean="0"/>
              <a:t>Second visit by Paul to Jerusalem (with Barnabas, cf. Galatians 2) for famine relief to Jerusalem (</a:t>
            </a:r>
            <a:r>
              <a:rPr lang="en-US" u="sng" dirty="0" smtClean="0">
                <a:hlinkClick r:id="rId3"/>
              </a:rPr>
              <a:t>Acts 11:29–30</a:t>
            </a:r>
            <a:r>
              <a:rPr lang="en-US" u="sng" dirty="0" smtClean="0"/>
              <a:t>).</a:t>
            </a:r>
          </a:p>
          <a:p>
            <a:r>
              <a:rPr lang="en-US" dirty="0" smtClean="0"/>
              <a:t>  </a:t>
            </a:r>
            <a:r>
              <a:rPr lang="en-US" b="1" dirty="0" smtClean="0">
                <a:solidFill>
                  <a:schemeClr val="accent5">
                    <a:lumMod val="50000"/>
                  </a:schemeClr>
                </a:solidFill>
              </a:rPr>
              <a:t>A.D. </a:t>
            </a:r>
            <a:r>
              <a:rPr lang="en-US" b="1" dirty="0" smtClean="0">
                <a:solidFill>
                  <a:schemeClr val="accent5">
                    <a:lumMod val="50000"/>
                  </a:schemeClr>
                </a:solidFill>
              </a:rPr>
              <a:t>49 </a:t>
            </a:r>
            <a:r>
              <a:rPr lang="en-US" dirty="0" smtClean="0"/>
              <a:t>—</a:t>
            </a:r>
            <a:r>
              <a:rPr lang="en-US" dirty="0" smtClean="0"/>
              <a:t>Claudius expels Jews from Rome; Priscilla and Aquila go to Corinth; Jerusalem council (Acts 15).</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Acts Timeline 3</a:t>
            </a:r>
            <a:endParaRPr lang="en-US" b="1" dirty="0">
              <a:solidFill>
                <a:schemeClr val="accent5">
                  <a:lumMod val="50000"/>
                </a:schemeClr>
              </a:solidFill>
            </a:endParaRPr>
          </a:p>
        </p:txBody>
      </p:sp>
      <p:sp>
        <p:nvSpPr>
          <p:cNvPr id="3" name="Content Placeholder 2"/>
          <p:cNvSpPr>
            <a:spLocks noGrp="1"/>
          </p:cNvSpPr>
          <p:nvPr>
            <p:ph sz="quarter" idx="1"/>
          </p:nvPr>
        </p:nvSpPr>
        <p:spPr/>
        <p:txBody>
          <a:bodyPr>
            <a:normAutofit/>
          </a:bodyPr>
          <a:lstStyle/>
          <a:p>
            <a:r>
              <a:rPr lang="en-US" dirty="0" smtClean="0"/>
              <a:t> </a:t>
            </a:r>
            <a:r>
              <a:rPr lang="en-US" b="1" dirty="0" smtClean="0">
                <a:solidFill>
                  <a:schemeClr val="accent5">
                    <a:lumMod val="50000"/>
                  </a:schemeClr>
                </a:solidFill>
              </a:rPr>
              <a:t> </a:t>
            </a:r>
            <a:r>
              <a:rPr lang="en-US" sz="2400" b="1" dirty="0" smtClean="0">
                <a:solidFill>
                  <a:schemeClr val="accent5">
                    <a:lumMod val="50000"/>
                  </a:schemeClr>
                </a:solidFill>
              </a:rPr>
              <a:t>A.D. </a:t>
            </a:r>
            <a:r>
              <a:rPr lang="en-US" sz="2400" b="1" dirty="0" smtClean="0">
                <a:solidFill>
                  <a:schemeClr val="accent5">
                    <a:lumMod val="50000"/>
                  </a:schemeClr>
                </a:solidFill>
              </a:rPr>
              <a:t>50–52 </a:t>
            </a:r>
            <a:r>
              <a:rPr lang="en-US" sz="2400" dirty="0" smtClean="0"/>
              <a:t>—</a:t>
            </a:r>
            <a:r>
              <a:rPr lang="en-US" sz="2400" dirty="0" smtClean="0"/>
              <a:t>Paul’s second missionary journey </a:t>
            </a:r>
            <a:br>
              <a:rPr lang="en-US" sz="2400" dirty="0" smtClean="0"/>
            </a:br>
            <a:r>
              <a:rPr lang="en-US" sz="2400" dirty="0" smtClean="0"/>
              <a:t>(</a:t>
            </a:r>
            <a:r>
              <a:rPr lang="en-US" sz="2400" dirty="0" smtClean="0">
                <a:hlinkClick r:id="rId3"/>
              </a:rPr>
              <a:t>Acts 15:36–18:23</a:t>
            </a:r>
            <a:r>
              <a:rPr lang="en-US" sz="2400" dirty="0" smtClean="0"/>
              <a:t>).</a:t>
            </a:r>
          </a:p>
          <a:p>
            <a:r>
              <a:rPr lang="en-US" sz="2400" b="1" dirty="0" smtClean="0">
                <a:solidFill>
                  <a:schemeClr val="accent5">
                    <a:lumMod val="50000"/>
                  </a:schemeClr>
                </a:solidFill>
              </a:rPr>
              <a:t>  A.D. 51 or </a:t>
            </a:r>
            <a:r>
              <a:rPr lang="en-US" sz="2400" b="1" dirty="0" smtClean="0">
                <a:solidFill>
                  <a:schemeClr val="accent5">
                    <a:lumMod val="50000"/>
                  </a:schemeClr>
                </a:solidFill>
              </a:rPr>
              <a:t>52 </a:t>
            </a:r>
            <a:r>
              <a:rPr lang="en-US" sz="2400" dirty="0" smtClean="0"/>
              <a:t>—</a:t>
            </a:r>
            <a:r>
              <a:rPr lang="en-US" sz="2400" dirty="0" smtClean="0"/>
              <a:t>The </a:t>
            </a:r>
            <a:r>
              <a:rPr lang="en-US" sz="2400" dirty="0" err="1" smtClean="0"/>
              <a:t>Gallio</a:t>
            </a:r>
            <a:r>
              <a:rPr lang="en-US" sz="2400" dirty="0" smtClean="0"/>
              <a:t> incident in Corinth (Acts 18).</a:t>
            </a:r>
          </a:p>
          <a:p>
            <a:r>
              <a:rPr lang="en-US" sz="2400" dirty="0" smtClean="0"/>
              <a:t>  </a:t>
            </a:r>
            <a:r>
              <a:rPr lang="en-US" sz="2400" b="1" dirty="0" smtClean="0">
                <a:solidFill>
                  <a:schemeClr val="accent5">
                    <a:lumMod val="50000"/>
                  </a:schemeClr>
                </a:solidFill>
              </a:rPr>
              <a:t>A.D. </a:t>
            </a:r>
            <a:r>
              <a:rPr lang="en-US" sz="2400" b="1" dirty="0" smtClean="0">
                <a:solidFill>
                  <a:schemeClr val="accent5">
                    <a:lumMod val="50000"/>
                  </a:schemeClr>
                </a:solidFill>
              </a:rPr>
              <a:t>53–57 </a:t>
            </a:r>
            <a:r>
              <a:rPr lang="en-US" sz="2400" dirty="0" smtClean="0"/>
              <a:t>—</a:t>
            </a:r>
            <a:r>
              <a:rPr lang="en-US" sz="2400" dirty="0" smtClean="0"/>
              <a:t>Paul’s third missionary journey </a:t>
            </a:r>
            <a:br>
              <a:rPr lang="en-US" sz="2400" dirty="0" smtClean="0"/>
            </a:br>
            <a:r>
              <a:rPr lang="en-US" sz="2400" dirty="0" smtClean="0"/>
              <a:t>(</a:t>
            </a:r>
            <a:r>
              <a:rPr lang="en-US" sz="2400" dirty="0" smtClean="0">
                <a:hlinkClick r:id="rId4"/>
              </a:rPr>
              <a:t>Acts 18:23–21:26</a:t>
            </a:r>
            <a:r>
              <a:rPr lang="en-US" sz="2400" dirty="0" smtClean="0"/>
              <a:t>).</a:t>
            </a:r>
          </a:p>
          <a:p>
            <a:r>
              <a:rPr lang="en-US" sz="2400" dirty="0" smtClean="0"/>
              <a:t>  </a:t>
            </a:r>
            <a:r>
              <a:rPr lang="en-US" sz="2400" b="1" dirty="0" smtClean="0">
                <a:solidFill>
                  <a:schemeClr val="accent5">
                    <a:lumMod val="50000"/>
                  </a:schemeClr>
                </a:solidFill>
              </a:rPr>
              <a:t>A.D. </a:t>
            </a:r>
            <a:r>
              <a:rPr lang="en-US" sz="2400" b="1" dirty="0" smtClean="0">
                <a:solidFill>
                  <a:schemeClr val="accent5">
                    <a:lumMod val="50000"/>
                  </a:schemeClr>
                </a:solidFill>
              </a:rPr>
              <a:t>57–59 </a:t>
            </a:r>
            <a:r>
              <a:rPr lang="en-US" sz="2400" dirty="0" smtClean="0"/>
              <a:t>—</a:t>
            </a:r>
            <a:r>
              <a:rPr lang="en-US" sz="2400" dirty="0" smtClean="0"/>
              <a:t>Paul in custody under Felix, and then briefly under Festus.</a:t>
            </a:r>
          </a:p>
          <a:p>
            <a:r>
              <a:rPr lang="en-US" sz="2400" dirty="0" smtClean="0"/>
              <a:t>  </a:t>
            </a:r>
            <a:r>
              <a:rPr lang="en-US" sz="2400" b="1" dirty="0" smtClean="0">
                <a:solidFill>
                  <a:schemeClr val="accent5">
                    <a:lumMod val="50000"/>
                  </a:schemeClr>
                </a:solidFill>
              </a:rPr>
              <a:t>A.D. </a:t>
            </a:r>
            <a:r>
              <a:rPr lang="en-US" sz="2400" b="1" dirty="0" smtClean="0">
                <a:solidFill>
                  <a:schemeClr val="accent5">
                    <a:lumMod val="50000"/>
                  </a:schemeClr>
                </a:solidFill>
              </a:rPr>
              <a:t>59–60 </a:t>
            </a:r>
            <a:r>
              <a:rPr lang="en-US" sz="2400" dirty="0" smtClean="0"/>
              <a:t>—</a:t>
            </a:r>
            <a:r>
              <a:rPr lang="en-US" sz="2400" dirty="0" smtClean="0"/>
              <a:t>Paul goes to Rome (for a fuller discussion of the Pauline material for the period from 48 to 50, see below).</a:t>
            </a:r>
          </a:p>
          <a:p>
            <a:r>
              <a:rPr lang="en-US" sz="2400" dirty="0" smtClean="0"/>
              <a:t>  </a:t>
            </a:r>
            <a:r>
              <a:rPr lang="en-US" sz="2400" b="1" dirty="0" smtClean="0">
                <a:solidFill>
                  <a:schemeClr val="accent5">
                    <a:lumMod val="50000"/>
                  </a:schemeClr>
                </a:solidFill>
              </a:rPr>
              <a:t>A.D. </a:t>
            </a:r>
            <a:r>
              <a:rPr lang="en-US" sz="2400" b="1" dirty="0" smtClean="0">
                <a:solidFill>
                  <a:schemeClr val="accent5">
                    <a:lumMod val="50000"/>
                  </a:schemeClr>
                </a:solidFill>
              </a:rPr>
              <a:t>60–62  </a:t>
            </a:r>
            <a:r>
              <a:rPr lang="en-US" sz="2400" dirty="0" smtClean="0"/>
              <a:t>—</a:t>
            </a:r>
            <a:r>
              <a:rPr lang="en-US" sz="2400" dirty="0" smtClean="0"/>
              <a:t>Paul under house arrest in Rome.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Peter’s Early Ministry</a:t>
            </a:r>
            <a:endParaRPr lang="en-US" b="1" dirty="0">
              <a:solidFill>
                <a:schemeClr val="accent5">
                  <a:lumMod val="50000"/>
                </a:schemeClr>
              </a:solidFill>
            </a:endParaRPr>
          </a:p>
        </p:txBody>
      </p:sp>
      <p:pic>
        <p:nvPicPr>
          <p:cNvPr id="4" name="Content Placeholder 3" descr="84_map_peter_acts.jpg"/>
          <p:cNvPicPr>
            <a:picLocks noGrp="1" noChangeAspect="1"/>
          </p:cNvPicPr>
          <p:nvPr>
            <p:ph sz="quarter" idx="1"/>
          </p:nvPr>
        </p:nvPicPr>
        <p:blipFill>
          <a:blip r:embed="rId3" cstate="print"/>
          <a:stretch>
            <a:fillRect/>
          </a:stretch>
        </p:blipFill>
        <p:spPr>
          <a:xfrm>
            <a:off x="1628855" y="1219200"/>
            <a:ext cx="5886289" cy="493712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Ministry of Phillip</a:t>
            </a:r>
            <a:endParaRPr lang="en-US" b="1" dirty="0">
              <a:solidFill>
                <a:schemeClr val="accent5">
                  <a:lumMod val="50000"/>
                </a:schemeClr>
              </a:solidFill>
            </a:endParaRPr>
          </a:p>
        </p:txBody>
      </p:sp>
      <p:pic>
        <p:nvPicPr>
          <p:cNvPr id="4" name="Content Placeholder 3" descr="CNM14-Philip.gif"/>
          <p:cNvPicPr>
            <a:picLocks noGrp="1" noChangeAspect="1"/>
          </p:cNvPicPr>
          <p:nvPr>
            <p:ph sz="quarter" idx="1"/>
          </p:nvPr>
        </p:nvPicPr>
        <p:blipFill>
          <a:blip r:embed="rId3" cstate="print"/>
          <a:stretch>
            <a:fillRect/>
          </a:stretch>
        </p:blipFill>
        <p:spPr>
          <a:xfrm>
            <a:off x="1371600" y="1295400"/>
            <a:ext cx="6187137" cy="4955865"/>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Ministry of Paul</a:t>
            </a:r>
            <a:endParaRPr lang="en-US" b="1" dirty="0">
              <a:solidFill>
                <a:schemeClr val="accent5">
                  <a:lumMod val="50000"/>
                </a:schemeClr>
              </a:solidFill>
            </a:endParaRPr>
          </a:p>
        </p:txBody>
      </p:sp>
      <p:pic>
        <p:nvPicPr>
          <p:cNvPr id="4" name="Content Placeholder 3" descr="Adventures_of_Paul_page_1.htm_txt_map13 (1).gif"/>
          <p:cNvPicPr>
            <a:picLocks noGrp="1" noChangeAspect="1"/>
          </p:cNvPicPr>
          <p:nvPr>
            <p:ph sz="quarter" idx="1"/>
          </p:nvPr>
        </p:nvPicPr>
        <p:blipFill>
          <a:blip r:embed="rId3" cstate="print"/>
          <a:stretch>
            <a:fillRect/>
          </a:stretch>
        </p:blipFill>
        <p:spPr>
          <a:xfrm>
            <a:off x="877086" y="1219200"/>
            <a:ext cx="7657314" cy="5115831"/>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504</TotalTime>
  <Words>1910</Words>
  <Application>Microsoft Office PowerPoint</Application>
  <PresentationFormat>On-screen Show (4:3)</PresentationFormat>
  <Paragraphs>202</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Origin</vt:lpstr>
      <vt:lpstr>Book Of Acts</vt:lpstr>
      <vt:lpstr>Author - Luke</vt:lpstr>
      <vt:lpstr>Date of Writing</vt:lpstr>
      <vt:lpstr>Acts Timeline 1</vt:lpstr>
      <vt:lpstr>Acts Timeline 2</vt:lpstr>
      <vt:lpstr>Acts Timeline 3</vt:lpstr>
      <vt:lpstr>Peter’s Early Ministry</vt:lpstr>
      <vt:lpstr>Ministry of Phillip</vt:lpstr>
      <vt:lpstr>Ministry of Paul</vt:lpstr>
      <vt:lpstr>Theological + Historical + Legal</vt:lpstr>
      <vt:lpstr>Apostles</vt:lpstr>
      <vt:lpstr>6 Kinds of Apostles</vt:lpstr>
      <vt:lpstr>Holding the Center – The Pillars</vt:lpstr>
      <vt:lpstr>Growing The Edges – Bilcultural Jews</vt:lpstr>
      <vt:lpstr>Way Out There: The First Gentile Leaders</vt:lpstr>
      <vt:lpstr>Tensions To Keep In Mind</vt:lpstr>
      <vt:lpstr>Major Turning Points</vt:lpstr>
      <vt:lpstr>Acts 1:8  And you shall be my witnesses</vt:lpstr>
      <vt:lpstr>The Promised Holy Spirit</vt:lpstr>
      <vt:lpstr>The Holy Spirit – “Upon You”</vt:lpstr>
      <vt:lpstr>Who Is The Holy Spirit?</vt:lpstr>
      <vt:lpstr>Each “Person” of The Trinity Is Fully God</vt:lpstr>
      <vt:lpstr>There Is One God</vt:lpstr>
      <vt:lpstr>Jesus Pours Out The Spirit</vt:lpstr>
      <vt:lpstr>The Baptism In The Holy Spirit</vt:lpstr>
      <vt:lpstr>All Is In Christ</vt:lpstr>
      <vt:lpstr>The Work Of The Holy Spirit</vt:lpstr>
      <vt:lpstr>Prayer For Baptism In The Holy Spirit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Of Acts</dc:title>
  <dc:creator>Cybermissions</dc:creator>
  <cp:lastModifiedBy>Cybermissions</cp:lastModifiedBy>
  <cp:revision>20</cp:revision>
  <dcterms:created xsi:type="dcterms:W3CDTF">2014-02-24T22:47:02Z</dcterms:created>
  <dcterms:modified xsi:type="dcterms:W3CDTF">2014-02-25T23:42:57Z</dcterms:modified>
</cp:coreProperties>
</file>