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8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4F5E7-2144-44B7-819A-9CF982F5B4A0}"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3A3C4-B148-4EC4-BB3F-5F58AF463C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24F5E7-2144-44B7-819A-9CF982F5B4A0}"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3A3C4-B148-4EC4-BB3F-5F58AF463C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24F5E7-2144-44B7-819A-9CF982F5B4A0}"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3A3C4-B148-4EC4-BB3F-5F58AF463C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24F5E7-2144-44B7-819A-9CF982F5B4A0}"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3A3C4-B148-4EC4-BB3F-5F58AF463C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24F5E7-2144-44B7-819A-9CF982F5B4A0}"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3A3C4-B148-4EC4-BB3F-5F58AF463C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24F5E7-2144-44B7-819A-9CF982F5B4A0}"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3A3C4-B148-4EC4-BB3F-5F58AF463C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24F5E7-2144-44B7-819A-9CF982F5B4A0}"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B3A3C4-B148-4EC4-BB3F-5F58AF463C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24F5E7-2144-44B7-819A-9CF982F5B4A0}"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B3A3C4-B148-4EC4-BB3F-5F58AF463C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4F5E7-2144-44B7-819A-9CF982F5B4A0}"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B3A3C4-B148-4EC4-BB3F-5F58AF463C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24F5E7-2144-44B7-819A-9CF982F5B4A0}"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3A3C4-B148-4EC4-BB3F-5F58AF463C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24F5E7-2144-44B7-819A-9CF982F5B4A0}"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3A3C4-B148-4EC4-BB3F-5F58AF463C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24F5E7-2144-44B7-819A-9CF982F5B4A0}" type="datetimeFigureOut">
              <a:rPr lang="en-US" smtClean="0"/>
              <a:t>12/10/2021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3A3C4-B148-4EC4-BB3F-5F58AF463C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John Edmiston\Local Settings\Temporary Internet Files\Content.IE5\U1F2HO24\MCj04348590000[1].png"/>
          <p:cNvPicPr>
            <a:picLocks noChangeAspect="1" noChangeArrowheads="1"/>
          </p:cNvPicPr>
          <p:nvPr/>
        </p:nvPicPr>
        <p:blipFill>
          <a:blip r:embed="rId2"/>
          <a:srcRect/>
          <a:stretch>
            <a:fillRect/>
          </a:stretch>
        </p:blipFill>
        <p:spPr bwMode="auto">
          <a:xfrm>
            <a:off x="6019800" y="838200"/>
            <a:ext cx="3276600" cy="3276600"/>
          </a:xfrm>
          <a:prstGeom prst="rect">
            <a:avLst/>
          </a:prstGeom>
          <a:noFill/>
        </p:spPr>
      </p:pic>
      <p:sp>
        <p:nvSpPr>
          <p:cNvPr id="2" name="Title 1"/>
          <p:cNvSpPr>
            <a:spLocks noGrp="1"/>
          </p:cNvSpPr>
          <p:nvPr>
            <p:ph type="ctrTitle"/>
          </p:nvPr>
        </p:nvSpPr>
        <p:spPr>
          <a:xfrm>
            <a:off x="685800" y="1219200"/>
            <a:ext cx="5867400" cy="1470025"/>
          </a:xfrm>
        </p:spPr>
        <p:txBody>
          <a:bodyPr/>
          <a:lstStyle/>
          <a:p>
            <a:r>
              <a:rPr lang="en-US" dirty="0" smtClean="0">
                <a:solidFill>
                  <a:schemeClr val="tx2">
                    <a:lumMod val="75000"/>
                  </a:schemeClr>
                </a:solidFill>
              </a:rPr>
              <a:t>Church History - 6</a:t>
            </a:r>
            <a:endParaRPr lang="en-US" dirty="0">
              <a:solidFill>
                <a:schemeClr val="tx2">
                  <a:lumMod val="75000"/>
                </a:schemeClr>
              </a:solidFill>
            </a:endParaRPr>
          </a:p>
        </p:txBody>
      </p:sp>
      <p:sp>
        <p:nvSpPr>
          <p:cNvPr id="3" name="Subtitle 2"/>
          <p:cNvSpPr>
            <a:spLocks noGrp="1"/>
          </p:cNvSpPr>
          <p:nvPr>
            <p:ph type="subTitle" idx="1"/>
          </p:nvPr>
        </p:nvSpPr>
        <p:spPr>
          <a:xfrm>
            <a:off x="1143000" y="2743200"/>
            <a:ext cx="5029200" cy="1752600"/>
          </a:xfrm>
        </p:spPr>
        <p:txBody>
          <a:bodyPr/>
          <a:lstStyle/>
          <a:p>
            <a:r>
              <a:rPr lang="en-US" dirty="0" smtClean="0">
                <a:solidFill>
                  <a:schemeClr val="tx2">
                    <a:lumMod val="60000"/>
                    <a:lumOff val="40000"/>
                  </a:schemeClr>
                </a:solidFill>
              </a:rPr>
              <a:t>Final Questions Of Interest</a:t>
            </a:r>
            <a:endParaRPr lang="en-US" dirty="0">
              <a:solidFill>
                <a:schemeClr val="tx2">
                  <a:lumMod val="60000"/>
                  <a:lumOff val="4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effectLst>
                  <a:outerShdw blurRad="38100" dist="38100" dir="2700000" algn="tl">
                    <a:srgbClr val="000000">
                      <a:alpha val="43137"/>
                    </a:srgbClr>
                  </a:outerShdw>
                </a:effectLst>
              </a:rPr>
              <a:t>The Radical NT View - 2</a:t>
            </a:r>
            <a:endParaRPr lang="en-US" dirty="0"/>
          </a:p>
        </p:txBody>
      </p:sp>
      <p:sp>
        <p:nvSpPr>
          <p:cNvPr id="3" name="Content Placeholder 2"/>
          <p:cNvSpPr>
            <a:spLocks noGrp="1"/>
          </p:cNvSpPr>
          <p:nvPr>
            <p:ph sz="half" idx="1"/>
          </p:nvPr>
        </p:nvSpPr>
        <p:spPr>
          <a:xfrm>
            <a:off x="457200" y="1600200"/>
            <a:ext cx="6019800" cy="4525963"/>
          </a:xfrm>
        </p:spPr>
        <p:txBody>
          <a:bodyPr>
            <a:normAutofit/>
          </a:bodyPr>
          <a:lstStyle/>
          <a:p>
            <a:r>
              <a:rPr lang="en-US" sz="2400" dirty="0" smtClean="0"/>
              <a:t>Even the names of the days of the week are converted to ‘neutral’ numbers </a:t>
            </a:r>
            <a:r>
              <a:rPr lang="en-US" sz="2400" dirty="0" err="1" smtClean="0"/>
              <a:t>e.g</a:t>
            </a:r>
            <a:r>
              <a:rPr lang="en-US" sz="2400" dirty="0" smtClean="0"/>
              <a:t> the first day of the week, the seventh month etc.</a:t>
            </a:r>
          </a:p>
          <a:p>
            <a:r>
              <a:rPr lang="en-US" sz="2400" dirty="0" smtClean="0"/>
              <a:t>Neither Jewish or pagan names are used</a:t>
            </a:r>
          </a:p>
          <a:p>
            <a:r>
              <a:rPr lang="en-US" sz="2400" dirty="0" smtClean="0"/>
              <a:t>All festivals seen as a danger to faith, especially when part of a religious calendar</a:t>
            </a:r>
          </a:p>
          <a:p>
            <a:r>
              <a:rPr lang="en-US" sz="2400" dirty="0" smtClean="0"/>
              <a:t>Galatians 4:10, 5:1-11</a:t>
            </a:r>
          </a:p>
          <a:p>
            <a:r>
              <a:rPr lang="en-US" sz="2400" dirty="0" smtClean="0"/>
              <a:t>Colossians 2:8-23</a:t>
            </a:r>
          </a:p>
          <a:p>
            <a:r>
              <a:rPr lang="en-US" sz="2400" dirty="0" smtClean="0"/>
              <a:t>We do not observe the systems of human religion, we instead have a direct relationship with the Father.</a:t>
            </a:r>
            <a:endParaRPr lang="en-US" sz="2400" dirty="0"/>
          </a:p>
        </p:txBody>
      </p:sp>
      <p:pic>
        <p:nvPicPr>
          <p:cNvPr id="8194" name="Picture 2" descr="C:\Program Files\Microsoft Office\MEDIA\CAGCAT10\j0301076.wmf"/>
          <p:cNvPicPr>
            <a:picLocks noChangeAspect="1" noChangeArrowheads="1"/>
          </p:cNvPicPr>
          <p:nvPr/>
        </p:nvPicPr>
        <p:blipFill>
          <a:blip r:embed="rId2"/>
          <a:srcRect/>
          <a:stretch>
            <a:fillRect/>
          </a:stretch>
        </p:blipFill>
        <p:spPr bwMode="auto">
          <a:xfrm>
            <a:off x="6934200" y="1752600"/>
            <a:ext cx="1828800" cy="18288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31838"/>
          </a:xfrm>
        </p:spPr>
        <p:txBody>
          <a:bodyPr>
            <a:normAutofit fontScale="90000"/>
          </a:bodyPr>
          <a:lstStyle/>
          <a:p>
            <a:r>
              <a:rPr lang="en-US" dirty="0" smtClean="0">
                <a:solidFill>
                  <a:schemeClr val="tx2">
                    <a:lumMod val="75000"/>
                  </a:schemeClr>
                </a:solidFill>
                <a:effectLst>
                  <a:outerShdw blurRad="38100" dist="38100" dir="2700000" algn="tl">
                    <a:srgbClr val="000000">
                      <a:alpha val="43137"/>
                    </a:srgbClr>
                  </a:outerShdw>
                </a:effectLst>
              </a:rPr>
              <a:t>Host Of Heaven</a:t>
            </a:r>
            <a:endParaRPr lang="en-US" dirty="0">
              <a:solidFill>
                <a:schemeClr val="tx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304800" y="914400"/>
            <a:ext cx="8458200" cy="5943600"/>
          </a:xfrm>
        </p:spPr>
        <p:txBody>
          <a:bodyPr>
            <a:noAutofit/>
          </a:bodyPr>
          <a:lstStyle/>
          <a:p>
            <a:r>
              <a:rPr lang="en-US" sz="1800" dirty="0" smtClean="0"/>
              <a:t>(</a:t>
            </a:r>
            <a:r>
              <a:rPr lang="he-IL" sz="1800" dirty="0"/>
              <a:t>צבא השּׁמים</a:t>
            </a:r>
            <a:r>
              <a:rPr lang="en-US" sz="1800" dirty="0"/>
              <a:t>, </a:t>
            </a:r>
            <a:r>
              <a:rPr lang="en-US" sz="1800" dirty="0" err="1"/>
              <a:t>c</a:t>
            </a:r>
            <a:r>
              <a:rPr lang="en-US" sz="1800" baseline="30000" dirty="0" err="1"/>
              <a:t>e</a:t>
            </a:r>
            <a:r>
              <a:rPr lang="en-US" sz="1800" dirty="0" err="1"/>
              <a:t>bha</a:t>
            </a:r>
            <a:r>
              <a:rPr lang="en-US" sz="1800" dirty="0"/>
              <a:t>̄' ha-</a:t>
            </a:r>
            <a:r>
              <a:rPr lang="en-US" sz="1800" dirty="0" err="1"/>
              <a:t>shāmayīm</a:t>
            </a:r>
            <a:r>
              <a:rPr lang="en-US" sz="1800" dirty="0"/>
              <a:t>): </a:t>
            </a:r>
            <a:r>
              <a:rPr lang="en-US" sz="1800" dirty="0">
                <a:latin typeface="Arial Narrow" pitchFamily="34" charset="0"/>
              </a:rPr>
              <a:t>The expression is employed in the Old Testament to denote (1) The stars, frequently as objects of idolatry (Deu_4:19; Deu_17:3; 2Ki_17:16; 2Ki_21:3, 2Ki_21:1; 2Ki_23:4 f; Jer_8:2; Jer_19:13; Zep_1:5), but also as witnesses in their number, order and splendor, to the majesty and providential rule and care of Yahweh (Isa_34:4; Isa_40:26, “</a:t>
            </a:r>
            <a:r>
              <a:rPr lang="en-US" sz="1800" dirty="0" err="1">
                <a:latin typeface="Arial Narrow" pitchFamily="34" charset="0"/>
              </a:rPr>
              <a:t>calleth</a:t>
            </a:r>
            <a:r>
              <a:rPr lang="en-US" sz="1800" dirty="0">
                <a:latin typeface="Arial Narrow" pitchFamily="34" charset="0"/>
              </a:rPr>
              <a:t> them all by name”; Isa_45:12; Jer_33:22); and (2) The angels (1Ki_22:19; 2Ch_18:18; Neh_9:6; compare Psa_103:21</a:t>
            </a:r>
            <a:r>
              <a:rPr lang="en-US" sz="1800" dirty="0" smtClean="0">
                <a:latin typeface="Arial Narrow" pitchFamily="34" charset="0"/>
              </a:rPr>
              <a:t>).</a:t>
            </a:r>
            <a:r>
              <a:rPr lang="en-US" sz="1800" dirty="0" smtClean="0"/>
              <a:t/>
            </a:r>
            <a:br>
              <a:rPr lang="en-US" sz="1800" dirty="0" smtClean="0"/>
            </a:br>
            <a:endParaRPr lang="en-US" sz="1800" dirty="0"/>
          </a:p>
          <a:p>
            <a:r>
              <a:rPr lang="en-US" sz="1800" dirty="0">
                <a:latin typeface="Arial Narrow" pitchFamily="34" charset="0"/>
              </a:rPr>
              <a:t>(1) Star-worship seems to have been an enticement to Israel from the first (Deu_4:19; Deu_17:3; Amo_5:26; compare Act_7:42, Act_7:43), but attained special prominence in the days of the later kings of Judah. The name of Manasseh is particularly connected with it. This king built altars for “all the host of heaven” in the courts of the temple (2Ki_21:3, 2Ki_21:5). Josiah destroyed these altars, and cleansed the temple from the idolatry by putting down the priests and burning the vessels associated with it (2Ki_23:4, 2Ki_23:5, 2Ki_23:12</a:t>
            </a:r>
            <a:r>
              <a:rPr lang="en-US" sz="1800" dirty="0" smtClean="0">
                <a:latin typeface="Arial Narrow" pitchFamily="34" charset="0"/>
              </a:rPr>
              <a:t>).</a:t>
            </a:r>
            <a:r>
              <a:rPr lang="en-US" sz="1800" dirty="0" smtClean="0"/>
              <a:t/>
            </a:r>
            <a:br>
              <a:rPr lang="en-US" sz="1800" dirty="0" smtClean="0"/>
            </a:br>
            <a:endParaRPr lang="en-US" sz="1800" dirty="0"/>
          </a:p>
          <a:p>
            <a:r>
              <a:rPr lang="en-US" sz="1800" dirty="0">
                <a:latin typeface="Arial Narrow" pitchFamily="34" charset="0"/>
              </a:rPr>
              <a:t>(2) In the other meaning of the expression, the angels are regarded as forming Yahweh's “host” or army, and He himself is the leader of them - “Yahweh of hosts” (Isa_31:4, etc.) - though this designation has a much wider reference. See ANGELS; ASTRONOMY; LORD OF HOSTS; compare </a:t>
            </a:r>
            <a:r>
              <a:rPr lang="en-US" sz="1800" dirty="0" err="1">
                <a:latin typeface="Arial Narrow" pitchFamily="34" charset="0"/>
              </a:rPr>
              <a:t>Oehler</a:t>
            </a:r>
            <a:r>
              <a:rPr lang="en-US" sz="1800" dirty="0">
                <a:latin typeface="Arial Narrow" pitchFamily="34" charset="0"/>
              </a:rPr>
              <a:t>, </a:t>
            </a:r>
            <a:r>
              <a:rPr lang="en-US" sz="1800" dirty="0" err="1">
                <a:latin typeface="Arial Narrow" pitchFamily="34" charset="0"/>
              </a:rPr>
              <a:t>Theol</a:t>
            </a:r>
            <a:r>
              <a:rPr lang="en-US" sz="1800" dirty="0">
                <a:latin typeface="Arial Narrow" pitchFamily="34" charset="0"/>
              </a:rPr>
              <a:t> of Old Testament, II, 270ff (ET).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effectLst>
                  <a:outerShdw blurRad="38100" dist="38100" dir="2700000" algn="tl">
                    <a:srgbClr val="000000">
                      <a:alpha val="43137"/>
                    </a:srgbClr>
                  </a:outerShdw>
                </a:effectLst>
              </a:rPr>
              <a:t>Emergent Church</a:t>
            </a:r>
            <a:endParaRPr lang="en-US" dirty="0">
              <a:solidFill>
                <a:schemeClr val="tx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600200"/>
            <a:ext cx="5791200" cy="4525963"/>
          </a:xfrm>
        </p:spPr>
        <p:txBody>
          <a:bodyPr>
            <a:normAutofit fontScale="92500"/>
          </a:bodyPr>
          <a:lstStyle/>
          <a:p>
            <a:r>
              <a:rPr lang="en-US" dirty="0" smtClean="0"/>
              <a:t>Tries to re-invent church so it is ‘more relevant’</a:t>
            </a:r>
          </a:p>
          <a:p>
            <a:r>
              <a:rPr lang="en-US" dirty="0" smtClean="0"/>
              <a:t>Unfortunately tends to question the Scriptures and their authority</a:t>
            </a:r>
          </a:p>
          <a:p>
            <a:r>
              <a:rPr lang="en-US" dirty="0" smtClean="0"/>
              <a:t>At its best is very accepting of the marginalized in society</a:t>
            </a:r>
          </a:p>
          <a:p>
            <a:r>
              <a:rPr lang="en-US" dirty="0" smtClean="0"/>
              <a:t>But tends to merge with the New Age and other beliefs</a:t>
            </a:r>
          </a:p>
          <a:p>
            <a:r>
              <a:rPr lang="en-US" dirty="0" smtClean="0"/>
              <a:t>Has basically become a branch of the old ‘liberal’ theology of the 1920’s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redest_10002.jpg"/>
          <p:cNvPicPr>
            <a:picLocks noChangeAspect="1"/>
          </p:cNvPicPr>
          <p:nvPr/>
        </p:nvPicPr>
        <p:blipFill>
          <a:blip r:embed="rId2" cstate="print"/>
          <a:stretch>
            <a:fillRect/>
          </a:stretch>
        </p:blipFill>
        <p:spPr>
          <a:xfrm>
            <a:off x="83568" y="0"/>
            <a:ext cx="8976863" cy="6858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effectLst>
                  <a:outerShdw blurRad="38100" dist="38100" dir="2700000" algn="tl">
                    <a:srgbClr val="000000">
                      <a:alpha val="43137"/>
                    </a:srgbClr>
                  </a:outerShdw>
                </a:effectLst>
              </a:rPr>
              <a:t>Predestination – Two Trains</a:t>
            </a:r>
            <a:endParaRPr lang="en-US" dirty="0">
              <a:solidFill>
                <a:schemeClr val="tx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228600" y="1600200"/>
            <a:ext cx="5638800" cy="4525963"/>
          </a:xfrm>
        </p:spPr>
        <p:txBody>
          <a:bodyPr>
            <a:normAutofit fontScale="92500" lnSpcReduction="20000"/>
          </a:bodyPr>
          <a:lstStyle/>
          <a:p>
            <a:r>
              <a:rPr lang="en-US" sz="2400" dirty="0" smtClean="0"/>
              <a:t>Gk:  pro-</a:t>
            </a:r>
            <a:r>
              <a:rPr lang="en-US" sz="2400" dirty="0" err="1" smtClean="0"/>
              <a:t>orizo</a:t>
            </a:r>
            <a:r>
              <a:rPr lang="en-US" sz="2400" dirty="0" smtClean="0"/>
              <a:t> – to sketch out beforehand like the drawing of an architect</a:t>
            </a:r>
          </a:p>
          <a:p>
            <a:r>
              <a:rPr lang="en-US" sz="2400" dirty="0" smtClean="0"/>
              <a:t>The directions of the Two Trains are determined beforehand, sketched out in advance.</a:t>
            </a:r>
          </a:p>
          <a:p>
            <a:r>
              <a:rPr lang="en-US" sz="2400" dirty="0" smtClean="0"/>
              <a:t>It has been pre-arranged that all who follow Christ will go to Heaven</a:t>
            </a:r>
          </a:p>
          <a:p>
            <a:r>
              <a:rPr lang="en-US" sz="2400" dirty="0" smtClean="0"/>
              <a:t>It has been pre-arranged that those who follow the Devil will end up in the Lake of Fire</a:t>
            </a:r>
          </a:p>
          <a:p>
            <a:r>
              <a:rPr lang="en-US" sz="2400" b="1" dirty="0" smtClean="0"/>
              <a:t>But who you follow is up to you </a:t>
            </a:r>
            <a:r>
              <a:rPr lang="en-US" sz="2400" dirty="0" smtClean="0"/>
              <a:t>– which is why we must preach the gospel to those who are lost to give them the chance to join us on the Heaven-Bound Train</a:t>
            </a:r>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dest_10001.jpg"/>
          <p:cNvPicPr>
            <a:picLocks noChangeAspect="1"/>
          </p:cNvPicPr>
          <p:nvPr/>
        </p:nvPicPr>
        <p:blipFill>
          <a:blip r:embed="rId2" cstate="print"/>
          <a:stretch>
            <a:fillRect/>
          </a:stretch>
        </p:blipFill>
        <p:spPr>
          <a:xfrm>
            <a:off x="53788" y="0"/>
            <a:ext cx="9036424" cy="685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effectLst>
                  <a:outerShdw blurRad="38100" dist="38100" dir="2700000" algn="tl">
                    <a:srgbClr val="000000">
                      <a:alpha val="43137"/>
                    </a:srgbClr>
                  </a:outerShdw>
                </a:effectLst>
              </a:rPr>
              <a:t>The Salvation Bell Curve</a:t>
            </a:r>
            <a:endParaRPr lang="en-US" dirty="0">
              <a:solidFill>
                <a:schemeClr val="tx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600200"/>
            <a:ext cx="6324600" cy="5029200"/>
          </a:xfrm>
        </p:spPr>
        <p:txBody>
          <a:bodyPr>
            <a:normAutofit fontScale="92500" lnSpcReduction="10000"/>
          </a:bodyPr>
          <a:lstStyle/>
          <a:p>
            <a:r>
              <a:rPr lang="en-US" sz="2400" dirty="0" smtClean="0"/>
              <a:t>People have differing levels of spiritual sensitivity – spiritual senses such as our heart and our spiritual eyes and ears…</a:t>
            </a:r>
          </a:p>
          <a:p>
            <a:r>
              <a:rPr lang="en-US" sz="2400" dirty="0" smtClean="0"/>
              <a:t>Some are very spiritually sensitive and take to the gospel quickly (John the </a:t>
            </a:r>
            <a:r>
              <a:rPr lang="en-US" sz="2400" dirty="0"/>
              <a:t>B</a:t>
            </a:r>
            <a:r>
              <a:rPr lang="en-US" sz="2400" dirty="0" smtClean="0"/>
              <a:t>aptist</a:t>
            </a:r>
            <a:r>
              <a:rPr lang="en-US" sz="2400" dirty="0"/>
              <a:t>)</a:t>
            </a:r>
            <a:endParaRPr lang="en-US" sz="2400" dirty="0" smtClean="0"/>
          </a:p>
          <a:p>
            <a:r>
              <a:rPr lang="en-US" sz="2400" dirty="0" smtClean="0"/>
              <a:t>Other are greedy, cruel and hardened</a:t>
            </a:r>
            <a:br>
              <a:rPr lang="en-US" sz="2400" dirty="0" smtClean="0"/>
            </a:br>
            <a:r>
              <a:rPr lang="en-US" sz="2400" dirty="0" smtClean="0"/>
              <a:t>(Pharaoh, Judas)</a:t>
            </a:r>
          </a:p>
          <a:p>
            <a:r>
              <a:rPr lang="en-US" sz="2400" dirty="0" smtClean="0"/>
              <a:t>The bulk of people are ‘somewhere in-between’ during revivals they become more spiritually sensitive and follow God but during apostasy they become deceived and fall away.</a:t>
            </a:r>
          </a:p>
          <a:p>
            <a:r>
              <a:rPr lang="en-US" sz="2400" dirty="0" smtClean="0"/>
              <a:t>The ability of people to be saved is directly proportional to their ability to receive and understand God’s Word </a:t>
            </a:r>
            <a:br>
              <a:rPr lang="en-US" sz="2400" dirty="0" smtClean="0"/>
            </a:br>
            <a:r>
              <a:rPr lang="en-US" sz="2400" dirty="0" smtClean="0"/>
              <a:t>Matthew 13:14-17, Acts 28;25-28, Hebrews 5:14</a:t>
            </a:r>
            <a:endParaRPr lang="en-US" sz="2400" dirty="0"/>
          </a:p>
        </p:txBody>
      </p:sp>
      <p:pic>
        <p:nvPicPr>
          <p:cNvPr id="2050" name="Picture 2" descr="C:\Documents and Settings\John Edmiston\Local Settings\Temporary Internet Files\Content.IE5\U1F2HO24\MPj04332180000[1].jpg"/>
          <p:cNvPicPr>
            <a:picLocks noChangeAspect="1" noChangeArrowheads="1"/>
          </p:cNvPicPr>
          <p:nvPr/>
        </p:nvPicPr>
        <p:blipFill>
          <a:blip r:embed="rId2" cstate="print"/>
          <a:srcRect/>
          <a:stretch>
            <a:fillRect/>
          </a:stretch>
        </p:blipFill>
        <p:spPr bwMode="auto">
          <a:xfrm flipH="1">
            <a:off x="6858000" y="1752600"/>
            <a:ext cx="1981200" cy="1981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effectLst>
                  <a:outerShdw blurRad="38100" dist="38100" dir="2700000" algn="tl">
                    <a:srgbClr val="000000">
                      <a:alpha val="43137"/>
                    </a:srgbClr>
                  </a:outerShdw>
                </a:effectLst>
              </a:rPr>
              <a:t>Predestination vs. Free Will</a:t>
            </a:r>
            <a:endParaRPr lang="en-US" dirty="0">
              <a:solidFill>
                <a:schemeClr val="tx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600200"/>
            <a:ext cx="5562600" cy="4525963"/>
          </a:xfrm>
        </p:spPr>
        <p:txBody>
          <a:bodyPr>
            <a:normAutofit lnSpcReduction="10000"/>
          </a:bodyPr>
          <a:lstStyle/>
          <a:p>
            <a:r>
              <a:rPr lang="en-US" sz="2400" dirty="0" smtClean="0"/>
              <a:t>In the bar of silver the individual free-floating electrons move randomly and have free will</a:t>
            </a:r>
          </a:p>
          <a:p>
            <a:r>
              <a:rPr lang="en-US" sz="2400" dirty="0" smtClean="0"/>
              <a:t>But the voltage of the overall bar of silver is precisely determined “predestined”</a:t>
            </a:r>
          </a:p>
          <a:p>
            <a:r>
              <a:rPr lang="en-US" sz="2400" dirty="0" smtClean="0"/>
              <a:t>God can control history very precisely despite our individual choices and without over-riding our free will and our ability to choose Him and to love Him</a:t>
            </a:r>
          </a:p>
          <a:p>
            <a:r>
              <a:rPr lang="en-US" sz="2400" dirty="0" smtClean="0"/>
              <a:t>Predestination and free will can co-exist at the same time!</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effectLst>
                  <a:outerShdw blurRad="38100" dist="38100" dir="2700000" algn="tl">
                    <a:srgbClr val="000000">
                      <a:alpha val="43137"/>
                    </a:srgbClr>
                  </a:outerShdw>
                </a:effectLst>
              </a:rPr>
              <a:t>Predestination Summary</a:t>
            </a:r>
            <a:endParaRPr lang="en-US" dirty="0">
              <a:solidFill>
                <a:schemeClr val="tx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600200"/>
            <a:ext cx="5562600" cy="4525963"/>
          </a:xfrm>
        </p:spPr>
        <p:txBody>
          <a:bodyPr>
            <a:normAutofit/>
          </a:bodyPr>
          <a:lstStyle/>
          <a:p>
            <a:r>
              <a:rPr lang="en-US" sz="2400" dirty="0" smtClean="0"/>
              <a:t>God can control history while allowing us a free will choice</a:t>
            </a:r>
          </a:p>
          <a:p>
            <a:r>
              <a:rPr lang="en-US" sz="2400" dirty="0" smtClean="0"/>
              <a:t>The biggest choice we make is whether we will believe in Jesus and follow Him</a:t>
            </a:r>
          </a:p>
          <a:p>
            <a:r>
              <a:rPr lang="en-US" sz="2400" dirty="0" smtClean="0"/>
              <a:t>This choice has a predestined result – Heaven for one choice, Hell for the other and there is nothing in-between</a:t>
            </a:r>
          </a:p>
          <a:p>
            <a:r>
              <a:rPr lang="en-US" sz="2400" dirty="0" smtClean="0"/>
              <a:t>Our ability to make that choice depends on our spiritual sensitivity to God so we must open our hearts and minds to Jesus and listen to him as His disciples!</a:t>
            </a:r>
            <a:endParaRPr lang="en-US" sz="2400" dirty="0"/>
          </a:p>
        </p:txBody>
      </p:sp>
      <p:pic>
        <p:nvPicPr>
          <p:cNvPr id="5122" name="Picture 2" descr="C:\Documents and Settings\John Edmiston\Local Settings\Temporary Internet Files\Content.IE5\U1F2HO24\MCBD07012_0000[1].wmf"/>
          <p:cNvPicPr>
            <a:picLocks noGrp="1" noChangeAspect="1" noChangeArrowheads="1"/>
          </p:cNvPicPr>
          <p:nvPr>
            <p:ph sz="half" idx="2"/>
          </p:nvPr>
        </p:nvPicPr>
        <p:blipFill>
          <a:blip r:embed="rId2"/>
          <a:srcRect/>
          <a:stretch>
            <a:fillRect/>
          </a:stretch>
        </p:blipFill>
        <p:spPr bwMode="auto">
          <a:xfrm>
            <a:off x="6705600" y="1676400"/>
            <a:ext cx="2173848" cy="321924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effectLst>
                  <a:outerShdw blurRad="38100" dist="38100" dir="2700000" algn="tl">
                    <a:srgbClr val="000000">
                      <a:alpha val="43137"/>
                    </a:srgbClr>
                  </a:outerShdw>
                </a:effectLst>
              </a:rPr>
              <a:t>Easter &amp; Other Festivals…</a:t>
            </a:r>
            <a:endParaRPr lang="en-US" dirty="0">
              <a:solidFill>
                <a:schemeClr val="tx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600200"/>
            <a:ext cx="6019800" cy="4525963"/>
          </a:xfrm>
        </p:spPr>
        <p:txBody>
          <a:bodyPr/>
          <a:lstStyle/>
          <a:p>
            <a:r>
              <a:rPr lang="en-US" dirty="0" smtClean="0"/>
              <a:t>Two views:</a:t>
            </a:r>
            <a:br>
              <a:rPr lang="en-US" dirty="0" smtClean="0"/>
            </a:br>
            <a:r>
              <a:rPr lang="en-US" dirty="0" smtClean="0"/>
              <a:t>a) </a:t>
            </a:r>
            <a:r>
              <a:rPr lang="en-US" sz="2400" b="1" dirty="0"/>
              <a:t>Psalms 16:4 MKJV  </a:t>
            </a:r>
            <a:r>
              <a:rPr lang="en-US" sz="2400" dirty="0"/>
              <a:t>Their sorrows shall be multiplied who run after another god. I will not pour out their drink offerings of blood; and I will not take their names on my lips</a:t>
            </a:r>
            <a:r>
              <a:rPr lang="en-US" sz="2400" dirty="0" smtClean="0"/>
              <a:t>.</a:t>
            </a:r>
            <a:br>
              <a:rPr lang="en-US" sz="2400" dirty="0" smtClean="0"/>
            </a:br>
            <a:r>
              <a:rPr lang="en-US" sz="2400" dirty="0" smtClean="0"/>
              <a:t/>
            </a:r>
            <a:br>
              <a:rPr lang="en-US" sz="2400" dirty="0" smtClean="0"/>
            </a:br>
            <a:r>
              <a:rPr lang="en-US" sz="2400" dirty="0" smtClean="0"/>
              <a:t>b)  Is not a rose just as sweet by any other name?  (In other words what you call God or a festival does not matter)</a:t>
            </a:r>
            <a:br>
              <a:rPr lang="en-US" sz="2400" dirty="0" smtClean="0"/>
            </a:br>
            <a:endParaRPr lang="en-US" sz="2400" dirty="0"/>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effectLst>
                  <a:outerShdw blurRad="38100" dist="38100" dir="2700000" algn="tl">
                    <a:srgbClr val="000000">
                      <a:alpha val="43137"/>
                    </a:srgbClr>
                  </a:outerShdw>
                </a:effectLst>
              </a:rPr>
              <a:t>The Radical NT View</a:t>
            </a:r>
            <a:endParaRPr lang="en-US" dirty="0">
              <a:solidFill>
                <a:schemeClr val="tx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600200"/>
            <a:ext cx="5715000" cy="4525963"/>
          </a:xfrm>
        </p:spPr>
        <p:txBody>
          <a:bodyPr>
            <a:normAutofit lnSpcReduction="10000"/>
          </a:bodyPr>
          <a:lstStyle/>
          <a:p>
            <a:r>
              <a:rPr lang="en-US" sz="2400" dirty="0" smtClean="0"/>
              <a:t>The New Testament does not have the disciples praying using the specific name of a God – like Baal or even to </a:t>
            </a:r>
            <a:r>
              <a:rPr lang="en-US" sz="2400" dirty="0" err="1" smtClean="0"/>
              <a:t>Elohim</a:t>
            </a:r>
            <a:r>
              <a:rPr lang="en-US" sz="2400" dirty="0" smtClean="0"/>
              <a:t> or to YHWH or to Jehovah</a:t>
            </a:r>
          </a:p>
          <a:p>
            <a:r>
              <a:rPr lang="en-US" sz="2400" dirty="0" smtClean="0"/>
              <a:t>God does not dwell in temples made by human hands! (Even the Jewish Temple)</a:t>
            </a:r>
            <a:br>
              <a:rPr lang="en-US" sz="2400" dirty="0" smtClean="0"/>
            </a:br>
            <a:r>
              <a:rPr lang="en-US" sz="2400" dirty="0" smtClean="0"/>
              <a:t>(Isaiah 66:1,2 Acts 7:48, 17:24</a:t>
            </a:r>
          </a:p>
          <a:p>
            <a:r>
              <a:rPr lang="en-US" sz="2400" dirty="0" smtClean="0"/>
              <a:t>It goes far beyond tribal or national religions </a:t>
            </a:r>
          </a:p>
          <a:p>
            <a:r>
              <a:rPr lang="en-US" sz="2400" dirty="0" smtClean="0"/>
              <a:t>The apostles pray to the Father, in the name of Jesus, and in the power of the Holy Spirit – e.g. Ephesians 3:14-21</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618</Words>
  <Application>Microsoft Office PowerPoint</Application>
  <PresentationFormat>On-screen Show (4:3)</PresentationFormat>
  <Paragraphs>48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Narrow</vt:lpstr>
      <vt:lpstr>Calibri</vt:lpstr>
      <vt:lpstr>Office Theme</vt:lpstr>
      <vt:lpstr>Church History - 6</vt:lpstr>
      <vt:lpstr>PowerPoint Presentation</vt:lpstr>
      <vt:lpstr>Predestination – Two Trains</vt:lpstr>
      <vt:lpstr>PowerPoint Presentation</vt:lpstr>
      <vt:lpstr>The Salvation Bell Curve</vt:lpstr>
      <vt:lpstr>Predestination vs. Free Will</vt:lpstr>
      <vt:lpstr>Predestination Summary</vt:lpstr>
      <vt:lpstr>Easter &amp; Other Festivals…</vt:lpstr>
      <vt:lpstr>The Radical NT View</vt:lpstr>
      <vt:lpstr>The Radical NT View - 2</vt:lpstr>
      <vt:lpstr>Host Of Heaven</vt:lpstr>
      <vt:lpstr>Emergent Church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History - 6</dc:title>
  <dc:creator>John Edmiston</dc:creator>
  <cp:lastModifiedBy>Bob Farrington</cp:lastModifiedBy>
  <cp:revision>10</cp:revision>
  <dcterms:created xsi:type="dcterms:W3CDTF">2009-04-11T00:40:23Z</dcterms:created>
  <dcterms:modified xsi:type="dcterms:W3CDTF">2021-12-10T20:35:29Z</dcterms:modified>
</cp:coreProperties>
</file>