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3"/>
  </p:handoutMasterIdLst>
  <p:sldIdLst>
    <p:sldId id="256" r:id="rId2"/>
    <p:sldId id="257" r:id="rId3"/>
    <p:sldId id="259" r:id="rId4"/>
    <p:sldId id="260" r:id="rId5"/>
    <p:sldId id="262" r:id="rId6"/>
    <p:sldId id="261" r:id="rId7"/>
    <p:sldId id="263" r:id="rId8"/>
    <p:sldId id="264" r:id="rId9"/>
    <p:sldId id="265" r:id="rId10"/>
    <p:sldId id="266" r:id="rId11"/>
    <p:sldId id="258" r:id="rId1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0" d="100"/>
          <a:sy n="80" d="100"/>
        </p:scale>
        <p:origin x="-2550" y="-10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C9507DB-C59B-4885-AEEE-8BF11817217C}" type="datetimeFigureOut">
              <a:rPr lang="en-US" smtClean="0"/>
              <a:t>3/20/2009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5199DE1-1085-404B-B76F-5CC2596D061E}"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914400" y="5181600"/>
            <a:ext cx="5143500" cy="13208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914400" y="6832600"/>
            <a:ext cx="5143500" cy="7112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4800600" y="8473440"/>
            <a:ext cx="1714500" cy="487680"/>
          </a:xfrm>
        </p:spPr>
        <p:txBody>
          <a:bodyPr/>
          <a:lstStyle>
            <a:lvl1pPr>
              <a:defRPr sz="1400"/>
            </a:lvl1pPr>
          </a:lstStyle>
          <a:p>
            <a:fld id="{57F4CD2A-8FBC-450B-9BB9-28658491194E}" type="datetimeFigureOut">
              <a:rPr lang="en-US" smtClean="0"/>
              <a:pPr/>
              <a:t>3/20/2009</a:t>
            </a:fld>
            <a:endParaRPr lang="en-US"/>
          </a:p>
        </p:txBody>
      </p:sp>
      <p:sp>
        <p:nvSpPr>
          <p:cNvPr id="17" name="Footer Placeholder 16"/>
          <p:cNvSpPr>
            <a:spLocks noGrp="1"/>
          </p:cNvSpPr>
          <p:nvPr>
            <p:ph type="ftr" sz="quarter" idx="11"/>
          </p:nvPr>
        </p:nvSpPr>
        <p:spPr>
          <a:xfrm>
            <a:off x="2173986" y="8473440"/>
            <a:ext cx="2606040" cy="487680"/>
          </a:xfrm>
        </p:spPr>
        <p:txBody>
          <a:bodyPr/>
          <a:lstStyle/>
          <a:p>
            <a:endParaRPr lang="en-US"/>
          </a:p>
        </p:txBody>
      </p:sp>
      <p:sp>
        <p:nvSpPr>
          <p:cNvPr id="29" name="Slide Number Placeholder 28"/>
          <p:cNvSpPr>
            <a:spLocks noGrp="1"/>
          </p:cNvSpPr>
          <p:nvPr>
            <p:ph type="sldNum" sz="quarter" idx="12"/>
          </p:nvPr>
        </p:nvSpPr>
        <p:spPr>
          <a:xfrm>
            <a:off x="912114" y="8473440"/>
            <a:ext cx="914400" cy="487680"/>
          </a:xfrm>
        </p:spPr>
        <p:txBody>
          <a:bodyPr/>
          <a:lstStyle/>
          <a:p>
            <a:fld id="{907166EC-9057-4945-ADAC-2F8E9B5CC817}" type="slidenum">
              <a:rPr lang="en-US" smtClean="0"/>
              <a:pPr/>
              <a:t>‹#›</a:t>
            </a:fld>
            <a:endParaRPr lang="en-US"/>
          </a:p>
        </p:txBody>
      </p:sp>
      <p:sp>
        <p:nvSpPr>
          <p:cNvPr id="21" name="Rectangle 20"/>
          <p:cNvSpPr/>
          <p:nvPr/>
        </p:nvSpPr>
        <p:spPr>
          <a:xfrm>
            <a:off x="678656" y="4864100"/>
            <a:ext cx="5486400" cy="17068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685800" y="6731000"/>
            <a:ext cx="5486400" cy="9144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678656" y="4864100"/>
            <a:ext cx="171450" cy="170688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685800" y="6731000"/>
            <a:ext cx="171450" cy="9144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F4CD2A-8FBC-450B-9BB9-28658491194E}" type="datetimeFigureOut">
              <a:rPr lang="en-US" smtClean="0"/>
              <a:pPr/>
              <a:t>3/20/2009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7166EC-9057-4945-ADAC-2F8E9B5CC8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F4CD2A-8FBC-450B-9BB9-28658491194E}" type="datetimeFigureOut">
              <a:rPr lang="en-US" smtClean="0"/>
              <a:pPr/>
              <a:t>3/20/2009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7166EC-9057-4945-ADAC-2F8E9B5CC817}" type="slidenum">
              <a:rPr lang="en-US" smtClean="0"/>
              <a:pPr/>
              <a:t>‹#›</a:t>
            </a:fld>
            <a:endParaRPr lang="en-US"/>
          </a:p>
        </p:txBody>
      </p:sp>
      <p:sp>
        <p:nvSpPr>
          <p:cNvPr id="7" name="Straight Connector 6"/>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258661"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1015325" y="4269269"/>
            <a:ext cx="780288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7F4CD2A-8FBC-450B-9BB9-28658491194E}" type="datetimeFigureOut">
              <a:rPr lang="en-US" smtClean="0"/>
              <a:pPr/>
              <a:t>3/20/2009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7166EC-9057-4945-ADAC-2F8E9B5CC817}" type="slidenum">
              <a:rPr lang="en-US" smtClean="0"/>
              <a:pPr/>
              <a:t>‹#›</a:t>
            </a:fld>
            <a:endParaRPr lang="en-US"/>
          </a:p>
        </p:txBody>
      </p:sp>
      <p:sp>
        <p:nvSpPr>
          <p:cNvPr id="8" name="Content Placeholder 7"/>
          <p:cNvSpPr>
            <a:spLocks noGrp="1"/>
          </p:cNvSpPr>
          <p:nvPr>
            <p:ph sz="quarter" idx="1"/>
          </p:nvPr>
        </p:nvSpPr>
        <p:spPr>
          <a:xfrm>
            <a:off x="342900" y="1625600"/>
            <a:ext cx="6172200" cy="65836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962400"/>
            <a:ext cx="5143500" cy="14224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71550" y="5689600"/>
            <a:ext cx="5086350" cy="1524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800600" y="8473440"/>
            <a:ext cx="1714500" cy="487680"/>
          </a:xfrm>
        </p:spPr>
        <p:txBody>
          <a:bodyPr/>
          <a:lstStyle/>
          <a:p>
            <a:fld id="{57F4CD2A-8FBC-450B-9BB9-28658491194E}" type="datetimeFigureOut">
              <a:rPr lang="en-US" smtClean="0"/>
              <a:pPr/>
              <a:t>3/20/2009</a:t>
            </a:fld>
            <a:endParaRPr lang="en-US"/>
          </a:p>
        </p:txBody>
      </p:sp>
      <p:sp>
        <p:nvSpPr>
          <p:cNvPr id="5" name="Footer Placeholder 4"/>
          <p:cNvSpPr>
            <a:spLocks noGrp="1"/>
          </p:cNvSpPr>
          <p:nvPr>
            <p:ph type="ftr" sz="quarter" idx="11"/>
          </p:nvPr>
        </p:nvSpPr>
        <p:spPr>
          <a:xfrm>
            <a:off x="2173986" y="8473440"/>
            <a:ext cx="2606040" cy="487680"/>
          </a:xfrm>
        </p:spPr>
        <p:txBody>
          <a:bodyPr/>
          <a:lstStyle/>
          <a:p>
            <a:endParaRPr lang="en-US"/>
          </a:p>
        </p:txBody>
      </p:sp>
      <p:sp>
        <p:nvSpPr>
          <p:cNvPr id="6" name="Slide Number Placeholder 5"/>
          <p:cNvSpPr>
            <a:spLocks noGrp="1"/>
          </p:cNvSpPr>
          <p:nvPr>
            <p:ph type="sldNum" sz="quarter" idx="12"/>
          </p:nvPr>
        </p:nvSpPr>
        <p:spPr>
          <a:xfrm>
            <a:off x="802386" y="8473440"/>
            <a:ext cx="1140714" cy="487680"/>
          </a:xfrm>
        </p:spPr>
        <p:txBody>
          <a:bodyPr/>
          <a:lstStyle/>
          <a:p>
            <a:fld id="{907166EC-9057-4945-ADAC-2F8E9B5CC817}" type="slidenum">
              <a:rPr lang="en-US" smtClean="0"/>
              <a:pPr/>
              <a:t>‹#›</a:t>
            </a:fld>
            <a:endParaRPr lang="en-US"/>
          </a:p>
        </p:txBody>
      </p:sp>
      <p:sp>
        <p:nvSpPr>
          <p:cNvPr id="7" name="Rectangle 6"/>
          <p:cNvSpPr/>
          <p:nvPr/>
        </p:nvSpPr>
        <p:spPr>
          <a:xfrm>
            <a:off x="685800" y="3759200"/>
            <a:ext cx="5486400" cy="17068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85800" y="3759200"/>
            <a:ext cx="171450" cy="170688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7F4CD2A-8FBC-450B-9BB9-28658491194E}" type="datetimeFigureOut">
              <a:rPr lang="en-US" smtClean="0"/>
              <a:pPr/>
              <a:t>3/20/2009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7166EC-9057-4945-ADAC-2F8E9B5CC817}" type="slidenum">
              <a:rPr lang="en-US" smtClean="0"/>
              <a:pPr/>
              <a:t>‹#›</a:t>
            </a:fld>
            <a:endParaRPr lang="en-US"/>
          </a:p>
        </p:txBody>
      </p:sp>
      <p:sp>
        <p:nvSpPr>
          <p:cNvPr id="9" name="Content Placeholder 8"/>
          <p:cNvSpPr>
            <a:spLocks noGrp="1"/>
          </p:cNvSpPr>
          <p:nvPr>
            <p:ph sz="quarter" idx="1"/>
          </p:nvPr>
        </p:nvSpPr>
        <p:spPr>
          <a:xfrm>
            <a:off x="342900" y="1625600"/>
            <a:ext cx="3031236" cy="65836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474149" y="1621536"/>
            <a:ext cx="3031236" cy="65836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1714500"/>
            <a:ext cx="3030141" cy="9144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86151" y="1727200"/>
            <a:ext cx="3031331" cy="9144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7F4CD2A-8FBC-450B-9BB9-28658491194E}" type="datetimeFigureOut">
              <a:rPr lang="en-US" smtClean="0"/>
              <a:pPr/>
              <a:t>3/20/2009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7166EC-9057-4945-ADAC-2F8E9B5CC817}" type="slidenum">
              <a:rPr lang="en-US" smtClean="0"/>
              <a:pPr/>
              <a:t>‹#›</a:t>
            </a:fld>
            <a:endParaRPr lang="en-US"/>
          </a:p>
        </p:txBody>
      </p:sp>
      <p:sp>
        <p:nvSpPr>
          <p:cNvPr id="11" name="Content Placeholder 10"/>
          <p:cNvSpPr>
            <a:spLocks noGrp="1"/>
          </p:cNvSpPr>
          <p:nvPr>
            <p:ph sz="quarter" idx="2"/>
          </p:nvPr>
        </p:nvSpPr>
        <p:spPr>
          <a:xfrm>
            <a:off x="342900" y="2844800"/>
            <a:ext cx="3028950" cy="5384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3486150" y="2844800"/>
            <a:ext cx="3028950" cy="5384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F4CD2A-8FBC-450B-9BB9-28658491194E}" type="datetimeFigureOut">
              <a:rPr lang="en-US" smtClean="0"/>
              <a:pPr/>
              <a:t>3/20/2009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7166EC-9057-4945-ADAC-2F8E9B5CC817}" type="slidenum">
              <a:rPr lang="en-US" smtClean="0"/>
              <a:pPr/>
              <a:t>‹#›</a:t>
            </a:fld>
            <a:endParaRPr lang="en-US"/>
          </a:p>
        </p:txBody>
      </p:sp>
      <p:sp>
        <p:nvSpPr>
          <p:cNvPr id="6" name="Isosceles Triangle 5"/>
          <p:cNvSpPr>
            <a:spLocks noChangeAspect="1"/>
          </p:cNvSpPr>
          <p:nvPr/>
        </p:nvSpPr>
        <p:spPr>
          <a:xfrm rot="5400000">
            <a:off x="258661"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F4CD2A-8FBC-450B-9BB9-28658491194E}" type="datetimeFigureOut">
              <a:rPr lang="en-US" smtClean="0"/>
              <a:pPr/>
              <a:t>3/20/2009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7166EC-9057-4945-ADAC-2F8E9B5CC817}" type="slidenum">
              <a:rPr lang="en-US" smtClean="0"/>
              <a:pPr/>
              <a:t>‹#›</a:t>
            </a:fld>
            <a:endParaRPr lang="en-US"/>
          </a:p>
        </p:txBody>
      </p:sp>
      <p:sp>
        <p:nvSpPr>
          <p:cNvPr id="5" name="Straight Connector 4"/>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258661"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43450" y="406400"/>
            <a:ext cx="1885950" cy="11176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743450" y="1625601"/>
            <a:ext cx="1885950" cy="6457951"/>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F4CD2A-8FBC-450B-9BB9-28658491194E}" type="datetimeFigureOut">
              <a:rPr lang="en-US" smtClean="0"/>
              <a:pPr/>
              <a:t>3/20/2009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7166EC-9057-4945-ADAC-2F8E9B5CC817}" type="slidenum">
              <a:rPr lang="en-US" smtClean="0"/>
              <a:pPr/>
              <a:t>‹#›</a:t>
            </a:fld>
            <a:endParaRPr lang="en-US"/>
          </a:p>
        </p:txBody>
      </p:sp>
      <p:sp>
        <p:nvSpPr>
          <p:cNvPr id="8" name="Straight Connector 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610264" y="4432300"/>
            <a:ext cx="804672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258661"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228600" y="406400"/>
            <a:ext cx="4286250" cy="7620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667808"/>
            <a:ext cx="6172200" cy="899584"/>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42900" y="2540000"/>
            <a:ext cx="6172200" cy="5693664"/>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42900" y="1625600"/>
            <a:ext cx="6172200" cy="7112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F4CD2A-8FBC-450B-9BB9-28658491194E}" type="datetimeFigureOut">
              <a:rPr lang="en-US" smtClean="0"/>
              <a:pPr/>
              <a:t>3/20/2009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7166EC-9057-4945-ADAC-2F8E9B5CC817}" type="slidenum">
              <a:rPr lang="en-US" smtClean="0"/>
              <a:pPr/>
              <a:t>‹#›</a:t>
            </a:fld>
            <a:endParaRPr lang="en-US"/>
          </a:p>
        </p:txBody>
      </p:sp>
      <p:sp>
        <p:nvSpPr>
          <p:cNvPr id="8" name="Straight Connector 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258661"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342900" y="667808"/>
            <a:ext cx="137160" cy="9144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42900" y="203200"/>
            <a:ext cx="6172200" cy="13208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42900" y="1625600"/>
            <a:ext cx="6172200" cy="6547104"/>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800600" y="8475133"/>
            <a:ext cx="1716786" cy="487680"/>
          </a:xfrm>
          <a:prstGeom prst="rect">
            <a:avLst/>
          </a:prstGeom>
        </p:spPr>
        <p:txBody>
          <a:bodyPr vert="horz"/>
          <a:lstStyle>
            <a:lvl1pPr algn="l" eaLnBrk="1" latinLnBrk="0" hangingPunct="1">
              <a:defRPr kumimoji="0" sz="1400">
                <a:solidFill>
                  <a:schemeClr val="tx2"/>
                </a:solidFill>
              </a:defRPr>
            </a:lvl1pPr>
          </a:lstStyle>
          <a:p>
            <a:fld id="{57F4CD2A-8FBC-450B-9BB9-28658491194E}" type="datetimeFigureOut">
              <a:rPr lang="en-US" smtClean="0"/>
              <a:pPr/>
              <a:t>3/20/2009</a:t>
            </a:fld>
            <a:endParaRPr lang="en-US"/>
          </a:p>
        </p:txBody>
      </p:sp>
      <p:sp>
        <p:nvSpPr>
          <p:cNvPr id="3" name="Footer Placeholder 2"/>
          <p:cNvSpPr>
            <a:spLocks noGrp="1"/>
          </p:cNvSpPr>
          <p:nvPr>
            <p:ph type="ftr" sz="quarter" idx="3"/>
          </p:nvPr>
        </p:nvSpPr>
        <p:spPr>
          <a:xfrm>
            <a:off x="2173986" y="8475133"/>
            <a:ext cx="2628900" cy="48768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459486" y="8475133"/>
            <a:ext cx="1485900" cy="487680"/>
          </a:xfrm>
          <a:prstGeom prst="rect">
            <a:avLst/>
          </a:prstGeom>
        </p:spPr>
        <p:txBody>
          <a:bodyPr vert="horz"/>
          <a:lstStyle>
            <a:lvl1pPr algn="l" eaLnBrk="1" latinLnBrk="0" hangingPunct="1">
              <a:defRPr kumimoji="0" sz="1400">
                <a:solidFill>
                  <a:schemeClr val="tx2"/>
                </a:solidFill>
              </a:defRPr>
            </a:lvl1pPr>
          </a:lstStyle>
          <a:p>
            <a:fld id="{907166EC-9057-4945-ADAC-2F8E9B5CC817}" type="slidenum">
              <a:rPr lang="en-US" smtClean="0"/>
              <a:pPr/>
              <a:t>‹#›</a:t>
            </a:fld>
            <a:endParaRPr lang="en-US"/>
          </a:p>
        </p:txBody>
      </p:sp>
      <p:sp>
        <p:nvSpPr>
          <p:cNvPr id="28" name="Straight Connector 2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342900" y="15240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258661"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2"/>
                </a:solidFill>
              </a:rPr>
              <a:t>Church History Part -3</a:t>
            </a:r>
            <a:endParaRPr lang="en-US" dirty="0">
              <a:solidFill>
                <a:schemeClr val="tx2"/>
              </a:solidFill>
            </a:endParaRPr>
          </a:p>
        </p:txBody>
      </p:sp>
      <p:sp>
        <p:nvSpPr>
          <p:cNvPr id="3" name="Subtitle 2"/>
          <p:cNvSpPr>
            <a:spLocks noGrp="1"/>
          </p:cNvSpPr>
          <p:nvPr>
            <p:ph type="subTitle" idx="1"/>
          </p:nvPr>
        </p:nvSpPr>
        <p:spPr/>
        <p:txBody>
          <a:bodyPr/>
          <a:lstStyle/>
          <a:p>
            <a:r>
              <a:rPr lang="en-US" dirty="0" smtClean="0">
                <a:solidFill>
                  <a:schemeClr val="tx2"/>
                </a:solidFill>
              </a:rPr>
              <a:t>The Debate Over The Eucharist </a:t>
            </a:r>
            <a:br>
              <a:rPr lang="en-US" dirty="0" smtClean="0">
                <a:solidFill>
                  <a:schemeClr val="tx2"/>
                </a:solidFill>
              </a:rPr>
            </a:br>
            <a:r>
              <a:rPr lang="en-US" dirty="0" smtClean="0">
                <a:solidFill>
                  <a:schemeClr val="tx2"/>
                </a:solidFill>
              </a:rPr>
              <a:t>(&amp; Other Sacraments)</a:t>
            </a:r>
            <a:endParaRPr lang="en-US"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No Remaining Sin…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42900" y="1625600"/>
            <a:ext cx="6172200" cy="6832600"/>
          </a:xfrm>
        </p:spPr>
        <p:txBody>
          <a:bodyPr>
            <a:normAutofit/>
          </a:bodyPr>
          <a:lstStyle/>
          <a:p>
            <a:r>
              <a:rPr lang="en-US" dirty="0" smtClean="0"/>
              <a:t>In the Roman Catholic view sin is dealt with by the Mass, in the Protestant view it is dealt with ‘once for all time’ on the cross.</a:t>
            </a:r>
          </a:p>
          <a:p>
            <a:r>
              <a:rPr lang="en-US" dirty="0" smtClean="0"/>
              <a:t>We believe that “It is finished” (John 19:30, Hebrews 1:3) that the bearing of sins is done and that ‘therefore there is no condemnation for them in Christ Jesus’ (Romans 8:1)</a:t>
            </a:r>
          </a:p>
          <a:p>
            <a:r>
              <a:rPr lang="en-US" dirty="0" smtClean="0"/>
              <a:t>If remaining guilt has to be atoned for week after week then the believer has little or no real ‘assurance of salvation’</a:t>
            </a:r>
          </a:p>
          <a:p>
            <a:r>
              <a:rPr lang="en-US" dirty="0" smtClean="0"/>
              <a:t>Thus in addition to the Mass the Catholic needs other sacraments to also deal with sin – baptism, penance confession and final unction being among them</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effectLst>
                  <a:outerShdw blurRad="38100" dist="38100" dir="2700000" algn="tl">
                    <a:srgbClr val="000000">
                      <a:alpha val="43137"/>
                    </a:srgbClr>
                  </a:outerShdw>
                </a:effectLst>
              </a:rPr>
              <a:t>Other Problems</a:t>
            </a:r>
            <a:endParaRPr lang="en-US" dirty="0">
              <a:solidFill>
                <a:schemeClr val="tx2"/>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a:bodyPr>
          <a:lstStyle/>
          <a:p>
            <a:r>
              <a:rPr lang="en-US" dirty="0" smtClean="0"/>
              <a:t>No </a:t>
            </a:r>
            <a:r>
              <a:rPr lang="en-US" dirty="0" smtClean="0"/>
              <a:t>Jew would equate an object with God or with the </a:t>
            </a:r>
            <a:r>
              <a:rPr lang="en-US" dirty="0" smtClean="0"/>
              <a:t>Messiah</a:t>
            </a:r>
            <a:br>
              <a:rPr lang="en-US" dirty="0" smtClean="0"/>
            </a:br>
            <a:endParaRPr lang="en-US" dirty="0" smtClean="0"/>
          </a:p>
          <a:p>
            <a:r>
              <a:rPr lang="en-US" dirty="0" smtClean="0"/>
              <a:t>When we say that the Communion is Christ we are making an object into a divine thing and that is the essence of idolatry and was strictly forbidden in the Torah</a:t>
            </a:r>
            <a:r>
              <a:rPr lang="en-US" dirty="0" smtClean="0"/>
              <a:t>.</a:t>
            </a:r>
            <a:br>
              <a:rPr lang="en-US" dirty="0" smtClean="0"/>
            </a:br>
            <a:endParaRPr lang="en-US" dirty="0" smtClean="0"/>
          </a:p>
          <a:p>
            <a:r>
              <a:rPr lang="en-US" dirty="0" smtClean="0"/>
              <a:t>Christianity greatly SIMPLIFIED religion and was without temples, priests, sacrifices and so on. In fact the Romans persecuted Christians because they considered them to be ATHEISTS for not doing these things</a:t>
            </a:r>
            <a:r>
              <a:rPr lang="en-US" dirty="0" smtClean="0"/>
              <a:t>!</a:t>
            </a:r>
            <a:br>
              <a:rPr lang="en-US" dirty="0" smtClean="0"/>
            </a:b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effectLst>
                  <a:outerShdw blurRad="38100" dist="38100" dir="2700000" algn="tl">
                    <a:srgbClr val="000000">
                      <a:alpha val="43137"/>
                    </a:srgbClr>
                  </a:outerShdw>
                </a:effectLst>
              </a:rPr>
              <a:t>Transubstantiation </a:t>
            </a:r>
            <a:br>
              <a:rPr lang="en-US" dirty="0" smtClean="0">
                <a:solidFill>
                  <a:schemeClr val="tx2"/>
                </a:solidFill>
                <a:effectLst>
                  <a:outerShdw blurRad="38100" dist="38100" dir="2700000" algn="tl">
                    <a:srgbClr val="000000">
                      <a:alpha val="43137"/>
                    </a:srgbClr>
                  </a:outerShdw>
                </a:effectLst>
              </a:rPr>
            </a:br>
            <a:r>
              <a:rPr lang="en-US" dirty="0" smtClean="0">
                <a:solidFill>
                  <a:schemeClr val="tx2"/>
                </a:solidFill>
                <a:effectLst>
                  <a:outerShdw blurRad="38100" dist="38100" dir="2700000" algn="tl">
                    <a:srgbClr val="000000">
                      <a:alpha val="43137"/>
                    </a:srgbClr>
                  </a:outerShdw>
                </a:effectLst>
              </a:rPr>
              <a:t>(Catholic View)</a:t>
            </a:r>
            <a:endParaRPr lang="en-US" dirty="0">
              <a:solidFill>
                <a:schemeClr val="tx2"/>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42900" y="1727200"/>
            <a:ext cx="6172200" cy="7213600"/>
          </a:xfrm>
        </p:spPr>
        <p:txBody>
          <a:bodyPr>
            <a:normAutofit fontScale="92500"/>
          </a:bodyPr>
          <a:lstStyle/>
          <a:p>
            <a:r>
              <a:rPr lang="en-US" sz="2400" dirty="0" smtClean="0"/>
              <a:t>The Eucharist </a:t>
            </a:r>
            <a:r>
              <a:rPr lang="en-US" sz="2400" dirty="0" smtClean="0"/>
              <a:t>is transformed into the literal body and blood of the Lord Jesus Christ – the ‘substance’ is </a:t>
            </a:r>
            <a:r>
              <a:rPr lang="en-US" sz="2400" dirty="0" smtClean="0"/>
              <a:t>changed</a:t>
            </a:r>
          </a:p>
          <a:p>
            <a:r>
              <a:rPr lang="en-US" sz="2400" dirty="0" smtClean="0"/>
              <a:t>Occurs when the priest says “This is my body”</a:t>
            </a:r>
          </a:p>
          <a:p>
            <a:r>
              <a:rPr lang="en-US" sz="2400" dirty="0" smtClean="0"/>
              <a:t>Can only occur at the hands of a properly ordained priest</a:t>
            </a:r>
          </a:p>
          <a:p>
            <a:r>
              <a:rPr lang="en-US" sz="2400" dirty="0" smtClean="0"/>
              <a:t>Operates by itself apart from any virtue or faith in the priest that is “ex </a:t>
            </a:r>
            <a:r>
              <a:rPr lang="en-US" sz="2400" dirty="0" err="1" smtClean="0"/>
              <a:t>opere</a:t>
            </a:r>
            <a:r>
              <a:rPr lang="en-US" sz="2400" dirty="0" smtClean="0"/>
              <a:t> </a:t>
            </a:r>
            <a:r>
              <a:rPr lang="en-US" sz="2400" dirty="0" err="1" smtClean="0"/>
              <a:t>operato</a:t>
            </a:r>
            <a:r>
              <a:rPr lang="en-US" sz="2400" dirty="0" smtClean="0"/>
              <a:t>” : by the work performed</a:t>
            </a:r>
          </a:p>
          <a:p>
            <a:r>
              <a:rPr lang="en-US" sz="2400" dirty="0" smtClean="0"/>
              <a:t>Is a real literal sacrifice of Christ, though it is different from the sacrifice of Christ on the cross</a:t>
            </a:r>
          </a:p>
          <a:p>
            <a:r>
              <a:rPr lang="en-US" sz="2400" dirty="0" smtClean="0"/>
              <a:t>Deserves real adoration and worship (</a:t>
            </a:r>
            <a:r>
              <a:rPr lang="en-US" sz="2400" dirty="0" err="1" smtClean="0"/>
              <a:t>Cultus</a:t>
            </a:r>
            <a:r>
              <a:rPr lang="en-US" sz="2400" dirty="0" smtClean="0"/>
              <a:t> </a:t>
            </a:r>
            <a:r>
              <a:rPr lang="en-US" sz="2400" dirty="0" err="1" smtClean="0"/>
              <a:t>Latriae</a:t>
            </a:r>
            <a:r>
              <a:rPr lang="en-US" sz="2400" dirty="0" smtClean="0"/>
              <a:t>) is due to Christ present in the Eucharist</a:t>
            </a:r>
          </a:p>
          <a:p>
            <a:r>
              <a:rPr lang="en-US" sz="2400" dirty="0" smtClean="0"/>
              <a:t>Brings about the propitiation of sins, effects the remission of sins and confers supernatural and natural gifts</a:t>
            </a:r>
          </a:p>
          <a:p>
            <a:r>
              <a:rPr lang="en-US" sz="2400" dirty="0" smtClean="0"/>
              <a:t>Can be effective for souls in Purgatory (Council of Trent)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effectLst>
                  <a:outerShdw blurRad="38100" dist="38100" dir="2700000" algn="tl">
                    <a:srgbClr val="000000">
                      <a:alpha val="43137"/>
                    </a:srgbClr>
                  </a:outerShdw>
                </a:effectLst>
              </a:rPr>
              <a:t>Real Or Symbolic?</a:t>
            </a:r>
            <a:endParaRPr lang="en-US" dirty="0">
              <a:solidFill>
                <a:schemeClr val="tx2"/>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lnSpcReduction="10000"/>
          </a:bodyPr>
          <a:lstStyle/>
          <a:p>
            <a:r>
              <a:rPr lang="en-US" sz="2800" dirty="0" smtClean="0"/>
              <a:t>“This is My body…” </a:t>
            </a:r>
            <a:r>
              <a:rPr lang="en-US" sz="2800" dirty="0" smtClean="0"/>
              <a:t>(Matthew 26:26) Jesus </a:t>
            </a:r>
            <a:r>
              <a:rPr lang="en-US" sz="2800" dirty="0" smtClean="0"/>
              <a:t>was alive when he said this so it is obviously a SYMBOLIC reference</a:t>
            </a:r>
          </a:p>
          <a:p>
            <a:r>
              <a:rPr lang="en-US" sz="2800" dirty="0" smtClean="0"/>
              <a:t>Jesus frequently referred to Himself in a symbolic fashion: John 15:1,5; 10:7,9,11,14; 9:5, 8:12, 6:35,41,</a:t>
            </a:r>
          </a:p>
          <a:p>
            <a:r>
              <a:rPr lang="en-US" sz="2800" dirty="0" smtClean="0"/>
              <a:t>When He says ‘this is the cup of the new covenant” (Luke 22:20) he did not mean that the cup WAS the new covenant but that it REPRESENTED it.</a:t>
            </a:r>
          </a:p>
          <a:p>
            <a:r>
              <a:rPr lang="en-US" sz="2800" dirty="0" smtClean="0"/>
              <a:t> 1 </a:t>
            </a:r>
            <a:r>
              <a:rPr lang="en-US" sz="2800" dirty="0" smtClean="0"/>
              <a:t>C</a:t>
            </a:r>
            <a:r>
              <a:rPr lang="en-US" sz="2800" dirty="0" smtClean="0"/>
              <a:t>orinthians 11:23-26 talk of ‘showing forth’ Christ’s death – not repeating it, it is a symbol of the sacrifice and a reminder, not an actual sacrifice.</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effectLst>
                  <a:outerShdw blurRad="38100" dist="38100" dir="2700000" algn="tl">
                    <a:srgbClr val="000000">
                      <a:alpha val="43137"/>
                    </a:srgbClr>
                  </a:outerShdw>
                </a:effectLst>
              </a:rPr>
              <a:t>Priests &amp; Sacrifices</a:t>
            </a:r>
            <a:endParaRPr lang="en-US" dirty="0">
              <a:solidFill>
                <a:schemeClr val="tx2"/>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a:bodyPr>
          <a:lstStyle/>
          <a:p>
            <a:r>
              <a:rPr lang="en-US" sz="2800" dirty="0" smtClean="0"/>
              <a:t>The Roman Catholic </a:t>
            </a:r>
            <a:r>
              <a:rPr lang="en-US" sz="2800" dirty="0" smtClean="0"/>
              <a:t>E</a:t>
            </a:r>
            <a:r>
              <a:rPr lang="en-US" sz="2800" dirty="0" smtClean="0"/>
              <a:t>ucharist can only be administered by a priest.</a:t>
            </a:r>
          </a:p>
          <a:p>
            <a:r>
              <a:rPr lang="en-US" sz="2800" dirty="0" smtClean="0"/>
              <a:t>However  there is no mention of “Christian priests”  as officials in the New Testament – only Jewish and pagan priests.</a:t>
            </a:r>
          </a:p>
          <a:p>
            <a:r>
              <a:rPr lang="en-US" sz="2800" dirty="0" smtClean="0"/>
              <a:t>The book of Hebrews makes clear that earthly priests and sacrifices came to an end with the sacrifice of Christ upon the cross: Hebrews chapters 9 &amp; 10</a:t>
            </a:r>
          </a:p>
          <a:p>
            <a:r>
              <a:rPr lang="en-US" sz="2800" dirty="0" smtClean="0"/>
              <a:t>All believers are members of a </a:t>
            </a:r>
            <a:r>
              <a:rPr lang="en-US" sz="2800" b="1" i="1" dirty="0" smtClean="0"/>
              <a:t>heavenly</a:t>
            </a:r>
            <a:r>
              <a:rPr lang="en-US" sz="2800" dirty="0" smtClean="0"/>
              <a:t> ‘royal priesthood’: </a:t>
            </a:r>
            <a:br>
              <a:rPr lang="en-US" sz="2800" dirty="0" smtClean="0"/>
            </a:br>
            <a:r>
              <a:rPr lang="en-US" sz="2800" dirty="0" smtClean="0"/>
              <a:t>1 Peter 2:9, Hebrews 4:16, 10:19-22</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tdiag2.gif"/>
          <p:cNvPicPr>
            <a:picLocks noChangeAspect="1"/>
          </p:cNvPicPr>
          <p:nvPr/>
        </p:nvPicPr>
        <p:blipFill>
          <a:blip r:embed="rId2"/>
          <a:stretch>
            <a:fillRect/>
          </a:stretch>
        </p:blipFill>
        <p:spPr>
          <a:xfrm>
            <a:off x="329425" y="244307"/>
            <a:ext cx="6071375" cy="776145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tdiag2a.gif"/>
          <p:cNvPicPr>
            <a:picLocks noGrp="1" noChangeAspect="1"/>
          </p:cNvPicPr>
          <p:nvPr>
            <p:ph sz="quarter" idx="1"/>
          </p:nvPr>
        </p:nvPicPr>
        <p:blipFill>
          <a:blip r:embed="rId2"/>
          <a:stretch>
            <a:fillRect/>
          </a:stretch>
        </p:blipFill>
        <p:spPr>
          <a:xfrm>
            <a:off x="381000" y="457200"/>
            <a:ext cx="6055044" cy="8212719"/>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effectLst>
                  <a:outerShdw blurRad="38100" dist="38100" dir="2700000" algn="tl">
                    <a:srgbClr val="000000">
                      <a:alpha val="43137"/>
                    </a:srgbClr>
                  </a:outerShdw>
                </a:effectLst>
              </a:rPr>
              <a:t>The “</a:t>
            </a:r>
            <a:r>
              <a:rPr lang="en-US" dirty="0" err="1" smtClean="0">
                <a:solidFill>
                  <a:schemeClr val="tx2"/>
                </a:solidFill>
                <a:effectLst>
                  <a:outerShdw blurRad="38100" dist="38100" dir="2700000" algn="tl">
                    <a:srgbClr val="000000">
                      <a:alpha val="43137"/>
                    </a:srgbClr>
                  </a:outerShdw>
                </a:effectLst>
              </a:rPr>
              <a:t>Stoichea</a:t>
            </a:r>
            <a:r>
              <a:rPr lang="en-US" dirty="0" smtClean="0"/>
              <a:t>”</a:t>
            </a:r>
            <a:endParaRPr lang="en-US" dirty="0"/>
          </a:p>
        </p:txBody>
      </p:sp>
      <p:sp>
        <p:nvSpPr>
          <p:cNvPr id="3" name="Content Placeholder 2"/>
          <p:cNvSpPr>
            <a:spLocks noGrp="1"/>
          </p:cNvSpPr>
          <p:nvPr>
            <p:ph sz="quarter" idx="1"/>
          </p:nvPr>
        </p:nvSpPr>
        <p:spPr/>
        <p:txBody>
          <a:bodyPr>
            <a:normAutofit/>
          </a:bodyPr>
          <a:lstStyle/>
          <a:p>
            <a:r>
              <a:rPr lang="en-US" sz="2800" dirty="0" err="1" smtClean="0"/>
              <a:t>Stoichea</a:t>
            </a:r>
            <a:r>
              <a:rPr lang="en-US" sz="2800" dirty="0" smtClean="0"/>
              <a:t> = measured out things, elementary building blocks of the old cults and religions</a:t>
            </a:r>
          </a:p>
          <a:p>
            <a:r>
              <a:rPr lang="en-US" sz="2800" dirty="0" smtClean="0"/>
              <a:t>Days, months, seasons, years, festivals, temples, priests, animal or human sacrifices, circumcision, initiation ceremonies, libations, astrological charts, fortune-telling</a:t>
            </a:r>
          </a:p>
          <a:p>
            <a:r>
              <a:rPr lang="en-US" sz="2800" dirty="0" smtClean="0"/>
              <a:t>Galatians 4:10, 5:1-11, </a:t>
            </a:r>
            <a:br>
              <a:rPr lang="en-US" sz="2800" dirty="0" smtClean="0"/>
            </a:br>
            <a:r>
              <a:rPr lang="en-US" sz="2800" dirty="0" smtClean="0"/>
              <a:t>Colossians 2:8-23</a:t>
            </a:r>
          </a:p>
          <a:p>
            <a:r>
              <a:rPr lang="en-US" sz="2800" dirty="0" smtClean="0"/>
              <a:t>Keep people in religious bondage</a:t>
            </a:r>
          </a:p>
          <a:p>
            <a:r>
              <a:rPr lang="en-US" sz="2800" dirty="0" smtClean="0"/>
              <a:t>We are freed from them through Christ</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effectLst>
                  <a:outerShdw blurRad="38100" dist="38100" dir="2700000" algn="tl">
                    <a:srgbClr val="000000">
                      <a:alpha val="43137"/>
                    </a:srgbClr>
                  </a:outerShdw>
                </a:effectLst>
              </a:rPr>
              <a:t>The Power Problem</a:t>
            </a:r>
            <a:endParaRPr lang="en-US" dirty="0">
              <a:solidFill>
                <a:schemeClr val="tx2"/>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42900" y="1676401"/>
            <a:ext cx="6172200" cy="7239000"/>
          </a:xfrm>
        </p:spPr>
        <p:txBody>
          <a:bodyPr>
            <a:normAutofit/>
          </a:bodyPr>
          <a:lstStyle/>
          <a:p>
            <a:r>
              <a:rPr lang="en-US" dirty="0" smtClean="0"/>
              <a:t>Transubstantiation puts all the power for salvation in the hands of the priests that control the Eucharist</a:t>
            </a:r>
          </a:p>
          <a:p>
            <a:r>
              <a:rPr lang="en-US" dirty="0" smtClean="0"/>
              <a:t>This  tends to make the institution the vessel of salvation rather than the individuals personal repentance and faith in God.</a:t>
            </a:r>
          </a:p>
          <a:p>
            <a:r>
              <a:rPr lang="en-US" dirty="0" smtClean="0"/>
              <a:t>Since it functions “ex </a:t>
            </a:r>
            <a:r>
              <a:rPr lang="en-US" dirty="0" err="1" smtClean="0"/>
              <a:t>opere</a:t>
            </a:r>
            <a:r>
              <a:rPr lang="en-US" dirty="0" smtClean="0"/>
              <a:t> </a:t>
            </a:r>
            <a:r>
              <a:rPr lang="en-US" dirty="0" err="1" smtClean="0"/>
              <a:t>operato</a:t>
            </a:r>
            <a:r>
              <a:rPr lang="en-US" dirty="0" smtClean="0"/>
              <a:t>” it makes the church a sort of “machine” that can get people saved.</a:t>
            </a:r>
          </a:p>
          <a:p>
            <a:r>
              <a:rPr lang="en-US" dirty="0" smtClean="0"/>
              <a:t>Can lead to institutionalization rather than personal living faith, and even to corruption of the Mass (</a:t>
            </a:r>
            <a:r>
              <a:rPr lang="en-US" dirty="0" err="1" smtClean="0"/>
              <a:t>e.g</a:t>
            </a:r>
            <a:r>
              <a:rPr lang="en-US" dirty="0" smtClean="0"/>
              <a:t> buying Masses for the dead so the rich get out of Purgatory more quickly than the poor)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6172200" cy="853016"/>
          </a:xfrm>
        </p:spPr>
        <p:txBody>
          <a:bodyPr/>
          <a:lstStyle/>
          <a:p>
            <a:r>
              <a:rPr lang="en-US" dirty="0" smtClean="0">
                <a:solidFill>
                  <a:schemeClr val="tx2"/>
                </a:solidFill>
                <a:effectLst>
                  <a:outerShdw blurRad="38100" dist="38100" dir="2700000" algn="tl">
                    <a:srgbClr val="000000">
                      <a:alpha val="43137"/>
                    </a:srgbClr>
                  </a:outerShdw>
                </a:effectLst>
              </a:rPr>
              <a:t>Once For All Time….</a:t>
            </a:r>
            <a:endParaRPr lang="en-US" dirty="0">
              <a:solidFill>
                <a:schemeClr val="tx2"/>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152400" y="1066800"/>
            <a:ext cx="6553200" cy="7924801"/>
          </a:xfrm>
        </p:spPr>
        <p:txBody>
          <a:bodyPr>
            <a:normAutofit fontScale="77500" lnSpcReduction="20000"/>
          </a:bodyPr>
          <a:lstStyle/>
          <a:p>
            <a:r>
              <a:rPr lang="en-US" sz="2800" b="1" dirty="0" smtClean="0"/>
              <a:t>Hebrews 9:24-28 MKJV  </a:t>
            </a:r>
            <a:r>
              <a:rPr lang="en-US" sz="2800" dirty="0" smtClean="0"/>
              <a:t>For Christ has not entered into the Holy of Holies made with hands, which are the figures of the true, but into Heaven itself, now to appear in the presence of God for us.  (25)  </a:t>
            </a:r>
            <a:r>
              <a:rPr lang="en-US" sz="2800" b="1" dirty="0" smtClean="0">
                <a:solidFill>
                  <a:schemeClr val="accent2">
                    <a:lumMod val="75000"/>
                  </a:schemeClr>
                </a:solidFill>
              </a:rPr>
              <a:t>Nor yet that He should offer Himself often</a:t>
            </a:r>
            <a:r>
              <a:rPr lang="en-US" sz="2800" dirty="0" smtClean="0"/>
              <a:t>, even as the high priest enters into the Holy of Holies every year with the blood of others  (26)  (for then He must have suffered often since the foundation of the world</a:t>
            </a:r>
            <a:r>
              <a:rPr lang="en-US" sz="2800" dirty="0" smtClean="0"/>
              <a:t>)</a:t>
            </a:r>
            <a:r>
              <a:rPr lang="en-US" sz="2800" dirty="0" smtClean="0"/>
              <a:t> </a:t>
            </a:r>
            <a:r>
              <a:rPr lang="en-US" sz="2800" b="1" dirty="0" smtClean="0">
                <a:solidFill>
                  <a:schemeClr val="accent2">
                    <a:lumMod val="75000"/>
                  </a:schemeClr>
                </a:solidFill>
              </a:rPr>
              <a:t>but now once in the end of the world He has appeared </a:t>
            </a:r>
            <a:r>
              <a:rPr lang="en-US" sz="2800" b="1" dirty="0" smtClean="0">
                <a:solidFill>
                  <a:schemeClr val="accent2">
                    <a:lumMod val="75000"/>
                  </a:schemeClr>
                </a:solidFill>
              </a:rPr>
              <a:t>, to </a:t>
            </a:r>
            <a:r>
              <a:rPr lang="en-US" sz="2800" b="1" dirty="0" smtClean="0">
                <a:solidFill>
                  <a:schemeClr val="accent2">
                    <a:lumMod val="75000"/>
                  </a:schemeClr>
                </a:solidFill>
              </a:rPr>
              <a:t>put away sin by the sacrifice of Himself.</a:t>
            </a:r>
            <a:r>
              <a:rPr lang="en-US" sz="2800" dirty="0" smtClean="0">
                <a:solidFill>
                  <a:schemeClr val="accent2">
                    <a:lumMod val="75000"/>
                  </a:schemeClr>
                </a:solidFill>
              </a:rPr>
              <a:t>  </a:t>
            </a:r>
            <a:r>
              <a:rPr lang="en-US" sz="2800" dirty="0" smtClean="0"/>
              <a:t>(27)  And as it is appointed to men once to die, but after this the judgment,  (28</a:t>
            </a:r>
            <a:r>
              <a:rPr lang="en-US" sz="2800" b="1" dirty="0" smtClean="0">
                <a:solidFill>
                  <a:schemeClr val="accent2">
                    <a:lumMod val="75000"/>
                  </a:schemeClr>
                </a:solidFill>
              </a:rPr>
              <a:t>)  so Christ was once offered to bear the sins of many.</a:t>
            </a:r>
            <a:r>
              <a:rPr lang="en-US" sz="2800" dirty="0" smtClean="0">
                <a:solidFill>
                  <a:schemeClr val="accent2">
                    <a:lumMod val="75000"/>
                  </a:schemeClr>
                </a:solidFill>
              </a:rPr>
              <a:t> </a:t>
            </a:r>
            <a:r>
              <a:rPr lang="en-US" sz="2800" dirty="0" smtClean="0"/>
              <a:t>And to those who look for Him He shall appear the second time without sin to salvation</a:t>
            </a:r>
            <a:r>
              <a:rPr lang="en-US" sz="2800" dirty="0" smtClean="0"/>
              <a:t>.</a:t>
            </a:r>
            <a:r>
              <a:rPr lang="en-US" sz="2600" dirty="0" smtClean="0"/>
              <a:t/>
            </a:r>
            <a:br>
              <a:rPr lang="en-US" sz="2600" dirty="0" smtClean="0"/>
            </a:br>
            <a:endParaRPr lang="en-US" sz="2600" dirty="0" smtClean="0"/>
          </a:p>
          <a:p>
            <a:r>
              <a:rPr lang="en-US" sz="2800" b="1" dirty="0" smtClean="0"/>
              <a:t>Hebrews 10:10-14 MKJV  </a:t>
            </a:r>
            <a:r>
              <a:rPr lang="en-US" sz="2800" dirty="0" smtClean="0"/>
              <a:t>By this will we are sanctified through the offering of the body of Jesus Christ </a:t>
            </a:r>
            <a:r>
              <a:rPr lang="en-US" sz="2800" b="1" dirty="0" smtClean="0">
                <a:solidFill>
                  <a:schemeClr val="accent2">
                    <a:lumMod val="75000"/>
                  </a:schemeClr>
                </a:solidFill>
              </a:rPr>
              <a:t>once for all</a:t>
            </a:r>
            <a:r>
              <a:rPr lang="en-US" sz="2800" dirty="0" smtClean="0">
                <a:solidFill>
                  <a:schemeClr val="accent2">
                    <a:lumMod val="75000"/>
                  </a:schemeClr>
                </a:solidFill>
              </a:rPr>
              <a:t>.  </a:t>
            </a:r>
            <a:r>
              <a:rPr lang="en-US" sz="2800" dirty="0" smtClean="0"/>
              <a:t>(11)  And indeed every priest stands daily ministering and offering often the same sacrifices, which can never take away sins.  (12)  But this Man, after He had offered </a:t>
            </a:r>
            <a:r>
              <a:rPr lang="en-US" sz="2800" b="1" dirty="0" smtClean="0">
                <a:solidFill>
                  <a:schemeClr val="accent2">
                    <a:lumMod val="75000"/>
                  </a:schemeClr>
                </a:solidFill>
              </a:rPr>
              <a:t>one sacrifice for sins forever,</a:t>
            </a:r>
            <a:r>
              <a:rPr lang="en-US" sz="2800" b="1" dirty="0" smtClean="0"/>
              <a:t> </a:t>
            </a:r>
            <a:r>
              <a:rPr lang="en-US" sz="2800" dirty="0" smtClean="0"/>
              <a:t>sat down on the right of God,  (13)  from then on expecting until His enemies are made His footstool.  (14)  For </a:t>
            </a:r>
            <a:r>
              <a:rPr lang="en-US" sz="2800" b="1" dirty="0" smtClean="0">
                <a:solidFill>
                  <a:schemeClr val="accent2">
                    <a:lumMod val="75000"/>
                  </a:schemeClr>
                </a:solidFill>
              </a:rPr>
              <a:t>by one offering He has perfected forever those who are sanctified.</a:t>
            </a:r>
          </a:p>
          <a:p>
            <a:endParaRPr lang="en-US" sz="2800" dirty="0" smtClean="0"/>
          </a:p>
          <a:p>
            <a:endParaRPr lang="en-US" sz="2600" i="1" dirty="0" smtClean="0"/>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85</TotalTime>
  <Words>806</Words>
  <Application>Microsoft Office PowerPoint</Application>
  <PresentationFormat>On-screen Show (4:3)</PresentationFormat>
  <Paragraphs>46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Origin</vt:lpstr>
      <vt:lpstr>Church History Part -3</vt:lpstr>
      <vt:lpstr>Transubstantiation  (Catholic View)</vt:lpstr>
      <vt:lpstr>Real Or Symbolic?</vt:lpstr>
      <vt:lpstr>Priests &amp; Sacrifices</vt:lpstr>
      <vt:lpstr>Slide 5</vt:lpstr>
      <vt:lpstr>Slide 6</vt:lpstr>
      <vt:lpstr>The “Stoichea”</vt:lpstr>
      <vt:lpstr>The Power Problem</vt:lpstr>
      <vt:lpstr>Once For All Time….</vt:lpstr>
      <vt:lpstr>No Remaining Sin…</vt:lpstr>
      <vt:lpstr>Other Problems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History Part -3</dc:title>
  <dc:creator>John Edmiston</dc:creator>
  <cp:lastModifiedBy>John Edmiston</cp:lastModifiedBy>
  <cp:revision>17</cp:revision>
  <dcterms:created xsi:type="dcterms:W3CDTF">2009-03-20T03:05:20Z</dcterms:created>
  <dcterms:modified xsi:type="dcterms:W3CDTF">2009-03-20T21:59:05Z</dcterms:modified>
</cp:coreProperties>
</file>