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DEF09F-244C-4A9D-A66E-71DB5E0E2D02}" type="datetimeFigureOut">
              <a:rPr lang="en-US" smtClean="0"/>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EF09F-244C-4A9D-A66E-71DB5E0E2D02}" type="datetimeFigureOut">
              <a:rPr lang="en-US" smtClean="0"/>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EF09F-244C-4A9D-A66E-71DB5E0E2D02}" type="datetimeFigureOut">
              <a:rPr lang="en-US" smtClean="0"/>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EF09F-244C-4A9D-A66E-71DB5E0E2D02}" type="datetimeFigureOut">
              <a:rPr lang="en-US" smtClean="0"/>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DEF09F-244C-4A9D-A66E-71DB5E0E2D02}" type="datetimeFigureOut">
              <a:rPr lang="en-US" smtClean="0"/>
              <a:t>3/6/2009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DEF09F-244C-4A9D-A66E-71DB5E0E2D02}" type="datetimeFigureOut">
              <a:rPr lang="en-US" smtClean="0"/>
              <a:t>3/6/2009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DEF09F-244C-4A9D-A66E-71DB5E0E2D02}" type="datetimeFigureOut">
              <a:rPr lang="en-US" smtClean="0"/>
              <a:t>3/6/2009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EF09F-244C-4A9D-A66E-71DB5E0E2D02}" type="datetimeFigureOut">
              <a:rPr lang="en-US" smtClean="0"/>
              <a:t>3/6/2009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EF09F-244C-4A9D-A66E-71DB5E0E2D02}" type="datetimeFigureOut">
              <a:rPr lang="en-US" smtClean="0"/>
              <a:t>3/6/2009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EF09F-244C-4A9D-A66E-71DB5E0E2D02}" type="datetimeFigureOut">
              <a:rPr lang="en-US" smtClean="0"/>
              <a:t>3/6/2009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EF09F-244C-4A9D-A66E-71DB5E0E2D02}" type="datetimeFigureOut">
              <a:rPr lang="en-US" smtClean="0"/>
              <a:t>3/6/2009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1463-DD03-49F5-863E-58C90B1F54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EF09F-244C-4A9D-A66E-71DB5E0E2D02}" type="datetimeFigureOut">
              <a:rPr lang="en-US" smtClean="0"/>
              <a:t>3/6/2009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91463-DD03-49F5-863E-58C90B1F54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How The Denominations</a:t>
            </a:r>
            <a:br>
              <a:rPr lang="en-US" dirty="0" smtClean="0">
                <a:solidFill>
                  <a:schemeClr val="tx2">
                    <a:lumMod val="75000"/>
                  </a:schemeClr>
                </a:solidFill>
                <a:effectLst>
                  <a:outerShdw blurRad="38100" dist="38100" dir="2700000" algn="tl">
                    <a:srgbClr val="000000">
                      <a:alpha val="43137"/>
                    </a:srgbClr>
                  </a:outerShdw>
                </a:effectLst>
              </a:rPr>
            </a:br>
            <a:r>
              <a:rPr lang="en-US" dirty="0" smtClean="0">
                <a:solidFill>
                  <a:schemeClr val="tx2">
                    <a:lumMod val="75000"/>
                  </a:schemeClr>
                </a:solidFill>
                <a:effectLst>
                  <a:outerShdw blurRad="38100" dist="38100" dir="2700000" algn="tl">
                    <a:srgbClr val="000000">
                      <a:alpha val="43137"/>
                    </a:srgbClr>
                  </a:outerShdw>
                </a:effectLst>
              </a:rPr>
              <a:t> Came About</a:t>
            </a:r>
            <a:endParaRPr lang="en-US"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nominations1.jpg"/>
          <p:cNvPicPr>
            <a:picLocks noChangeAspect="1"/>
          </p:cNvPicPr>
          <p:nvPr/>
        </p:nvPicPr>
        <p:blipFill>
          <a:blip r:embed="rId2"/>
          <a:stretch>
            <a:fillRect/>
          </a:stretch>
        </p:blipFill>
        <p:spPr>
          <a:xfrm>
            <a:off x="134470" y="0"/>
            <a:ext cx="8875059"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effectLst>
                  <a:outerShdw blurRad="38100" dist="38100" dir="2700000" algn="tl">
                    <a:srgbClr val="000000">
                      <a:alpha val="43137"/>
                    </a:srgbClr>
                  </a:outerShdw>
                </a:effectLst>
              </a:rPr>
              <a:t>The Roman Catholic – Orthodox Split</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sz="2800" dirty="0" smtClean="0"/>
              <a:t>Tensions built between the Eastern &amp; Western sections of the Roman Empire for centuries over questions of theology,  church structure and administration and the role of the Bishop of Rome.</a:t>
            </a:r>
            <a:br>
              <a:rPr lang="en-US" sz="2800" dirty="0" smtClean="0"/>
            </a:br>
            <a:endParaRPr lang="en-US" sz="2800" dirty="0" smtClean="0"/>
          </a:p>
          <a:p>
            <a:r>
              <a:rPr lang="en-US" sz="2800" dirty="0" smtClean="0"/>
              <a:t>1014 AD the Roman Catholic Church (known then as the Western or Roman Church) added the words ‘and the Son’ to the Nicene Creed (in the section about the Holy Spirit, without consulting the Eastern Church (Bishop of Constantinople).</a:t>
            </a:r>
            <a:br>
              <a:rPr lang="en-US" sz="2800" dirty="0" smtClean="0"/>
            </a:br>
            <a:endParaRPr lang="en-US" sz="2800" dirty="0" smtClean="0"/>
          </a:p>
          <a:p>
            <a:r>
              <a:rPr lang="en-US" sz="2800" dirty="0" smtClean="0"/>
              <a:t>In 1054 AD the two main Bishops (Rome and Constantinople) excommunicated each other</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Why Such Splits Occur</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dirty="0" smtClean="0"/>
              <a:t>Regional and cultural differences</a:t>
            </a:r>
          </a:p>
          <a:p>
            <a:r>
              <a:rPr lang="en-US" dirty="0" smtClean="0"/>
              <a:t>Political differences </a:t>
            </a:r>
          </a:p>
          <a:p>
            <a:r>
              <a:rPr lang="en-US" dirty="0" smtClean="0"/>
              <a:t>The perceived need for reform (the church is seen to be dead spiritually or corrupt morally or both)</a:t>
            </a:r>
          </a:p>
          <a:p>
            <a:r>
              <a:rPr lang="en-US" dirty="0" smtClean="0"/>
              <a:t>Theological differences, heresies, sects, cults</a:t>
            </a:r>
          </a:p>
          <a:p>
            <a:r>
              <a:rPr lang="en-US" dirty="0" smtClean="0"/>
              <a:t>Differences in church structure</a:t>
            </a:r>
          </a:p>
          <a:p>
            <a:r>
              <a:rPr lang="en-US" dirty="0" smtClean="0"/>
              <a:t>Differences in church practice</a:t>
            </a:r>
          </a:p>
          <a:p>
            <a:r>
              <a:rPr lang="en-US" dirty="0" smtClean="0"/>
              <a:t>Differences in liturgy</a:t>
            </a:r>
          </a:p>
          <a:p>
            <a:r>
              <a:rPr lang="en-US" dirty="0" smtClean="0"/>
              <a:t>Power struggles between clergy</a:t>
            </a:r>
          </a:p>
          <a:p>
            <a:r>
              <a:rPr lang="en-US" dirty="0" smtClean="0"/>
              <a:t>Financial mismanagement / poor leadership</a:t>
            </a:r>
          </a:p>
          <a:p>
            <a:r>
              <a:rPr lang="en-US" dirty="0" smtClean="0"/>
              <a:t>Decolonization / emerging leaders in Asia, Africa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Garden Beds</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Generally one side of the split continues on as before, largely unchanged while the other side of the split eventually fragments further into other denominations and becomes a ‘garden bed’</a:t>
            </a:r>
          </a:p>
          <a:p>
            <a:r>
              <a:rPr lang="en-US" dirty="0" smtClean="0"/>
              <a:t>Catholic – Anglican – Methodist –Holiness Movements –Pentecostalism-Charismatic churches (on diagram)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The Role Of The Bible</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371600"/>
            <a:ext cx="8763000" cy="5257800"/>
          </a:xfrm>
        </p:spPr>
        <p:txBody>
          <a:bodyPr>
            <a:normAutofit fontScale="70000" lnSpcReduction="20000"/>
          </a:bodyPr>
          <a:lstStyle/>
          <a:p>
            <a:r>
              <a:rPr lang="en-US" dirty="0" smtClean="0"/>
              <a:t>Sometimes the Church drifts away from the Bible or the Bible is taught in a language that people cannot understand</a:t>
            </a:r>
            <a:br>
              <a:rPr lang="en-US" dirty="0" smtClean="0"/>
            </a:br>
            <a:endParaRPr lang="en-US" dirty="0" smtClean="0"/>
          </a:p>
          <a:p>
            <a:r>
              <a:rPr lang="en-US" dirty="0" smtClean="0"/>
              <a:t>Instead of the Bible people rely on rituals and customs and sometimes even on myths, legends and superstitions </a:t>
            </a:r>
            <a:br>
              <a:rPr lang="en-US" dirty="0" smtClean="0"/>
            </a:br>
            <a:endParaRPr lang="en-US" dirty="0" smtClean="0"/>
          </a:p>
          <a:p>
            <a:r>
              <a:rPr lang="en-US" dirty="0" smtClean="0"/>
              <a:t>Without the Bible people demand strong central leaders</a:t>
            </a:r>
            <a:br>
              <a:rPr lang="en-US" dirty="0" smtClean="0"/>
            </a:br>
            <a:endParaRPr lang="en-US" dirty="0" smtClean="0"/>
          </a:p>
          <a:p>
            <a:r>
              <a:rPr lang="en-US" dirty="0" smtClean="0"/>
              <a:t>Then the Bible is rediscovered, translated and taught and there is a spiritual revival and many of the old (unbiblical) customs are thrown out</a:t>
            </a:r>
            <a:br>
              <a:rPr lang="en-US" dirty="0" smtClean="0"/>
            </a:br>
            <a:endParaRPr lang="en-US" dirty="0" smtClean="0"/>
          </a:p>
          <a:p>
            <a:r>
              <a:rPr lang="en-US" dirty="0" smtClean="0"/>
              <a:t>People ‘think for themselves’ and come to their own conclusions and need less direct leadership from above</a:t>
            </a:r>
            <a:br>
              <a:rPr lang="en-US" dirty="0" smtClean="0"/>
            </a:br>
            <a:endParaRPr lang="en-US" dirty="0" smtClean="0"/>
          </a:p>
          <a:p>
            <a:r>
              <a:rPr lang="en-US" dirty="0" smtClean="0"/>
              <a:t>Often the spiritual revival is resisted by the older leaders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The Role Of New Leaders</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From time to time new spiritual leaders come along who have strong personalities and deep spiritual insights</a:t>
            </a:r>
            <a:br>
              <a:rPr lang="en-US" dirty="0" smtClean="0"/>
            </a:br>
            <a:endParaRPr lang="en-US" dirty="0" smtClean="0"/>
          </a:p>
          <a:p>
            <a:r>
              <a:rPr lang="en-US" dirty="0" smtClean="0"/>
              <a:t>These leaders tend to form new church orders, new missionary societies, new local churches and even whole new denominations</a:t>
            </a:r>
            <a:br>
              <a:rPr lang="en-US" dirty="0" smtClean="0"/>
            </a:br>
            <a:endParaRPr lang="en-US" dirty="0" smtClean="0"/>
          </a:p>
          <a:p>
            <a:r>
              <a:rPr lang="en-US" dirty="0" smtClean="0"/>
              <a:t>Sometimes power struggles or doctrinal debates result</a:t>
            </a:r>
            <a:br>
              <a:rPr lang="en-US" dirty="0" smtClean="0"/>
            </a:br>
            <a:endParaRPr lang="en-US" dirty="0" smtClean="0"/>
          </a:p>
          <a:p>
            <a:r>
              <a:rPr lang="en-US" dirty="0" smtClean="0"/>
              <a:t>These leaders must be evaluated by the fruit of their lives, their character, their ministry and their teaching</a:t>
            </a:r>
            <a:br>
              <a:rPr lang="en-US" dirty="0" smtClean="0"/>
            </a:br>
            <a:r>
              <a:rPr lang="en-US" dirty="0" smtClean="0"/>
              <a:t>Matthew 7:15-23</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205</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How The Denominations  Came About</vt:lpstr>
      <vt:lpstr>Slide 2</vt:lpstr>
      <vt:lpstr>The Roman Catholic – Orthodox Split</vt:lpstr>
      <vt:lpstr>Why Such Splits Occur</vt:lpstr>
      <vt:lpstr>Garden Beds</vt:lpstr>
      <vt:lpstr>The Role Of The Bible</vt:lpstr>
      <vt:lpstr>The Role Of New Leaders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Denominations  Came About</dc:title>
  <dc:creator>John Edmiston</dc:creator>
  <cp:lastModifiedBy>John Edmiston</cp:lastModifiedBy>
  <cp:revision>7</cp:revision>
  <dcterms:created xsi:type="dcterms:W3CDTF">2009-03-06T20:22:22Z</dcterms:created>
  <dcterms:modified xsi:type="dcterms:W3CDTF">2009-03-06T21:21:29Z</dcterms:modified>
</cp:coreProperties>
</file>