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xls" ContentType="application/vnd.ms-exce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custDataLst>
    <p:tags r:id="rId2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098"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7273788E-4C9D-4BC2-B38E-5B9DE3BB13F9}" type="datetimeFigureOut">
              <a:rPr lang="en-US" smtClean="0"/>
              <a:t>8/19/2015</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1D306CC0-E435-42F3-B348-60890D4B1D7B}"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73788E-4C9D-4BC2-B38E-5B9DE3BB13F9}" type="datetimeFigureOut">
              <a:rPr lang="en-US" smtClean="0"/>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306CC0-E435-42F3-B348-60890D4B1D7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73788E-4C9D-4BC2-B38E-5B9DE3BB13F9}" type="datetimeFigureOut">
              <a:rPr lang="en-US" smtClean="0"/>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306CC0-E435-42F3-B348-60890D4B1D7B}"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7273788E-4C9D-4BC2-B38E-5B9DE3BB13F9}" type="datetimeFigureOut">
              <a:rPr lang="en-US" smtClean="0"/>
              <a:t>8/19/2015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306CC0-E435-42F3-B348-60890D4B1D7B}"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7273788E-4C9D-4BC2-B38E-5B9DE3BB13F9}" type="datetimeFigureOut">
              <a:rPr lang="en-US" smtClean="0"/>
              <a:t>8/19/2015</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1D306CC0-E435-42F3-B348-60890D4B1D7B}"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273788E-4C9D-4BC2-B38E-5B9DE3BB13F9}" type="datetimeFigureOut">
              <a:rPr lang="en-US" smtClean="0"/>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306CC0-E435-42F3-B348-60890D4B1D7B}"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273788E-4C9D-4BC2-B38E-5B9DE3BB13F9}" type="datetimeFigureOut">
              <a:rPr lang="en-US" smtClean="0"/>
              <a:t>8/19/2015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D306CC0-E435-42F3-B348-60890D4B1D7B}"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273788E-4C9D-4BC2-B38E-5B9DE3BB13F9}" type="datetimeFigureOut">
              <a:rPr lang="en-US" smtClean="0"/>
              <a:t>8/19/2015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D306CC0-E435-42F3-B348-60890D4B1D7B}"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73788E-4C9D-4BC2-B38E-5B9DE3BB13F9}" type="datetimeFigureOut">
              <a:rPr lang="en-US" smtClean="0"/>
              <a:t>8/19/2015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D306CC0-E435-42F3-B348-60890D4B1D7B}"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273788E-4C9D-4BC2-B38E-5B9DE3BB13F9}" type="datetimeFigureOut">
              <a:rPr lang="en-US" smtClean="0"/>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306CC0-E435-42F3-B348-60890D4B1D7B}"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273788E-4C9D-4BC2-B38E-5B9DE3BB13F9}" type="datetimeFigureOut">
              <a:rPr lang="en-US" smtClean="0"/>
              <a:t>8/19/2015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D306CC0-E435-42F3-B348-60890D4B1D7B}"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7273788E-4C9D-4BC2-B38E-5B9DE3BB13F9}" type="datetimeFigureOut">
              <a:rPr lang="en-US" smtClean="0"/>
              <a:t>8/19/2015</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1D306CC0-E435-42F3-B348-60890D4B1D7B}"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b="0" i="0" u="none"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b="0" i="0" u="none"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Microsoft_Office_Excel_Chart1.xls"/><Relationship Id="rId2" Type="http://schemas.openxmlformats.org/officeDocument/2006/relationships/slideLayout" Target="../slideLayouts/slideLayout7.xml"/><Relationship Id="rId1" Type="http://schemas.openxmlformats.org/officeDocument/2006/relationships/vmlDrawing" Target="../drawings/vmlDrawing1.v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Kingdom Is Opposed</a:t>
            </a:r>
            <a:endParaRPr lang="en-US" dirty="0"/>
          </a:p>
        </p:txBody>
      </p:sp>
      <p:sp>
        <p:nvSpPr>
          <p:cNvPr id="3" name="Subtitle 2"/>
          <p:cNvSpPr>
            <a:spLocks noGrp="1"/>
          </p:cNvSpPr>
          <p:nvPr>
            <p:ph type="subTitle" idx="1"/>
          </p:nvPr>
        </p:nvSpPr>
        <p:spPr/>
        <p:txBody>
          <a:bodyPr/>
          <a:lstStyle/>
          <a:p>
            <a:r>
              <a:rPr lang="en-US" dirty="0" smtClean="0"/>
              <a:t>Living In The Kingdom - 10</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Tactics</a:t>
            </a:r>
            <a:endParaRPr lang="en-US" dirty="0"/>
          </a:p>
        </p:txBody>
      </p:sp>
      <p:graphicFrame>
        <p:nvGraphicFramePr>
          <p:cNvPr id="4" name="Content Placeholder 3"/>
          <p:cNvGraphicFramePr>
            <a:graphicFrameLocks noGrp="1"/>
          </p:cNvGraphicFramePr>
          <p:nvPr>
            <p:ph sz="quarter" idx="1"/>
          </p:nvPr>
        </p:nvGraphicFramePr>
        <p:xfrm>
          <a:off x="457200" y="1219200"/>
          <a:ext cx="8229600" cy="5298948"/>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Scripture Reference</a:t>
                      </a:r>
                      <a:endParaRPr lang="en-US" dirty="0"/>
                    </a:p>
                  </a:txBody>
                  <a:tcPr/>
                </a:tc>
                <a:tc>
                  <a:txBody>
                    <a:bodyPr/>
                    <a:lstStyle/>
                    <a:p>
                      <a:r>
                        <a:rPr lang="en-US" dirty="0" smtClean="0"/>
                        <a:t>Satan’s Trick</a:t>
                      </a:r>
                      <a:endParaRPr lang="en-US" dirty="0"/>
                    </a:p>
                  </a:txBody>
                  <a:tcPr/>
                </a:tc>
                <a:tc>
                  <a:txBody>
                    <a:bodyPr/>
                    <a:lstStyle/>
                    <a:p>
                      <a:r>
                        <a:rPr lang="en-US" dirty="0" smtClean="0"/>
                        <a:t>Our Victory</a:t>
                      </a:r>
                      <a:endParaRPr lang="en-US" dirty="0"/>
                    </a:p>
                  </a:txBody>
                  <a:tcPr/>
                </a:tc>
              </a:tr>
              <a:tr h="370840">
                <a:tc>
                  <a:txBody>
                    <a:bodyPr/>
                    <a:lstStyle/>
                    <a:p>
                      <a:pPr marL="0" marR="0">
                        <a:lnSpc>
                          <a:spcPct val="115000"/>
                        </a:lnSpc>
                        <a:spcBef>
                          <a:spcPts val="0"/>
                        </a:spcBef>
                        <a:spcAft>
                          <a:spcPts val="1000"/>
                        </a:spcAft>
                      </a:pPr>
                      <a:r>
                        <a:rPr lang="en-US" sz="2000" dirty="0">
                          <a:solidFill>
                            <a:srgbClr val="000000"/>
                          </a:solidFill>
                          <a:latin typeface="Calibri"/>
                          <a:ea typeface="Times New Roman"/>
                          <a:cs typeface="Arial"/>
                        </a:rPr>
                        <a:t>1 Timothy 4:1-7</a:t>
                      </a:r>
                      <a:endParaRPr lang="en-US" sz="2000" dirty="0">
                        <a:latin typeface="Calibri"/>
                        <a:ea typeface="Calibri"/>
                        <a:cs typeface="Times New Roman"/>
                      </a:endParaRPr>
                    </a:p>
                  </a:txBody>
                  <a:tcPr marL="47625" marR="47625" marT="47625" marB="47625"/>
                </a:tc>
                <a:tc>
                  <a:txBody>
                    <a:bodyPr/>
                    <a:lstStyle/>
                    <a:p>
                      <a:pPr marL="0" marR="0">
                        <a:lnSpc>
                          <a:spcPct val="115000"/>
                        </a:lnSpc>
                        <a:spcBef>
                          <a:spcPts val="0"/>
                        </a:spcBef>
                        <a:spcAft>
                          <a:spcPts val="1000"/>
                        </a:spcAft>
                      </a:pPr>
                      <a:r>
                        <a:rPr lang="en-US" sz="2000">
                          <a:solidFill>
                            <a:srgbClr val="000000"/>
                          </a:solidFill>
                          <a:latin typeface="Calibri"/>
                          <a:ea typeface="Times New Roman"/>
                          <a:cs typeface="Arial"/>
                        </a:rPr>
                        <a:t>Deceptive false teachings</a:t>
                      </a:r>
                      <a:endParaRPr lang="en-US" sz="2000">
                        <a:latin typeface="Calibri"/>
                        <a:ea typeface="Calibri"/>
                        <a:cs typeface="Times New Roman"/>
                      </a:endParaRPr>
                    </a:p>
                  </a:txBody>
                  <a:tcPr marL="47625" marR="47625" marT="47625" marB="47625"/>
                </a:tc>
                <a:tc>
                  <a:txBody>
                    <a:bodyPr/>
                    <a:lstStyle/>
                    <a:p>
                      <a:pPr marL="0" marR="0">
                        <a:lnSpc>
                          <a:spcPct val="115000"/>
                        </a:lnSpc>
                        <a:spcBef>
                          <a:spcPts val="0"/>
                        </a:spcBef>
                        <a:spcAft>
                          <a:spcPts val="1000"/>
                        </a:spcAft>
                      </a:pPr>
                      <a:r>
                        <a:rPr lang="en-US" sz="2000">
                          <a:solidFill>
                            <a:srgbClr val="000000"/>
                          </a:solidFill>
                          <a:latin typeface="Calibri"/>
                          <a:ea typeface="Times New Roman"/>
                          <a:cs typeface="Arial"/>
                        </a:rPr>
                        <a:t>Reject fanciful tales, teach the Scriptures, sound doctrine, thankfulness, prayer</a:t>
                      </a:r>
                      <a:endParaRPr lang="en-US" sz="2000">
                        <a:latin typeface="Calibri"/>
                        <a:ea typeface="Calibri"/>
                        <a:cs typeface="Times New Roman"/>
                      </a:endParaRPr>
                    </a:p>
                  </a:txBody>
                  <a:tcPr marL="47625" marR="47625" marT="47625" marB="47625"/>
                </a:tc>
              </a:tr>
              <a:tr h="370840">
                <a:tc>
                  <a:txBody>
                    <a:bodyPr/>
                    <a:lstStyle/>
                    <a:p>
                      <a:pPr marL="0" marR="0">
                        <a:lnSpc>
                          <a:spcPct val="115000"/>
                        </a:lnSpc>
                        <a:spcBef>
                          <a:spcPts val="0"/>
                        </a:spcBef>
                        <a:spcAft>
                          <a:spcPts val="1000"/>
                        </a:spcAft>
                      </a:pPr>
                      <a:r>
                        <a:rPr lang="en-US" sz="2000" dirty="0">
                          <a:solidFill>
                            <a:srgbClr val="000000"/>
                          </a:solidFill>
                          <a:latin typeface="Calibri"/>
                          <a:ea typeface="Times New Roman"/>
                          <a:cs typeface="Arial"/>
                        </a:rPr>
                        <a:t>James 2:17-26 Matthew 7:15-28</a:t>
                      </a:r>
                      <a:endParaRPr lang="en-US" sz="2000" dirty="0">
                        <a:latin typeface="Calibri"/>
                        <a:ea typeface="Calibri"/>
                        <a:cs typeface="Times New Roman"/>
                      </a:endParaRPr>
                    </a:p>
                  </a:txBody>
                  <a:tcPr marL="47625" marR="47625" marT="47625" marB="47625"/>
                </a:tc>
                <a:tc>
                  <a:txBody>
                    <a:bodyPr/>
                    <a:lstStyle/>
                    <a:p>
                      <a:pPr marL="0" marR="0">
                        <a:lnSpc>
                          <a:spcPct val="115000"/>
                        </a:lnSpc>
                        <a:spcBef>
                          <a:spcPts val="0"/>
                        </a:spcBef>
                        <a:spcAft>
                          <a:spcPts val="1000"/>
                        </a:spcAft>
                      </a:pPr>
                      <a:r>
                        <a:rPr lang="en-US" sz="2000">
                          <a:solidFill>
                            <a:srgbClr val="000000"/>
                          </a:solidFill>
                          <a:latin typeface="Calibri"/>
                          <a:ea typeface="Times New Roman"/>
                          <a:cs typeface="Arial"/>
                        </a:rPr>
                        <a:t>False assurance of salvation</a:t>
                      </a:r>
                      <a:endParaRPr lang="en-US" sz="2000">
                        <a:latin typeface="Calibri"/>
                        <a:ea typeface="Calibri"/>
                        <a:cs typeface="Times New Roman"/>
                      </a:endParaRPr>
                    </a:p>
                  </a:txBody>
                  <a:tcPr marL="47625" marR="47625" marT="47625" marB="47625"/>
                </a:tc>
                <a:tc>
                  <a:txBody>
                    <a:bodyPr/>
                    <a:lstStyle/>
                    <a:p>
                      <a:pPr marL="0" marR="0">
                        <a:lnSpc>
                          <a:spcPct val="115000"/>
                        </a:lnSpc>
                        <a:spcBef>
                          <a:spcPts val="0"/>
                        </a:spcBef>
                        <a:spcAft>
                          <a:spcPts val="1000"/>
                        </a:spcAft>
                      </a:pPr>
                      <a:r>
                        <a:rPr lang="en-US" sz="2000">
                          <a:solidFill>
                            <a:srgbClr val="000000"/>
                          </a:solidFill>
                          <a:latin typeface="Calibri"/>
                          <a:ea typeface="Times New Roman"/>
                          <a:cs typeface="Arial"/>
                        </a:rPr>
                        <a:t>A godly life of good works based on Jesus teaching is evidence of having true faith.</a:t>
                      </a:r>
                      <a:endParaRPr lang="en-US" sz="2000">
                        <a:latin typeface="Calibri"/>
                        <a:ea typeface="Calibri"/>
                        <a:cs typeface="Times New Roman"/>
                      </a:endParaRPr>
                    </a:p>
                  </a:txBody>
                  <a:tcPr marL="47625" marR="47625" marT="47625" marB="47625"/>
                </a:tc>
              </a:tr>
              <a:tr h="370840">
                <a:tc>
                  <a:txBody>
                    <a:bodyPr/>
                    <a:lstStyle/>
                    <a:p>
                      <a:pPr marL="0" marR="0">
                        <a:lnSpc>
                          <a:spcPct val="115000"/>
                        </a:lnSpc>
                        <a:spcBef>
                          <a:spcPts val="0"/>
                        </a:spcBef>
                        <a:spcAft>
                          <a:spcPts val="1000"/>
                        </a:spcAft>
                      </a:pPr>
                      <a:r>
                        <a:rPr lang="en-US" sz="2000">
                          <a:solidFill>
                            <a:srgbClr val="000000"/>
                          </a:solidFill>
                          <a:latin typeface="Calibri"/>
                          <a:ea typeface="Times New Roman"/>
                          <a:cs typeface="Arial"/>
                        </a:rPr>
                        <a:t>Deut 7:25, 18:10-13, 32:7, Lev 19:31 Isaiah 47:13, Acts 19:19 1 Corinthians 10:14</a:t>
                      </a:r>
                      <a:endParaRPr lang="en-US" sz="2000">
                        <a:latin typeface="Calibri"/>
                        <a:ea typeface="Calibri"/>
                        <a:cs typeface="Times New Roman"/>
                      </a:endParaRPr>
                    </a:p>
                  </a:txBody>
                  <a:tcPr marL="47625" marR="47625" marT="47625" marB="47625"/>
                </a:tc>
                <a:tc>
                  <a:txBody>
                    <a:bodyPr/>
                    <a:lstStyle/>
                    <a:p>
                      <a:pPr marL="0" marR="0">
                        <a:lnSpc>
                          <a:spcPct val="115000"/>
                        </a:lnSpc>
                        <a:spcBef>
                          <a:spcPts val="0"/>
                        </a:spcBef>
                        <a:spcAft>
                          <a:spcPts val="1000"/>
                        </a:spcAft>
                      </a:pPr>
                      <a:r>
                        <a:rPr lang="en-US" sz="2000">
                          <a:solidFill>
                            <a:srgbClr val="000000"/>
                          </a:solidFill>
                          <a:latin typeface="Calibri"/>
                          <a:ea typeface="Times New Roman"/>
                          <a:cs typeface="Arial"/>
                        </a:rPr>
                        <a:t>Ensnarement in the occult , divination astrology, and the worship of false gods.</a:t>
                      </a:r>
                      <a:endParaRPr lang="en-US" sz="2000">
                        <a:latin typeface="Calibri"/>
                        <a:ea typeface="Calibri"/>
                        <a:cs typeface="Times New Roman"/>
                      </a:endParaRPr>
                    </a:p>
                  </a:txBody>
                  <a:tcPr marL="47625" marR="47625" marT="47625" marB="47625"/>
                </a:tc>
                <a:tc>
                  <a:txBody>
                    <a:bodyPr/>
                    <a:lstStyle/>
                    <a:p>
                      <a:pPr marL="0" marR="0">
                        <a:lnSpc>
                          <a:spcPct val="115000"/>
                        </a:lnSpc>
                        <a:spcBef>
                          <a:spcPts val="0"/>
                        </a:spcBef>
                        <a:spcAft>
                          <a:spcPts val="1000"/>
                        </a:spcAft>
                      </a:pPr>
                      <a:r>
                        <a:rPr lang="en-US" sz="2000" dirty="0">
                          <a:solidFill>
                            <a:srgbClr val="000000"/>
                          </a:solidFill>
                          <a:latin typeface="Calibri"/>
                          <a:ea typeface="Times New Roman"/>
                          <a:cs typeface="Arial"/>
                        </a:rPr>
                        <a:t>Destroy all objects associated with it.</a:t>
                      </a:r>
                      <a:endParaRPr lang="en-US" sz="2000" dirty="0">
                        <a:latin typeface="Calibri"/>
                        <a:ea typeface="Calibri"/>
                        <a:cs typeface="Times New Roman"/>
                      </a:endParaRPr>
                    </a:p>
                    <a:p>
                      <a:pPr marL="0" marR="0">
                        <a:lnSpc>
                          <a:spcPct val="115000"/>
                        </a:lnSpc>
                        <a:spcBef>
                          <a:spcPts val="0"/>
                        </a:spcBef>
                        <a:spcAft>
                          <a:spcPts val="1000"/>
                        </a:spcAft>
                      </a:pPr>
                      <a:r>
                        <a:rPr lang="en-US" sz="2000" dirty="0">
                          <a:solidFill>
                            <a:srgbClr val="000000"/>
                          </a:solidFill>
                          <a:latin typeface="Calibri"/>
                          <a:ea typeface="Times New Roman"/>
                          <a:cs typeface="Arial"/>
                        </a:rPr>
                        <a:t>Complete disassociation from it.</a:t>
                      </a:r>
                      <a:endParaRPr lang="en-US" sz="2000" dirty="0">
                        <a:latin typeface="Calibri"/>
                        <a:ea typeface="Calibri"/>
                        <a:cs typeface="Times New Roman"/>
                      </a:endParaRPr>
                    </a:p>
                  </a:txBody>
                  <a:tcPr marL="47625" marR="47625" marT="47625" marB="47625"/>
                </a:tc>
              </a:tr>
              <a:tr h="370840">
                <a:tc>
                  <a:txBody>
                    <a:bodyPr/>
                    <a:lstStyle/>
                    <a:p>
                      <a:endParaRPr lang="en-US"/>
                    </a:p>
                  </a:txBody>
                  <a:tcPr/>
                </a:tc>
                <a:tc>
                  <a:txBody>
                    <a:bodyPr/>
                    <a:lstStyle/>
                    <a:p>
                      <a:endParaRPr lang="en-US"/>
                    </a:p>
                  </a:txBody>
                  <a:tcPr/>
                </a:tc>
                <a:tc>
                  <a:txBody>
                    <a:bodyPr/>
                    <a:lstStyle/>
                    <a:p>
                      <a:endParaRPr lang="en-US"/>
                    </a:p>
                  </a:txBody>
                  <a:tcPr/>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Tactics…</a:t>
            </a:r>
            <a:endParaRPr lang="en-US" dirty="0"/>
          </a:p>
        </p:txBody>
      </p:sp>
      <p:graphicFrame>
        <p:nvGraphicFramePr>
          <p:cNvPr id="4" name="Content Placeholder 3"/>
          <p:cNvGraphicFramePr>
            <a:graphicFrameLocks noGrp="1"/>
          </p:cNvGraphicFramePr>
          <p:nvPr>
            <p:ph sz="quarter" idx="1"/>
          </p:nvPr>
        </p:nvGraphicFramePr>
        <p:xfrm>
          <a:off x="457200" y="1219200"/>
          <a:ext cx="8229600" cy="5571744"/>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Scripture Reference</a:t>
                      </a:r>
                      <a:endParaRPr lang="en-US" dirty="0"/>
                    </a:p>
                  </a:txBody>
                  <a:tcPr/>
                </a:tc>
                <a:tc>
                  <a:txBody>
                    <a:bodyPr/>
                    <a:lstStyle/>
                    <a:p>
                      <a:r>
                        <a:rPr lang="en-US" dirty="0" smtClean="0"/>
                        <a:t>Satan’s Tactic</a:t>
                      </a:r>
                      <a:endParaRPr lang="en-US" dirty="0"/>
                    </a:p>
                  </a:txBody>
                  <a:tcPr/>
                </a:tc>
                <a:tc>
                  <a:txBody>
                    <a:bodyPr/>
                    <a:lstStyle/>
                    <a:p>
                      <a:r>
                        <a:rPr lang="en-US" dirty="0" smtClean="0"/>
                        <a:t>Our Victory</a:t>
                      </a:r>
                      <a:endParaRPr lang="en-US" dirty="0"/>
                    </a:p>
                  </a:txBody>
                  <a:tcPr/>
                </a:tc>
              </a:tr>
              <a:tr h="370840">
                <a:tc>
                  <a:txBody>
                    <a:bodyPr/>
                    <a:lstStyle/>
                    <a:p>
                      <a:pPr marL="0" marR="0">
                        <a:lnSpc>
                          <a:spcPct val="115000"/>
                        </a:lnSpc>
                        <a:spcBef>
                          <a:spcPts val="0"/>
                        </a:spcBef>
                        <a:spcAft>
                          <a:spcPts val="1000"/>
                        </a:spcAft>
                      </a:pPr>
                      <a:r>
                        <a:rPr lang="en-US" sz="1800" dirty="0">
                          <a:solidFill>
                            <a:srgbClr val="000000"/>
                          </a:solidFill>
                          <a:latin typeface="Calibri"/>
                          <a:ea typeface="Times New Roman"/>
                          <a:cs typeface="Arial"/>
                        </a:rPr>
                        <a:t>2 Corinthians 10:3-5 Ephesians 6:10-21 Romans 8:4-6,.12:1,2 Philippians 4:8 Colossians 3:1-4.</a:t>
                      </a:r>
                      <a:endParaRPr lang="en-US" sz="1800" dirty="0">
                        <a:latin typeface="Calibri"/>
                        <a:ea typeface="Calibri"/>
                        <a:cs typeface="Times New Roman"/>
                      </a:endParaRPr>
                    </a:p>
                  </a:txBody>
                  <a:tcPr marL="47625" marR="47625" marT="47625" marB="47625"/>
                </a:tc>
                <a:tc>
                  <a:txBody>
                    <a:bodyPr/>
                    <a:lstStyle/>
                    <a:p>
                      <a:pPr marL="0" marR="0">
                        <a:lnSpc>
                          <a:spcPct val="115000"/>
                        </a:lnSpc>
                        <a:spcBef>
                          <a:spcPts val="0"/>
                        </a:spcBef>
                        <a:spcAft>
                          <a:spcPts val="1000"/>
                        </a:spcAft>
                      </a:pPr>
                      <a:r>
                        <a:rPr lang="en-US" sz="1800">
                          <a:solidFill>
                            <a:srgbClr val="000000"/>
                          </a:solidFill>
                          <a:latin typeface="Calibri"/>
                          <a:ea typeface="Times New Roman"/>
                          <a:cs typeface="Arial"/>
                        </a:rPr>
                        <a:t>Strongholds made of thoughts that oppose God -especially prideful thoughts and unbelief. These thoughts can control the life and emotions of a person, church or country.</a:t>
                      </a:r>
                      <a:endParaRPr lang="en-US" sz="1800">
                        <a:latin typeface="Calibri"/>
                        <a:ea typeface="Calibri"/>
                        <a:cs typeface="Times New Roman"/>
                      </a:endParaRPr>
                    </a:p>
                  </a:txBody>
                  <a:tcPr marL="47625" marR="47625" marT="47625" marB="47625"/>
                </a:tc>
                <a:tc>
                  <a:txBody>
                    <a:bodyPr/>
                    <a:lstStyle/>
                    <a:p>
                      <a:pPr marL="0" marR="0">
                        <a:lnSpc>
                          <a:spcPct val="115000"/>
                        </a:lnSpc>
                        <a:spcBef>
                          <a:spcPts val="0"/>
                        </a:spcBef>
                        <a:spcAft>
                          <a:spcPts val="1000"/>
                        </a:spcAft>
                      </a:pPr>
                      <a:r>
                        <a:rPr lang="en-US" sz="1800">
                          <a:solidFill>
                            <a:srgbClr val="000000"/>
                          </a:solidFill>
                          <a:latin typeface="Calibri"/>
                          <a:ea typeface="Times New Roman"/>
                          <a:cs typeface="Arial"/>
                        </a:rPr>
                        <a:t>Biblical apologetics, renewing the mind. Setting the mind on the things of the Spirit Use of our spiritual armour combined with faith, the word of God, prayer in the Spirit and humble submission.</a:t>
                      </a:r>
                      <a:endParaRPr lang="en-US" sz="1800">
                        <a:latin typeface="Calibri"/>
                        <a:ea typeface="Calibri"/>
                        <a:cs typeface="Times New Roman"/>
                      </a:endParaRPr>
                    </a:p>
                  </a:txBody>
                  <a:tcPr marL="47625" marR="47625" marT="47625" marB="47625"/>
                </a:tc>
              </a:tr>
              <a:tr h="370840">
                <a:tc>
                  <a:txBody>
                    <a:bodyPr/>
                    <a:lstStyle/>
                    <a:p>
                      <a:pPr marL="0" marR="0">
                        <a:lnSpc>
                          <a:spcPct val="115000"/>
                        </a:lnSpc>
                        <a:spcBef>
                          <a:spcPts val="0"/>
                        </a:spcBef>
                        <a:spcAft>
                          <a:spcPts val="1000"/>
                        </a:spcAft>
                      </a:pPr>
                      <a:r>
                        <a:rPr lang="en-US" sz="1800">
                          <a:solidFill>
                            <a:srgbClr val="000000"/>
                          </a:solidFill>
                          <a:latin typeface="Calibri"/>
                          <a:ea typeface="Times New Roman"/>
                          <a:cs typeface="Arial"/>
                        </a:rPr>
                        <a:t>Matthew 23:17,19,24,26 Luke 4:18 John 9;39 Romans 10:7-10,25 2Corinthians 3:14-17, 4:3,4 Ephesians 4:17-24, 1 John 2:10,11</a:t>
                      </a:r>
                      <a:endParaRPr lang="en-US" sz="1800">
                        <a:latin typeface="Calibri"/>
                        <a:ea typeface="Calibri"/>
                        <a:cs typeface="Times New Roman"/>
                      </a:endParaRPr>
                    </a:p>
                  </a:txBody>
                  <a:tcPr marL="47625" marR="47625" marT="47625" marB="47625"/>
                </a:tc>
                <a:tc>
                  <a:txBody>
                    <a:bodyPr/>
                    <a:lstStyle/>
                    <a:p>
                      <a:pPr marL="0" marR="0">
                        <a:lnSpc>
                          <a:spcPct val="115000"/>
                        </a:lnSpc>
                        <a:spcBef>
                          <a:spcPts val="0"/>
                        </a:spcBef>
                        <a:spcAft>
                          <a:spcPts val="1000"/>
                        </a:spcAft>
                      </a:pPr>
                      <a:r>
                        <a:rPr lang="en-US" sz="1800">
                          <a:solidFill>
                            <a:srgbClr val="000000"/>
                          </a:solidFill>
                          <a:latin typeface="Calibri"/>
                          <a:ea typeface="Times New Roman"/>
                          <a:cs typeface="Arial"/>
                        </a:rPr>
                        <a:t>Blinding the minds of unbelievers. Especially those who stubbornly refuse Christ.</a:t>
                      </a:r>
                      <a:endParaRPr lang="en-US" sz="1800">
                        <a:latin typeface="Calibri"/>
                        <a:ea typeface="Calibri"/>
                        <a:cs typeface="Times New Roman"/>
                      </a:endParaRPr>
                    </a:p>
                  </a:txBody>
                  <a:tcPr marL="47625" marR="47625" marT="47625" marB="47625"/>
                </a:tc>
                <a:tc>
                  <a:txBody>
                    <a:bodyPr/>
                    <a:lstStyle/>
                    <a:p>
                      <a:pPr marL="0" marR="0">
                        <a:lnSpc>
                          <a:spcPct val="115000"/>
                        </a:lnSpc>
                        <a:spcBef>
                          <a:spcPts val="0"/>
                        </a:spcBef>
                        <a:spcAft>
                          <a:spcPts val="1000"/>
                        </a:spcAft>
                      </a:pPr>
                      <a:r>
                        <a:rPr lang="en-US" sz="1800" dirty="0">
                          <a:solidFill>
                            <a:srgbClr val="000000"/>
                          </a:solidFill>
                          <a:latin typeface="Calibri"/>
                          <a:ea typeface="Times New Roman"/>
                          <a:cs typeface="Arial"/>
                        </a:rPr>
                        <a:t>Turning to Christ. Having a willingness to accept the light and seek it further. Renewal of the mind. Loving your brother in Christ Good teaching and intercession can "open the eyes of the blind".</a:t>
                      </a:r>
                      <a:endParaRPr lang="en-US" sz="1800" dirty="0">
                        <a:latin typeface="Calibri"/>
                        <a:ea typeface="Calibri"/>
                        <a:cs typeface="Times New Roman"/>
                      </a:endParaRPr>
                    </a:p>
                  </a:txBody>
                  <a:tcPr marL="47625" marR="47625" marT="47625" marB="47625"/>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Tactics…</a:t>
            </a:r>
            <a:endParaRPr lang="en-US" dirty="0"/>
          </a:p>
        </p:txBody>
      </p:sp>
      <p:graphicFrame>
        <p:nvGraphicFramePr>
          <p:cNvPr id="4" name="Content Placeholder 3"/>
          <p:cNvGraphicFramePr>
            <a:graphicFrameLocks noGrp="1"/>
          </p:cNvGraphicFramePr>
          <p:nvPr>
            <p:ph sz="quarter" idx="1"/>
          </p:nvPr>
        </p:nvGraphicFramePr>
        <p:xfrm>
          <a:off x="457200" y="1219200"/>
          <a:ext cx="8229600" cy="5094224"/>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endParaRPr lang="en-US" dirty="0"/>
                    </a:p>
                  </a:txBody>
                  <a:tcPr/>
                </a:tc>
                <a:tc>
                  <a:txBody>
                    <a:bodyPr/>
                    <a:lstStyle/>
                    <a:p>
                      <a:endParaRPr lang="en-US"/>
                    </a:p>
                  </a:txBody>
                  <a:tcPr/>
                </a:tc>
                <a:tc>
                  <a:txBody>
                    <a:bodyPr/>
                    <a:lstStyle/>
                    <a:p>
                      <a:endParaRPr lang="en-US"/>
                    </a:p>
                  </a:txBody>
                  <a:tcPr/>
                </a:tc>
              </a:tr>
              <a:tr h="370840">
                <a:tc>
                  <a:txBody>
                    <a:bodyPr/>
                    <a:lstStyle/>
                    <a:p>
                      <a:pPr marL="0" marR="0">
                        <a:lnSpc>
                          <a:spcPct val="115000"/>
                        </a:lnSpc>
                        <a:spcBef>
                          <a:spcPts val="0"/>
                        </a:spcBef>
                        <a:spcAft>
                          <a:spcPts val="1000"/>
                        </a:spcAft>
                      </a:pPr>
                      <a:r>
                        <a:rPr lang="en-US" sz="1800" dirty="0">
                          <a:solidFill>
                            <a:srgbClr val="000000"/>
                          </a:solidFill>
                          <a:latin typeface="Calibri"/>
                          <a:ea typeface="Times New Roman"/>
                          <a:cs typeface="Arial"/>
                        </a:rPr>
                        <a:t>1 Corinthians 10:14-22</a:t>
                      </a:r>
                      <a:endParaRPr lang="en-US" sz="1800" dirty="0">
                        <a:latin typeface="Calibri"/>
                        <a:ea typeface="Calibri"/>
                        <a:cs typeface="Times New Roman"/>
                      </a:endParaRPr>
                    </a:p>
                  </a:txBody>
                  <a:tcPr marL="47625" marR="47625" marT="47625" marB="47625"/>
                </a:tc>
                <a:tc>
                  <a:txBody>
                    <a:bodyPr/>
                    <a:lstStyle/>
                    <a:p>
                      <a:pPr marL="0" marR="0">
                        <a:lnSpc>
                          <a:spcPct val="115000"/>
                        </a:lnSpc>
                        <a:spcBef>
                          <a:spcPts val="0"/>
                        </a:spcBef>
                        <a:spcAft>
                          <a:spcPts val="1000"/>
                        </a:spcAft>
                      </a:pPr>
                      <a:r>
                        <a:rPr lang="en-US" sz="1800">
                          <a:solidFill>
                            <a:srgbClr val="000000"/>
                          </a:solidFill>
                          <a:latin typeface="Calibri"/>
                          <a:ea typeface="Times New Roman"/>
                          <a:cs typeface="Arial"/>
                        </a:rPr>
                        <a:t>Religious ceremonies that appear "cultural" but are in fact demonic.</a:t>
                      </a:r>
                      <a:endParaRPr lang="en-US" sz="1800">
                        <a:latin typeface="Calibri"/>
                        <a:ea typeface="Calibri"/>
                        <a:cs typeface="Times New Roman"/>
                      </a:endParaRPr>
                    </a:p>
                  </a:txBody>
                  <a:tcPr marL="47625" marR="47625" marT="47625" marB="47625"/>
                </a:tc>
                <a:tc>
                  <a:txBody>
                    <a:bodyPr/>
                    <a:lstStyle/>
                    <a:p>
                      <a:pPr marL="0" marR="0">
                        <a:lnSpc>
                          <a:spcPct val="115000"/>
                        </a:lnSpc>
                        <a:spcBef>
                          <a:spcPts val="0"/>
                        </a:spcBef>
                        <a:spcAft>
                          <a:spcPts val="1000"/>
                        </a:spcAft>
                      </a:pPr>
                      <a:r>
                        <a:rPr lang="en-US" sz="1800">
                          <a:solidFill>
                            <a:srgbClr val="000000"/>
                          </a:solidFill>
                          <a:latin typeface="Calibri"/>
                          <a:ea typeface="Times New Roman"/>
                          <a:cs typeface="Arial"/>
                        </a:rPr>
                        <a:t>Awareness of the spiritual realities that under gird such things. Not participating in them.</a:t>
                      </a:r>
                      <a:endParaRPr lang="en-US" sz="1800">
                        <a:latin typeface="Calibri"/>
                        <a:ea typeface="Calibri"/>
                        <a:cs typeface="Times New Roman"/>
                      </a:endParaRPr>
                    </a:p>
                  </a:txBody>
                  <a:tcPr marL="47625" marR="47625" marT="47625" marB="47625"/>
                </a:tc>
              </a:tr>
              <a:tr h="370840">
                <a:tc>
                  <a:txBody>
                    <a:bodyPr/>
                    <a:lstStyle/>
                    <a:p>
                      <a:pPr marL="0" marR="0">
                        <a:lnSpc>
                          <a:spcPct val="115000"/>
                        </a:lnSpc>
                        <a:spcBef>
                          <a:spcPts val="0"/>
                        </a:spcBef>
                        <a:spcAft>
                          <a:spcPts val="1000"/>
                        </a:spcAft>
                      </a:pPr>
                      <a:r>
                        <a:rPr lang="en-US" sz="1800">
                          <a:solidFill>
                            <a:srgbClr val="000000"/>
                          </a:solidFill>
                          <a:latin typeface="Calibri"/>
                          <a:ea typeface="Times New Roman"/>
                          <a:cs typeface="Arial"/>
                        </a:rPr>
                        <a:t>Matthew 12:27-29, 16:19, 18:18-20, Luke 11:19-22</a:t>
                      </a:r>
                      <a:endParaRPr lang="en-US" sz="1800">
                        <a:latin typeface="Calibri"/>
                        <a:ea typeface="Calibri"/>
                        <a:cs typeface="Times New Roman"/>
                      </a:endParaRPr>
                    </a:p>
                  </a:txBody>
                  <a:tcPr marL="47625" marR="47625" marT="47625" marB="47625"/>
                </a:tc>
                <a:tc>
                  <a:txBody>
                    <a:bodyPr/>
                    <a:lstStyle/>
                    <a:p>
                      <a:pPr marL="0" marR="0">
                        <a:lnSpc>
                          <a:spcPct val="115000"/>
                        </a:lnSpc>
                        <a:spcBef>
                          <a:spcPts val="0"/>
                        </a:spcBef>
                        <a:spcAft>
                          <a:spcPts val="1000"/>
                        </a:spcAft>
                      </a:pPr>
                      <a:r>
                        <a:rPr lang="en-US" sz="1800" dirty="0">
                          <a:solidFill>
                            <a:srgbClr val="000000"/>
                          </a:solidFill>
                          <a:latin typeface="Calibri"/>
                          <a:ea typeface="Times New Roman"/>
                          <a:cs typeface="Arial"/>
                        </a:rPr>
                        <a:t>Unrestrained Satanic activity. Spiritual wickedness in the heavenly realms. </a:t>
                      </a:r>
                      <a:endParaRPr lang="en-US" sz="1800" dirty="0">
                        <a:latin typeface="Calibri"/>
                        <a:ea typeface="Calibri"/>
                        <a:cs typeface="Times New Roman"/>
                      </a:endParaRPr>
                    </a:p>
                  </a:txBody>
                  <a:tcPr marL="47625" marR="47625" marT="47625" marB="47625"/>
                </a:tc>
                <a:tc>
                  <a:txBody>
                    <a:bodyPr/>
                    <a:lstStyle/>
                    <a:p>
                      <a:pPr marL="0" marR="0">
                        <a:lnSpc>
                          <a:spcPct val="115000"/>
                        </a:lnSpc>
                        <a:spcBef>
                          <a:spcPts val="0"/>
                        </a:spcBef>
                        <a:spcAft>
                          <a:spcPts val="1000"/>
                        </a:spcAft>
                      </a:pPr>
                      <a:r>
                        <a:rPr lang="en-US" sz="1800">
                          <a:solidFill>
                            <a:srgbClr val="000000"/>
                          </a:solidFill>
                          <a:latin typeface="Calibri"/>
                          <a:ea typeface="Times New Roman"/>
                          <a:cs typeface="Arial"/>
                        </a:rPr>
                        <a:t>Binding and loosing in Jesus name which may often have a corporate dimension to it.</a:t>
                      </a:r>
                      <a:endParaRPr lang="en-US" sz="1800">
                        <a:latin typeface="Calibri"/>
                        <a:ea typeface="Calibri"/>
                        <a:cs typeface="Times New Roman"/>
                      </a:endParaRPr>
                    </a:p>
                  </a:txBody>
                  <a:tcPr marL="47625" marR="47625" marT="47625" marB="47625"/>
                </a:tc>
              </a:tr>
              <a:tr h="370840">
                <a:tc>
                  <a:txBody>
                    <a:bodyPr/>
                    <a:lstStyle/>
                    <a:p>
                      <a:pPr marL="0" marR="0">
                        <a:lnSpc>
                          <a:spcPct val="115000"/>
                        </a:lnSpc>
                        <a:spcBef>
                          <a:spcPts val="0"/>
                        </a:spcBef>
                        <a:spcAft>
                          <a:spcPts val="1000"/>
                        </a:spcAft>
                      </a:pPr>
                      <a:r>
                        <a:rPr lang="en-US" sz="1800">
                          <a:solidFill>
                            <a:srgbClr val="000000"/>
                          </a:solidFill>
                          <a:latin typeface="Calibri"/>
                          <a:ea typeface="Times New Roman"/>
                          <a:cs typeface="Arial"/>
                        </a:rPr>
                        <a:t>Matthew 9:32-34 Luke 13:11-16 Matthew 8;16,17 Mark 9:14-29</a:t>
                      </a:r>
                      <a:endParaRPr lang="en-US" sz="1800">
                        <a:latin typeface="Calibri"/>
                        <a:ea typeface="Calibri"/>
                        <a:cs typeface="Times New Roman"/>
                      </a:endParaRPr>
                    </a:p>
                  </a:txBody>
                  <a:tcPr marL="47625" marR="47625" marT="47625" marB="47625"/>
                </a:tc>
                <a:tc>
                  <a:txBody>
                    <a:bodyPr/>
                    <a:lstStyle/>
                    <a:p>
                      <a:pPr marL="0" marR="0">
                        <a:lnSpc>
                          <a:spcPct val="115000"/>
                        </a:lnSpc>
                        <a:spcBef>
                          <a:spcPts val="0"/>
                        </a:spcBef>
                        <a:spcAft>
                          <a:spcPts val="1000"/>
                        </a:spcAft>
                      </a:pPr>
                      <a:r>
                        <a:rPr lang="en-US" sz="1800">
                          <a:solidFill>
                            <a:srgbClr val="000000"/>
                          </a:solidFill>
                          <a:latin typeface="Calibri"/>
                          <a:ea typeface="Times New Roman"/>
                          <a:cs typeface="Arial"/>
                        </a:rPr>
                        <a:t>Disease caused by demons (not all disease is meant)</a:t>
                      </a:r>
                      <a:endParaRPr lang="en-US" sz="1800">
                        <a:latin typeface="Calibri"/>
                        <a:ea typeface="Calibri"/>
                        <a:cs typeface="Times New Roman"/>
                      </a:endParaRPr>
                    </a:p>
                  </a:txBody>
                  <a:tcPr marL="47625" marR="47625" marT="47625" marB="47625"/>
                </a:tc>
                <a:tc>
                  <a:txBody>
                    <a:bodyPr/>
                    <a:lstStyle/>
                    <a:p>
                      <a:pPr marL="0" marR="0">
                        <a:lnSpc>
                          <a:spcPct val="115000"/>
                        </a:lnSpc>
                        <a:spcBef>
                          <a:spcPts val="0"/>
                        </a:spcBef>
                        <a:spcAft>
                          <a:spcPts val="1000"/>
                        </a:spcAft>
                      </a:pPr>
                      <a:r>
                        <a:rPr lang="en-US" sz="1800">
                          <a:solidFill>
                            <a:srgbClr val="000000"/>
                          </a:solidFill>
                          <a:latin typeface="Calibri"/>
                          <a:ea typeface="Times New Roman"/>
                          <a:cs typeface="Arial"/>
                        </a:rPr>
                        <a:t>Healing. Prayer and fasting. Faith. Use of command prayers in the name of Jesus.</a:t>
                      </a:r>
                      <a:endParaRPr lang="en-US" sz="1800">
                        <a:latin typeface="Calibri"/>
                        <a:ea typeface="Calibri"/>
                        <a:cs typeface="Times New Roman"/>
                      </a:endParaRPr>
                    </a:p>
                  </a:txBody>
                  <a:tcPr marL="47625" marR="47625" marT="47625" marB="47625"/>
                </a:tc>
              </a:tr>
              <a:tr h="370840">
                <a:tc>
                  <a:txBody>
                    <a:bodyPr/>
                    <a:lstStyle/>
                    <a:p>
                      <a:pPr marL="0" marR="0">
                        <a:lnSpc>
                          <a:spcPct val="115000"/>
                        </a:lnSpc>
                        <a:spcBef>
                          <a:spcPts val="0"/>
                        </a:spcBef>
                        <a:spcAft>
                          <a:spcPts val="1000"/>
                        </a:spcAft>
                      </a:pPr>
                      <a:r>
                        <a:rPr lang="en-US" sz="1800">
                          <a:solidFill>
                            <a:srgbClr val="000000"/>
                          </a:solidFill>
                          <a:latin typeface="Calibri"/>
                          <a:ea typeface="Times New Roman"/>
                          <a:cs typeface="Arial"/>
                        </a:rPr>
                        <a:t>Luke 10:17-19 Acts 16:16-18 Mark 5:1-20, 9:14-29 Luke 11:20-26 Acts 5;16, 8:7</a:t>
                      </a:r>
                      <a:endParaRPr lang="en-US" sz="1800">
                        <a:latin typeface="Calibri"/>
                        <a:ea typeface="Calibri"/>
                        <a:cs typeface="Times New Roman"/>
                      </a:endParaRPr>
                    </a:p>
                  </a:txBody>
                  <a:tcPr marL="47625" marR="47625" marT="47625" marB="47625"/>
                </a:tc>
                <a:tc>
                  <a:txBody>
                    <a:bodyPr/>
                    <a:lstStyle/>
                    <a:p>
                      <a:pPr marL="0" marR="0">
                        <a:lnSpc>
                          <a:spcPct val="115000"/>
                        </a:lnSpc>
                        <a:spcBef>
                          <a:spcPts val="0"/>
                        </a:spcBef>
                        <a:spcAft>
                          <a:spcPts val="1000"/>
                        </a:spcAft>
                      </a:pPr>
                      <a:r>
                        <a:rPr lang="en-US" sz="1800">
                          <a:solidFill>
                            <a:srgbClr val="000000"/>
                          </a:solidFill>
                          <a:latin typeface="Calibri"/>
                          <a:ea typeface="Times New Roman"/>
                          <a:cs typeface="Arial"/>
                        </a:rPr>
                        <a:t>Demon-possession</a:t>
                      </a:r>
                      <a:endParaRPr lang="en-US" sz="1800">
                        <a:latin typeface="Calibri"/>
                        <a:ea typeface="Calibri"/>
                        <a:cs typeface="Times New Roman"/>
                      </a:endParaRPr>
                    </a:p>
                  </a:txBody>
                  <a:tcPr marL="47625" marR="47625" marT="47625" marB="47625"/>
                </a:tc>
                <a:tc>
                  <a:txBody>
                    <a:bodyPr/>
                    <a:lstStyle/>
                    <a:p>
                      <a:pPr marL="0" marR="0">
                        <a:lnSpc>
                          <a:spcPct val="115000"/>
                        </a:lnSpc>
                        <a:spcBef>
                          <a:spcPts val="0"/>
                        </a:spcBef>
                        <a:spcAft>
                          <a:spcPts val="1000"/>
                        </a:spcAft>
                      </a:pPr>
                      <a:r>
                        <a:rPr lang="en-US" sz="1800" dirty="0">
                          <a:solidFill>
                            <a:srgbClr val="000000"/>
                          </a:solidFill>
                          <a:latin typeface="Calibri"/>
                          <a:ea typeface="Times New Roman"/>
                          <a:cs typeface="Arial"/>
                        </a:rPr>
                        <a:t>Use of the name of Jesus with authority. Command the demons to leave. </a:t>
                      </a:r>
                      <a:endParaRPr lang="en-US" sz="1800" dirty="0">
                        <a:latin typeface="Calibri"/>
                        <a:ea typeface="Calibri"/>
                        <a:cs typeface="Times New Roman"/>
                      </a:endParaRPr>
                    </a:p>
                  </a:txBody>
                  <a:tcPr marL="47625" marR="47625" marT="47625" marB="47625"/>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Spiritual Oppression</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Christians cannot be fully possessed by the Devil (because they have the Holy Spirit) but they can be oppressed, hindered and harassed. Such spiritual oppression often stems from things such as involvement in the occult, false teaching, and sexual immorality, or from keeping idols or magic books in the house (Deut. 7:24-26). </a:t>
            </a:r>
          </a:p>
          <a:p>
            <a:endParaRPr lang="en-US" dirty="0" smtClean="0"/>
          </a:p>
          <a:p>
            <a:r>
              <a:rPr lang="en-US" dirty="0" smtClean="0"/>
              <a:t>Oppression can also come from outside through curses and witch-craft or from within ourselves because we harbor hatred, bitterness , malice and </a:t>
            </a:r>
            <a:r>
              <a:rPr lang="en-US" dirty="0" err="1" smtClean="0"/>
              <a:t>unforgiveness</a:t>
            </a:r>
            <a:r>
              <a:rPr lang="en-US" dirty="0" smtClean="0"/>
              <a:t> in our hearts (Matthew 18:21-35)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Symptoms Of Spiritual Oppression</a:t>
            </a:r>
            <a:endParaRPr lang="en-US" dirty="0"/>
          </a:p>
        </p:txBody>
      </p:sp>
      <p:sp>
        <p:nvSpPr>
          <p:cNvPr id="3" name="Content Placeholder 2"/>
          <p:cNvSpPr>
            <a:spLocks noGrp="1"/>
          </p:cNvSpPr>
          <p:nvPr>
            <p:ph sz="quarter" idx="1"/>
          </p:nvPr>
        </p:nvSpPr>
        <p:spPr>
          <a:xfrm>
            <a:off x="228600" y="1219200"/>
            <a:ext cx="8686800" cy="5410200"/>
          </a:xfrm>
        </p:spPr>
        <p:txBody>
          <a:bodyPr>
            <a:normAutofit fontScale="85000" lnSpcReduction="20000"/>
          </a:bodyPr>
          <a:lstStyle/>
          <a:p>
            <a:r>
              <a:rPr lang="en-US" dirty="0" smtClean="0"/>
              <a:t>1. Hopelessness, despair, loss of confidence, spiritual anguish and struggle, the constant feeling of accusation or of being ‘unclean’ in some way. </a:t>
            </a:r>
          </a:p>
          <a:p>
            <a:r>
              <a:rPr lang="en-US" dirty="0" smtClean="0"/>
              <a:t>2. The sense of being cursed or of being the victim of some malicious spiritual force, a feeling that hatred, malice or envy is being directed at you in order to destroy you. </a:t>
            </a:r>
          </a:p>
          <a:p>
            <a:r>
              <a:rPr lang="en-US" dirty="0" smtClean="0"/>
              <a:t>3. An out-of-control thought life, very vivid fantasies and day-dreams, being unable to think straight, numerous fears. </a:t>
            </a:r>
          </a:p>
          <a:p>
            <a:r>
              <a:rPr lang="en-US" dirty="0" smtClean="0"/>
              <a:t>4. A sense of being ‘blocked’ or stifled in one’s Christian life, a pronounced loss of enthusiasm for spiritual things. </a:t>
            </a:r>
          </a:p>
          <a:p>
            <a:r>
              <a:rPr lang="en-US" dirty="0" smtClean="0"/>
              <a:t>5. Addictions, compulsions, lying, impulsiveness, habitual folly, excessive materialism, being hyper-critical, outbursts of anger, a long line of broken relationships. </a:t>
            </a:r>
          </a:p>
          <a:p>
            <a:r>
              <a:rPr lang="en-US" dirty="0" smtClean="0"/>
              <a:t>6. The feeling of being attacked, strangled or seduced by spirits during one’s sleep. Seeing dark shapes, hearing seducing, accusing or very demanding voices. </a:t>
            </a:r>
          </a:p>
          <a:p>
            <a:r>
              <a:rPr lang="en-US" dirty="0" smtClean="0"/>
              <a:t>7. Unusual, even bizarre accidents and illnesses, constant financial problems, a continual lack of success in life despite one’s best efforts.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Defiled Temple</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Your body is a temple of the Holy Spirit (1 Corinthians 3:16, 6:19) and is analogous to the Jewish Temple built by Solomon.  However that temple eventually became defiled by idols. Yet God still dwelt in the Holy of Holies while abominations filled the outer room. This came to a peak just before the Babylonians destroyed the Temple, during the time of Ezekiel</a:t>
            </a:r>
            <a:r>
              <a:rPr lang="en-US" dirty="0" smtClean="0"/>
              <a:t>.</a:t>
            </a:r>
            <a:endParaRPr lang="en-US" dirty="0" smtClean="0"/>
          </a:p>
          <a:p>
            <a:r>
              <a:rPr lang="en-US" dirty="0" smtClean="0"/>
              <a:t>In Ezekiel 8:3-18 God shows Ezekiel all the secret abominations going on in God’s Holy Temple. So we find that demonic activity and holy activity can take place in the same structure for a time (the glory of the Lord eventually leaves the Temple</a:t>
            </a:r>
            <a:r>
              <a:rPr lang="en-US" dirty="0" smtClean="0"/>
              <a:t>).</a:t>
            </a:r>
            <a:endParaRPr lang="en-US" dirty="0" smtClean="0"/>
          </a:p>
          <a:p>
            <a:r>
              <a:rPr lang="en-US" dirty="0" smtClean="0"/>
              <a:t>So we find that some Christians are leading spiritually defiled lives, worshipping both God and other idols such as New Age idols, statues, and Eastern religions or committing gross sexual sin or taking drugs.  They grieve the Holy Spirit (Ephesians 4:30) and set themselves up for spiritual oppression.</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Question 2</a:t>
            </a:r>
            <a:endParaRPr lang="en-US" dirty="0"/>
          </a:p>
        </p:txBody>
      </p:sp>
      <p:sp>
        <p:nvSpPr>
          <p:cNvPr id="3" name="Content Placeholder 2"/>
          <p:cNvSpPr>
            <a:spLocks noGrp="1"/>
          </p:cNvSpPr>
          <p:nvPr>
            <p:ph sz="quarter" idx="1"/>
          </p:nvPr>
        </p:nvSpPr>
        <p:spPr/>
        <p:txBody>
          <a:bodyPr/>
          <a:lstStyle/>
          <a:p>
            <a:r>
              <a:rPr lang="en-US" b="1" dirty="0" smtClean="0"/>
              <a:t>Scenario Question:</a:t>
            </a:r>
            <a:r>
              <a:rPr lang="en-US" dirty="0" smtClean="0"/>
              <a:t>  </a:t>
            </a:r>
            <a:endParaRPr lang="en-US" dirty="0" smtClean="0"/>
          </a:p>
          <a:p>
            <a:endParaRPr lang="en-US" dirty="0" smtClean="0"/>
          </a:p>
          <a:p>
            <a:r>
              <a:rPr lang="en-US" dirty="0" smtClean="0"/>
              <a:t>Do </a:t>
            </a:r>
            <a:r>
              <a:rPr lang="en-US" dirty="0" smtClean="0"/>
              <a:t>you know anyone whose life might be under spiritual oppression of some sort?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25" name="Chart 1"/>
          <p:cNvGraphicFramePr>
            <a:graphicFrameLocks/>
          </p:cNvGraphicFramePr>
          <p:nvPr/>
        </p:nvGraphicFramePr>
        <p:xfrm>
          <a:off x="0" y="0"/>
          <a:ext cx="8763000" cy="6248400"/>
        </p:xfrm>
        <a:graphic>
          <a:graphicData uri="http://schemas.openxmlformats.org/presentationml/2006/ole">
            <p:oleObj spid="_x0000_s1025" name="Chart" r:id="rId3" imgW="6334293" imgH="3651820" progId="Excel.Chart.8">
              <p:embed/>
            </p:oleObj>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Truths For Spiritual Freedom</a:t>
            </a:r>
            <a:endParaRPr lang="en-US" dirty="0"/>
          </a:p>
        </p:txBody>
      </p:sp>
      <p:sp>
        <p:nvSpPr>
          <p:cNvPr id="3" name="Content Placeholder 2"/>
          <p:cNvSpPr>
            <a:spLocks noGrp="1"/>
          </p:cNvSpPr>
          <p:nvPr>
            <p:ph sz="quarter" idx="1"/>
          </p:nvPr>
        </p:nvSpPr>
        <p:spPr>
          <a:xfrm>
            <a:off x="228600" y="1219200"/>
            <a:ext cx="8763000" cy="5410200"/>
          </a:xfrm>
        </p:spPr>
        <p:txBody>
          <a:bodyPr>
            <a:normAutofit fontScale="85000" lnSpcReduction="20000"/>
          </a:bodyPr>
          <a:lstStyle/>
          <a:p>
            <a:r>
              <a:rPr lang="en-US" dirty="0" smtClean="0"/>
              <a:t>1. The powers of darkness are real (Ephesians 2:2, 6:12) </a:t>
            </a:r>
          </a:p>
          <a:p>
            <a:r>
              <a:rPr lang="en-US" dirty="0" smtClean="0"/>
              <a:t>2. But Christ has conquered them (Ephesians 1:19-23, 4:8, Colossians. 2:15) and they must submit to His Name (Philippians 2:10,11) </a:t>
            </a:r>
          </a:p>
          <a:p>
            <a:r>
              <a:rPr lang="en-US" dirty="0" smtClean="0"/>
              <a:t>3. Jesus Christ has ascended into Heaven (Ephesians 1:19-23, 4:8-10) and Christians have been seated with Him in the heavenly realms (Ephesians 2:6) so we also have spiritual authority (1 Corinthians 6:2,3). </a:t>
            </a:r>
          </a:p>
          <a:p>
            <a:r>
              <a:rPr lang="en-US" dirty="0" smtClean="0"/>
              <a:t>4. If we admit our situation and honestly confess our sins we will be forgiven and the blood of Christ will cleanse us from all sin (1 John 1:7-9) </a:t>
            </a:r>
          </a:p>
          <a:p>
            <a:r>
              <a:rPr lang="en-US" dirty="0" smtClean="0"/>
              <a:t>5. So we see that through Christ we have a right to spiritual cleansing. (Hebrews 9:14) </a:t>
            </a:r>
          </a:p>
          <a:p>
            <a:r>
              <a:rPr lang="en-US" dirty="0" smtClean="0"/>
              <a:t>6. We must renounce the hidden deeds of darkness (Ephesians 5:11-14) including the occult, sexual immorality &amp; covetousness (Ephesians 5:2-5) and all hatred (1 John 2:9-11) and decide to walk in the light as He is in the light (1 John 1:5-7, Ephesians 5:8-10). This is often called removing the ground the enemy has in our lives. </a:t>
            </a:r>
          </a:p>
          <a:p>
            <a:r>
              <a:rPr lang="en-US" dirty="0" smtClean="0"/>
              <a:t>7. After this we should then ask for the filling of the Holy Spirit (Ephesians 5:18) and put on each piece of the whole armor of God by prayer. (Ephesians 6:10-20)</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p:spPr>
        <p:txBody>
          <a:bodyPr>
            <a:normAutofit/>
          </a:bodyPr>
          <a:lstStyle/>
          <a:p>
            <a:r>
              <a:rPr lang="en-US" dirty="0" smtClean="0"/>
              <a:t>A Prayer – Part 1</a:t>
            </a:r>
            <a:endParaRPr lang="en-US" dirty="0"/>
          </a:p>
        </p:txBody>
      </p:sp>
      <p:sp>
        <p:nvSpPr>
          <p:cNvPr id="3" name="Content Placeholder 2"/>
          <p:cNvSpPr>
            <a:spLocks noGrp="1"/>
          </p:cNvSpPr>
          <p:nvPr>
            <p:ph sz="quarter" idx="1"/>
          </p:nvPr>
        </p:nvSpPr>
        <p:spPr>
          <a:xfrm>
            <a:off x="152400" y="1219200"/>
            <a:ext cx="8991600" cy="5486400"/>
          </a:xfrm>
        </p:spPr>
        <p:txBody>
          <a:bodyPr>
            <a:noAutofit/>
          </a:bodyPr>
          <a:lstStyle/>
          <a:p>
            <a:r>
              <a:rPr lang="en-US" sz="2400" dirty="0" smtClean="0"/>
              <a:t>I honestly confess my sins (list them) including any occult involvement of my parents and ancestors (list them) </a:t>
            </a:r>
            <a:r>
              <a:rPr lang="en-US" sz="2400" dirty="0" smtClean="0"/>
              <a:t>(</a:t>
            </a:r>
            <a:r>
              <a:rPr lang="en-US" sz="2400" dirty="0" smtClean="0"/>
              <a:t>Exodus 20:5, Deuteronomy 5:9, 2 Samuel 21:1) </a:t>
            </a:r>
          </a:p>
          <a:p>
            <a:r>
              <a:rPr lang="en-US" sz="2400" dirty="0" smtClean="0"/>
              <a:t>I renounce the Devil and all his works. (this may include destroying occult objects such as magic books &amp; idols ) </a:t>
            </a:r>
            <a:r>
              <a:rPr lang="en-US" sz="2400" dirty="0" smtClean="0"/>
              <a:t>(</a:t>
            </a:r>
            <a:r>
              <a:rPr lang="en-US" sz="2400" dirty="0" smtClean="0"/>
              <a:t>Acts 19:17-20, Deuteronomy 7:24-26) </a:t>
            </a:r>
          </a:p>
          <a:p>
            <a:r>
              <a:rPr lang="en-US" sz="2400" dirty="0" smtClean="0"/>
              <a:t>I forgive others (list their names) just as Jesus Christ has for-given me. (Ephesians 4:32, Matthew 6:12-15,) </a:t>
            </a:r>
          </a:p>
          <a:p>
            <a:r>
              <a:rPr lang="en-US" sz="2400" dirty="0" smtClean="0"/>
              <a:t>I claim my spiritual cleansing by the blood of Jesus Christ whom I confess to be my Savior and my Lord. </a:t>
            </a:r>
            <a:r>
              <a:rPr lang="en-US" sz="2400" dirty="0" smtClean="0"/>
              <a:t> (</a:t>
            </a:r>
            <a:r>
              <a:rPr lang="en-US" sz="2400" dirty="0" smtClean="0"/>
              <a:t>1 John 1:7-9, Hebrews 9:14) </a:t>
            </a:r>
          </a:p>
          <a:p>
            <a:r>
              <a:rPr lang="en-US" sz="2400" dirty="0" smtClean="0"/>
              <a:t>I now give any ground that Satan may have had in my life over to the Lordship of Jesus Christ and I ask for God to fill me with the Holy Spirit and with joy. (Ephesians 5:1-18)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Kingdom Is Opposed</a:t>
            </a:r>
            <a:endParaRPr lang="en-US" dirty="0"/>
          </a:p>
        </p:txBody>
      </p:sp>
      <p:sp>
        <p:nvSpPr>
          <p:cNvPr id="3" name="Content Placeholder 2"/>
          <p:cNvSpPr>
            <a:spLocks noGrp="1"/>
          </p:cNvSpPr>
          <p:nvPr>
            <p:ph sz="quarter" idx="1"/>
          </p:nvPr>
        </p:nvSpPr>
        <p:spPr/>
        <p:txBody>
          <a:bodyPr>
            <a:normAutofit lnSpcReduction="10000"/>
          </a:bodyPr>
          <a:lstStyle/>
          <a:p>
            <a:r>
              <a:rPr lang="en-US" b="1" dirty="0" smtClean="0"/>
              <a:t>Ephesians 6:12 ESV  </a:t>
            </a:r>
            <a:r>
              <a:rPr lang="en-US" dirty="0" smtClean="0"/>
              <a:t>For we do not wrestle against flesh and blood, but against the rulers, against the authorities, against the cosmic powers over this present darkness, against the spiritual forces of evil in the heavenly places.</a:t>
            </a:r>
          </a:p>
          <a:p>
            <a:endParaRPr lang="en-US" dirty="0" smtClean="0"/>
          </a:p>
          <a:p>
            <a:r>
              <a:rPr lang="en-US" b="1" dirty="0" smtClean="0"/>
              <a:t>2 Corinthians 10:3-5 ESV  </a:t>
            </a:r>
            <a:r>
              <a:rPr lang="en-US" dirty="0" smtClean="0"/>
              <a:t>(3)  For though we walk in the flesh, we are not waging war according to the flesh.  (4)  For the weapons of our warfare are not of the flesh but have divine power to destroy strongholds.  (5)  We destroy arguments and every lofty opinion raised against the knowledge of God, and take every thought captive to obey Christ,</a:t>
            </a:r>
          </a:p>
          <a:p>
            <a:endParaRPr lang="en-US" dirty="0" smtClean="0"/>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Prayer – Part - 2</a:t>
            </a:r>
            <a:endParaRPr lang="en-US" dirty="0"/>
          </a:p>
        </p:txBody>
      </p:sp>
      <p:sp>
        <p:nvSpPr>
          <p:cNvPr id="3" name="Content Placeholder 2"/>
          <p:cNvSpPr>
            <a:spLocks noGrp="1"/>
          </p:cNvSpPr>
          <p:nvPr>
            <p:ph sz="quarter" idx="1"/>
          </p:nvPr>
        </p:nvSpPr>
        <p:spPr/>
        <p:txBody>
          <a:bodyPr>
            <a:normAutofit fontScale="92500" lnSpcReduction="10000"/>
          </a:bodyPr>
          <a:lstStyle/>
          <a:p>
            <a:r>
              <a:rPr lang="en-US" sz="2800" dirty="0" smtClean="0">
                <a:latin typeface="Arial Narrow" pitchFamily="34" charset="0"/>
              </a:rPr>
              <a:t>I take up my spiritual authority as one seated in heavenly realms with Christ Jesus and in the Name of Jesus Christ of Nazareth I command Satan and all his demons to depart from me. (Ephesians 2:6, 1:20, Mark 3:15, 16:17,18; Luke 9:1) </a:t>
            </a:r>
          </a:p>
          <a:p>
            <a:r>
              <a:rPr lang="en-US" sz="2800" dirty="0" smtClean="0">
                <a:latin typeface="Arial Narrow" pitchFamily="34" charset="0"/>
              </a:rPr>
              <a:t>I claim that all curses spoken and written against me are broken by the cross of Jesus Christ. (Galatians 3:10-14, Colossians 2:13-15) and that I have all the spiritual blessings in the heavenly realms (Ephesians 1:3) including the blessings of Abraham (Galatians 3:14,29) for God has out-blessed the curse (Psalm 109:28) and turned it into a blessing Deut 23:5) </a:t>
            </a:r>
          </a:p>
          <a:p>
            <a:r>
              <a:rPr lang="en-US" sz="2800" dirty="0" smtClean="0">
                <a:latin typeface="Arial Narrow" pitchFamily="34" charset="0"/>
              </a:rPr>
              <a:t>And I now prayerfully put on each piece of the full armor of God (name each piece see Ephesians 6:10-20) and I will walk in the light as He is in the light ( 1 John 1:5-7). In Jesus’ Name. Amen.</a:t>
            </a:r>
            <a:r>
              <a:rPr lang="en-US" sz="2800" i="1" dirty="0" smtClean="0">
                <a:latin typeface="Arial Narrow" pitchFamily="34" charset="0"/>
              </a:rPr>
              <a:t> </a:t>
            </a:r>
            <a:r>
              <a:rPr lang="en-US" sz="2800" dirty="0" smtClean="0">
                <a:latin typeface="Arial Narrow" pitchFamily="34" charset="0"/>
              </a:rPr>
              <a:t>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Persecution Is NORMAL</a:t>
            </a:r>
            <a:endParaRPr lang="en-US" dirty="0"/>
          </a:p>
        </p:txBody>
      </p:sp>
      <p:sp>
        <p:nvSpPr>
          <p:cNvPr id="3" name="Content Placeholder 2"/>
          <p:cNvSpPr>
            <a:spLocks noGrp="1"/>
          </p:cNvSpPr>
          <p:nvPr>
            <p:ph sz="quarter" idx="1"/>
          </p:nvPr>
        </p:nvSpPr>
        <p:spPr/>
        <p:txBody>
          <a:bodyPr/>
          <a:lstStyle/>
          <a:p>
            <a:r>
              <a:rPr lang="en-US" dirty="0" smtClean="0"/>
              <a:t>2 Timothy 3:10-13 ESV  You, however, have followed my teaching, my conduct, my aim in life, my faith, my patience, my love, my steadfastness,  (11)  my persecutions and sufferings that happened to me at Antioch, at </a:t>
            </a:r>
            <a:r>
              <a:rPr lang="en-US" dirty="0" err="1" smtClean="0"/>
              <a:t>Iconium</a:t>
            </a:r>
            <a:r>
              <a:rPr lang="en-US" dirty="0" smtClean="0"/>
              <a:t>, and at </a:t>
            </a:r>
            <a:r>
              <a:rPr lang="en-US" dirty="0" err="1" smtClean="0"/>
              <a:t>Lystra</a:t>
            </a:r>
            <a:r>
              <a:rPr lang="en-US" dirty="0" smtClean="0"/>
              <a:t>—which persecutions I endured; yet from them all the Lord rescued me.  (12)  </a:t>
            </a:r>
            <a:r>
              <a:rPr lang="en-US" u="sng" dirty="0" smtClean="0"/>
              <a:t>Indeed, all who desire to live a godly life in Christ Jesus will be persecuted</a:t>
            </a:r>
            <a:r>
              <a:rPr lang="en-US" dirty="0" smtClean="0"/>
              <a:t>,  (13)  while evil people and impostors will go on from bad to worse, deceiving and being deceived.</a:t>
            </a:r>
          </a:p>
          <a:p>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Speaks About Persecution…</a:t>
            </a:r>
            <a:endParaRPr lang="en-US" dirty="0"/>
          </a:p>
        </p:txBody>
      </p:sp>
      <p:sp>
        <p:nvSpPr>
          <p:cNvPr id="3" name="Content Placeholder 2"/>
          <p:cNvSpPr>
            <a:spLocks noGrp="1"/>
          </p:cNvSpPr>
          <p:nvPr>
            <p:ph sz="quarter" idx="1"/>
          </p:nvPr>
        </p:nvSpPr>
        <p:spPr>
          <a:xfrm>
            <a:off x="457200" y="1219200"/>
            <a:ext cx="8229600" cy="5181600"/>
          </a:xfrm>
        </p:spPr>
        <p:txBody>
          <a:bodyPr>
            <a:normAutofit fontScale="92500" lnSpcReduction="20000"/>
          </a:bodyPr>
          <a:lstStyle/>
          <a:p>
            <a:r>
              <a:rPr lang="en-US" b="1" dirty="0" smtClean="0"/>
              <a:t>Matthew 10:16-42</a:t>
            </a:r>
            <a:r>
              <a:rPr lang="en-US" dirty="0" smtClean="0"/>
              <a:t> ESV  "Behold, I am sending you out as sheep in the midst of wolves, so be wise as serpents and innocent as doves. (17)  Beware of men, for they will deliver you over to courts and flog you in their synagogues, (18)  and you will be dragged before governors and kings for my sake, to bear witness before them and the Gentiles. (19)  When they deliver you over, do not be anxious how you are to speak or what you are to say, for what you are to say will be given to you in that hour. (20)  For it is not you who speak, but the Spirit of your Father speaking through you. </a:t>
            </a:r>
          </a:p>
          <a:p>
            <a:r>
              <a:rPr lang="en-US" dirty="0" smtClean="0"/>
              <a:t>(21)  Brother will deliver brother over to death, and the father his child, and children will rise against parents and have them put to death, (22)  and you will be hated by all for my name's sake. But the one who endures to the end will be saved. (23)  When they persecute you in one town, flee to the next, for truly, I say to you, you will not have gone through all the towns of Israel before the Son of Man comes.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Disciple Follows The Master</a:t>
            </a:r>
            <a:endParaRPr lang="en-US" dirty="0"/>
          </a:p>
        </p:txBody>
      </p:sp>
      <p:sp>
        <p:nvSpPr>
          <p:cNvPr id="3" name="Content Placeholder 2"/>
          <p:cNvSpPr>
            <a:spLocks noGrp="1"/>
          </p:cNvSpPr>
          <p:nvPr>
            <p:ph sz="quarter" idx="1"/>
          </p:nvPr>
        </p:nvSpPr>
        <p:spPr>
          <a:xfrm>
            <a:off x="228600" y="1219200"/>
            <a:ext cx="8458200" cy="5410200"/>
          </a:xfrm>
        </p:spPr>
        <p:txBody>
          <a:bodyPr>
            <a:normAutofit fontScale="92500" lnSpcReduction="20000"/>
          </a:bodyPr>
          <a:lstStyle/>
          <a:p>
            <a:r>
              <a:rPr lang="en-US" dirty="0" smtClean="0"/>
              <a:t>(24)  "A disciple is not above his teacher, nor a servant above his master. (25)  It is enough for the disciple to be like his teacher, and the servant like his master. If they have called the master of the house </a:t>
            </a:r>
            <a:r>
              <a:rPr lang="en-US" dirty="0" err="1" smtClean="0"/>
              <a:t>Beelzebul</a:t>
            </a:r>
            <a:r>
              <a:rPr lang="en-US" dirty="0" smtClean="0"/>
              <a:t>, how much more will they malign those of his household. (26)  "So have no fear of them, for nothing is covered that will not be revealed, or hidden that will not be known. (27)  What I tell you in the dark, say in the light, and what you hear whispered, proclaim on the housetops. (28)  And do not fear those who kill the body but cannot kill the soul. Rather fear him who can destroy both soul and body in hell. </a:t>
            </a:r>
            <a:r>
              <a:rPr lang="en-US" dirty="0" smtClean="0"/>
              <a:t> (</a:t>
            </a:r>
            <a:r>
              <a:rPr lang="en-US" dirty="0" smtClean="0"/>
              <a:t>29)  Are not two sparrows sold for a penny? And not one of them will fall to the ground apart from your Father. (30)  But even the hairs of your head are all numbered. (31)  Fear not, therefore; you are of more value than many sparrows. </a:t>
            </a:r>
            <a:r>
              <a:rPr lang="en-US" dirty="0" smtClean="0"/>
              <a:t>(</a:t>
            </a:r>
            <a:r>
              <a:rPr lang="en-US" dirty="0" smtClean="0"/>
              <a:t>32)  So everyone who acknowledges me before men, I also will acknowledge before my Father who is in heaven, (33)  but whoever denies me before men, I also will deny before my Father who is in heaven.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Divine Division</a:t>
            </a:r>
            <a:endParaRPr lang="en-US" dirty="0"/>
          </a:p>
        </p:txBody>
      </p:sp>
      <p:sp>
        <p:nvSpPr>
          <p:cNvPr id="3" name="Content Placeholder 2"/>
          <p:cNvSpPr>
            <a:spLocks noGrp="1"/>
          </p:cNvSpPr>
          <p:nvPr>
            <p:ph sz="quarter" idx="1"/>
          </p:nvPr>
        </p:nvSpPr>
        <p:spPr/>
        <p:txBody>
          <a:bodyPr/>
          <a:lstStyle/>
          <a:p>
            <a:r>
              <a:rPr lang="en-US" dirty="0" smtClean="0"/>
              <a:t>(34)  "Do not think that I have come to bring peace to the earth. I have not come to bring peace, but a sword. (35)  For I have come to set a man against his father, and a daughter against her mother, and a daughter-in-law against her mother-in-law. (36)  And a person's enemies will be those of his own household. </a:t>
            </a:r>
          </a:p>
          <a:p>
            <a:r>
              <a:rPr lang="en-US" dirty="0" smtClean="0"/>
              <a:t>(37)  Whoever loves father or mother more than me is not worthy of me, and whoever loves son or daughter more than me is not worthy of me. (38)  And whoever does not take his cross and follow me is not worthy of me. (39)  Whoever finds his life will lose it, and whoever loses his life for my sake will find it.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10600" cy="990600"/>
          </a:xfrm>
        </p:spPr>
        <p:txBody>
          <a:bodyPr>
            <a:normAutofit/>
          </a:bodyPr>
          <a:lstStyle/>
          <a:p>
            <a:r>
              <a:rPr lang="en-US" dirty="0" smtClean="0"/>
              <a:t>Rewards For Those Who Help Christians</a:t>
            </a:r>
            <a:endParaRPr lang="en-US" dirty="0"/>
          </a:p>
        </p:txBody>
      </p:sp>
      <p:sp>
        <p:nvSpPr>
          <p:cNvPr id="3" name="Content Placeholder 2"/>
          <p:cNvSpPr>
            <a:spLocks noGrp="1"/>
          </p:cNvSpPr>
          <p:nvPr>
            <p:ph sz="quarter" idx="1"/>
          </p:nvPr>
        </p:nvSpPr>
        <p:spPr/>
        <p:txBody>
          <a:bodyPr/>
          <a:lstStyle/>
          <a:p>
            <a:r>
              <a:rPr lang="en-US" dirty="0" smtClean="0"/>
              <a:t>(40)  "Whoever receives you receives me, and whoever receives me receives him who sent me. (41)  The one who receives a prophet because he is a prophet will receive a prophet's reward, and the one who receives a righteous person because he is a righteous person will receive a righteous person's reward. (42)  And whoever gives one of these little ones even a cup of cold water because he is a disciple, truly, I say to you, he will by no means lose his reward."</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Scenario Question</a:t>
            </a:r>
            <a:endParaRPr lang="en-US" dirty="0"/>
          </a:p>
        </p:txBody>
      </p:sp>
      <p:sp>
        <p:nvSpPr>
          <p:cNvPr id="3" name="Content Placeholder 2"/>
          <p:cNvSpPr>
            <a:spLocks noGrp="1"/>
          </p:cNvSpPr>
          <p:nvPr>
            <p:ph sz="quarter" idx="1"/>
          </p:nvPr>
        </p:nvSpPr>
        <p:spPr>
          <a:xfrm>
            <a:off x="152400" y="1219200"/>
            <a:ext cx="8763000" cy="4937760"/>
          </a:xfrm>
        </p:spPr>
        <p:txBody>
          <a:bodyPr/>
          <a:lstStyle/>
          <a:p>
            <a:r>
              <a:rPr lang="en-US" b="1" dirty="0" smtClean="0"/>
              <a:t>Scenario Question:   </a:t>
            </a:r>
            <a:r>
              <a:rPr lang="en-US" b="1" dirty="0" smtClean="0"/>
              <a:t/>
            </a:r>
            <a:br>
              <a:rPr lang="en-US" b="1" dirty="0" smtClean="0"/>
            </a:br>
            <a:r>
              <a:rPr lang="en-US" b="1" dirty="0" smtClean="0"/>
              <a:t/>
            </a:r>
            <a:br>
              <a:rPr lang="en-US" b="1" dirty="0" smtClean="0"/>
            </a:br>
            <a:r>
              <a:rPr lang="en-US" sz="2400" dirty="0" smtClean="0"/>
              <a:t>How </a:t>
            </a:r>
            <a:r>
              <a:rPr lang="en-US" sz="2400" dirty="0" smtClean="0"/>
              <a:t>relevant are these verses today? (say to Christians in Syria) </a:t>
            </a: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How </a:t>
            </a:r>
            <a:r>
              <a:rPr lang="en-US" sz="2400" dirty="0" smtClean="0"/>
              <a:t>might they be relevant to Christians in the End Times?</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a:t>
            </a:r>
            <a:r>
              <a:rPr lang="en-US" dirty="0" smtClean="0"/>
              <a:t>T</a:t>
            </a:r>
            <a:r>
              <a:rPr lang="en-US" dirty="0" smtClean="0"/>
              <a:t>actical Armory</a:t>
            </a:r>
            <a:endParaRPr lang="en-US" dirty="0"/>
          </a:p>
        </p:txBody>
      </p:sp>
      <p:graphicFrame>
        <p:nvGraphicFramePr>
          <p:cNvPr id="4" name="Content Placeholder 3"/>
          <p:cNvGraphicFramePr>
            <a:graphicFrameLocks noGrp="1"/>
          </p:cNvGraphicFramePr>
          <p:nvPr>
            <p:ph sz="quarter" idx="1"/>
          </p:nvPr>
        </p:nvGraphicFramePr>
        <p:xfrm>
          <a:off x="457200" y="1219200"/>
          <a:ext cx="8229600" cy="5409692"/>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Scripture References</a:t>
                      </a:r>
                      <a:endParaRPr lang="en-US" dirty="0"/>
                    </a:p>
                  </a:txBody>
                  <a:tcPr/>
                </a:tc>
                <a:tc>
                  <a:txBody>
                    <a:bodyPr/>
                    <a:lstStyle/>
                    <a:p>
                      <a:r>
                        <a:rPr lang="en-US" dirty="0" smtClean="0"/>
                        <a:t>Satan’s Trick</a:t>
                      </a:r>
                      <a:endParaRPr lang="en-US" dirty="0"/>
                    </a:p>
                  </a:txBody>
                  <a:tcPr/>
                </a:tc>
                <a:tc>
                  <a:txBody>
                    <a:bodyPr/>
                    <a:lstStyle/>
                    <a:p>
                      <a:r>
                        <a:rPr lang="en-US" dirty="0" smtClean="0"/>
                        <a:t>Our Victory</a:t>
                      </a:r>
                      <a:endParaRPr lang="en-US" dirty="0"/>
                    </a:p>
                  </a:txBody>
                  <a:tcPr/>
                </a:tc>
              </a:tr>
              <a:tr h="370840">
                <a:tc>
                  <a:txBody>
                    <a:bodyPr/>
                    <a:lstStyle/>
                    <a:p>
                      <a:pPr marL="0" marR="0">
                        <a:lnSpc>
                          <a:spcPct val="115000"/>
                        </a:lnSpc>
                        <a:spcBef>
                          <a:spcPts val="0"/>
                        </a:spcBef>
                        <a:spcAft>
                          <a:spcPts val="1000"/>
                        </a:spcAft>
                      </a:pPr>
                      <a:r>
                        <a:rPr lang="en-US" sz="1800" dirty="0">
                          <a:solidFill>
                            <a:srgbClr val="000000"/>
                          </a:solidFill>
                          <a:latin typeface="Calibri"/>
                          <a:ea typeface="Times New Roman"/>
                          <a:cs typeface="Arial"/>
                        </a:rPr>
                        <a:t>John </a:t>
                      </a:r>
                      <a:r>
                        <a:rPr lang="en-US" sz="1800" dirty="0" smtClean="0">
                          <a:solidFill>
                            <a:srgbClr val="000000"/>
                          </a:solidFill>
                          <a:latin typeface="Calibri"/>
                          <a:ea typeface="Times New Roman"/>
                          <a:cs typeface="Arial"/>
                        </a:rPr>
                        <a:t>10:10</a:t>
                      </a:r>
                      <a:endParaRPr lang="en-US" sz="1800" dirty="0">
                        <a:latin typeface="Calibri"/>
                        <a:ea typeface="Calibri"/>
                        <a:cs typeface="Times New Roman"/>
                      </a:endParaRPr>
                    </a:p>
                  </a:txBody>
                  <a:tcPr marL="47625" marR="47625" marT="47625" marB="47625"/>
                </a:tc>
                <a:tc>
                  <a:txBody>
                    <a:bodyPr/>
                    <a:lstStyle/>
                    <a:p>
                      <a:pPr marL="0" marR="0">
                        <a:lnSpc>
                          <a:spcPct val="115000"/>
                        </a:lnSpc>
                        <a:spcBef>
                          <a:spcPts val="0"/>
                        </a:spcBef>
                        <a:spcAft>
                          <a:spcPts val="1000"/>
                        </a:spcAft>
                      </a:pPr>
                      <a:r>
                        <a:rPr lang="en-US" sz="1800">
                          <a:solidFill>
                            <a:srgbClr val="000000"/>
                          </a:solidFill>
                          <a:latin typeface="Calibri"/>
                          <a:ea typeface="Times New Roman"/>
                          <a:cs typeface="Arial"/>
                        </a:rPr>
                        <a:t>Steal, Kill, Destroy</a:t>
                      </a:r>
                      <a:endParaRPr lang="en-US" sz="1800">
                        <a:latin typeface="Calibri"/>
                        <a:ea typeface="Calibri"/>
                        <a:cs typeface="Times New Roman"/>
                      </a:endParaRPr>
                    </a:p>
                  </a:txBody>
                  <a:tcPr marL="47625" marR="47625" marT="47625" marB="47625"/>
                </a:tc>
                <a:tc>
                  <a:txBody>
                    <a:bodyPr/>
                    <a:lstStyle/>
                    <a:p>
                      <a:pPr marL="0" marR="0">
                        <a:lnSpc>
                          <a:spcPct val="115000"/>
                        </a:lnSpc>
                        <a:spcBef>
                          <a:spcPts val="0"/>
                        </a:spcBef>
                        <a:spcAft>
                          <a:spcPts val="1000"/>
                        </a:spcAft>
                      </a:pPr>
                      <a:r>
                        <a:rPr lang="en-US" sz="1800" dirty="0">
                          <a:solidFill>
                            <a:srgbClr val="000000"/>
                          </a:solidFill>
                          <a:latin typeface="Calibri"/>
                          <a:ea typeface="Times New Roman"/>
                          <a:cs typeface="Arial"/>
                        </a:rPr>
                        <a:t>Take hold of the abundant life in Christ</a:t>
                      </a:r>
                      <a:endParaRPr lang="en-US" sz="1800" dirty="0">
                        <a:latin typeface="Calibri"/>
                        <a:ea typeface="Calibri"/>
                        <a:cs typeface="Times New Roman"/>
                      </a:endParaRPr>
                    </a:p>
                  </a:txBody>
                  <a:tcPr marL="47625" marR="47625" marT="47625" marB="47625"/>
                </a:tc>
              </a:tr>
              <a:tr h="370840">
                <a:tc>
                  <a:txBody>
                    <a:bodyPr/>
                    <a:lstStyle/>
                    <a:p>
                      <a:pPr marL="0" marR="0">
                        <a:lnSpc>
                          <a:spcPct val="115000"/>
                        </a:lnSpc>
                        <a:spcBef>
                          <a:spcPts val="0"/>
                        </a:spcBef>
                        <a:spcAft>
                          <a:spcPts val="1000"/>
                        </a:spcAft>
                      </a:pPr>
                      <a:r>
                        <a:rPr lang="en-US" sz="1800" dirty="0">
                          <a:solidFill>
                            <a:srgbClr val="000000"/>
                          </a:solidFill>
                          <a:latin typeface="Calibri"/>
                          <a:ea typeface="Times New Roman"/>
                          <a:cs typeface="Arial"/>
                        </a:rPr>
                        <a:t>1 Timothy 3:6,7</a:t>
                      </a:r>
                      <a:endParaRPr lang="en-US" sz="1800" dirty="0">
                        <a:latin typeface="Calibri"/>
                        <a:ea typeface="Calibri"/>
                        <a:cs typeface="Times New Roman"/>
                      </a:endParaRPr>
                    </a:p>
                  </a:txBody>
                  <a:tcPr marL="47625" marR="47625" marT="47625" marB="47625"/>
                </a:tc>
                <a:tc>
                  <a:txBody>
                    <a:bodyPr/>
                    <a:lstStyle/>
                    <a:p>
                      <a:pPr marL="0" marR="0">
                        <a:lnSpc>
                          <a:spcPct val="115000"/>
                        </a:lnSpc>
                        <a:spcBef>
                          <a:spcPts val="0"/>
                        </a:spcBef>
                        <a:spcAft>
                          <a:spcPts val="1000"/>
                        </a:spcAft>
                      </a:pPr>
                      <a:r>
                        <a:rPr lang="en-US" sz="1800">
                          <a:solidFill>
                            <a:srgbClr val="000000"/>
                          </a:solidFill>
                          <a:latin typeface="Calibri"/>
                          <a:ea typeface="Times New Roman"/>
                          <a:cs typeface="Arial"/>
                        </a:rPr>
                        <a:t>Pride leading to condemnation</a:t>
                      </a:r>
                      <a:endParaRPr lang="en-US" sz="1800">
                        <a:latin typeface="Calibri"/>
                        <a:ea typeface="Calibri"/>
                        <a:cs typeface="Times New Roman"/>
                      </a:endParaRPr>
                    </a:p>
                  </a:txBody>
                  <a:tcPr marL="47625" marR="47625" marT="47625" marB="47625"/>
                </a:tc>
                <a:tc>
                  <a:txBody>
                    <a:bodyPr/>
                    <a:lstStyle/>
                    <a:p>
                      <a:pPr marL="0" marR="0">
                        <a:lnSpc>
                          <a:spcPct val="115000"/>
                        </a:lnSpc>
                        <a:spcBef>
                          <a:spcPts val="0"/>
                        </a:spcBef>
                        <a:spcAft>
                          <a:spcPts val="1000"/>
                        </a:spcAft>
                      </a:pPr>
                      <a:r>
                        <a:rPr lang="en-US" sz="1800">
                          <a:solidFill>
                            <a:srgbClr val="000000"/>
                          </a:solidFill>
                          <a:latin typeface="Calibri"/>
                          <a:ea typeface="Times New Roman"/>
                          <a:cs typeface="Arial"/>
                        </a:rPr>
                        <a:t>Wise appointing of those in spiritual authority</a:t>
                      </a:r>
                      <a:endParaRPr lang="en-US" sz="1800">
                        <a:latin typeface="Calibri"/>
                        <a:ea typeface="Calibri"/>
                        <a:cs typeface="Times New Roman"/>
                      </a:endParaRPr>
                    </a:p>
                  </a:txBody>
                  <a:tcPr marL="47625" marR="47625" marT="47625" marB="47625"/>
                </a:tc>
              </a:tr>
              <a:tr h="370840">
                <a:tc>
                  <a:txBody>
                    <a:bodyPr/>
                    <a:lstStyle/>
                    <a:p>
                      <a:pPr marL="0" marR="0">
                        <a:lnSpc>
                          <a:spcPct val="115000"/>
                        </a:lnSpc>
                        <a:spcBef>
                          <a:spcPts val="0"/>
                        </a:spcBef>
                        <a:spcAft>
                          <a:spcPts val="1000"/>
                        </a:spcAft>
                      </a:pPr>
                      <a:r>
                        <a:rPr lang="en-US" sz="1800" dirty="0">
                          <a:solidFill>
                            <a:srgbClr val="000000"/>
                          </a:solidFill>
                          <a:latin typeface="Calibri"/>
                          <a:ea typeface="Times New Roman"/>
                          <a:cs typeface="Arial"/>
                        </a:rPr>
                        <a:t>Rev 12:10,11</a:t>
                      </a:r>
                      <a:endParaRPr lang="en-US" sz="1800" dirty="0">
                        <a:latin typeface="Calibri"/>
                        <a:ea typeface="Calibri"/>
                        <a:cs typeface="Times New Roman"/>
                      </a:endParaRPr>
                    </a:p>
                  </a:txBody>
                  <a:tcPr marL="47625" marR="47625" marT="47625" marB="47625"/>
                </a:tc>
                <a:tc>
                  <a:txBody>
                    <a:bodyPr/>
                    <a:lstStyle/>
                    <a:p>
                      <a:pPr marL="0" marR="0">
                        <a:lnSpc>
                          <a:spcPct val="115000"/>
                        </a:lnSpc>
                        <a:spcBef>
                          <a:spcPts val="0"/>
                        </a:spcBef>
                        <a:spcAft>
                          <a:spcPts val="1000"/>
                        </a:spcAft>
                      </a:pPr>
                      <a:r>
                        <a:rPr lang="en-US" sz="1800" dirty="0">
                          <a:solidFill>
                            <a:srgbClr val="000000"/>
                          </a:solidFill>
                          <a:latin typeface="Calibri"/>
                          <a:ea typeface="Times New Roman"/>
                          <a:cs typeface="Arial"/>
                        </a:rPr>
                        <a:t>Accusation</a:t>
                      </a:r>
                      <a:endParaRPr lang="en-US" sz="1800" dirty="0">
                        <a:latin typeface="Calibri"/>
                        <a:ea typeface="Calibri"/>
                        <a:cs typeface="Times New Roman"/>
                      </a:endParaRPr>
                    </a:p>
                  </a:txBody>
                  <a:tcPr marL="47625" marR="47625" marT="47625" marB="47625"/>
                </a:tc>
                <a:tc>
                  <a:txBody>
                    <a:bodyPr/>
                    <a:lstStyle/>
                    <a:p>
                      <a:pPr marL="0" marR="0">
                        <a:lnSpc>
                          <a:spcPct val="115000"/>
                        </a:lnSpc>
                        <a:spcBef>
                          <a:spcPts val="0"/>
                        </a:spcBef>
                        <a:spcAft>
                          <a:spcPts val="1000"/>
                        </a:spcAft>
                      </a:pPr>
                      <a:r>
                        <a:rPr lang="en-US" sz="1800">
                          <a:solidFill>
                            <a:srgbClr val="000000"/>
                          </a:solidFill>
                          <a:latin typeface="Calibri"/>
                          <a:ea typeface="Times New Roman"/>
                          <a:cs typeface="Arial"/>
                        </a:rPr>
                        <a:t>The blood of the Lamb and the word of their testimony, testifying to what the blood of the Lamb has done for you.</a:t>
                      </a:r>
                      <a:endParaRPr lang="en-US" sz="1800">
                        <a:latin typeface="Calibri"/>
                        <a:ea typeface="Calibri"/>
                        <a:cs typeface="Times New Roman"/>
                      </a:endParaRPr>
                    </a:p>
                  </a:txBody>
                  <a:tcPr marL="47625" marR="47625" marT="47625" marB="47625"/>
                </a:tc>
              </a:tr>
              <a:tr h="370840">
                <a:tc>
                  <a:txBody>
                    <a:bodyPr/>
                    <a:lstStyle/>
                    <a:p>
                      <a:pPr marL="0" marR="0">
                        <a:lnSpc>
                          <a:spcPct val="115000"/>
                        </a:lnSpc>
                        <a:spcBef>
                          <a:spcPts val="0"/>
                        </a:spcBef>
                        <a:spcAft>
                          <a:spcPts val="1000"/>
                        </a:spcAft>
                      </a:pPr>
                      <a:r>
                        <a:rPr lang="en-US" sz="1800">
                          <a:solidFill>
                            <a:srgbClr val="000000"/>
                          </a:solidFill>
                          <a:latin typeface="Calibri"/>
                          <a:ea typeface="Times New Roman"/>
                          <a:cs typeface="Arial"/>
                        </a:rPr>
                        <a:t>Luke 4:1-13</a:t>
                      </a:r>
                      <a:endParaRPr lang="en-US" sz="1800">
                        <a:latin typeface="Calibri"/>
                        <a:ea typeface="Calibri"/>
                        <a:cs typeface="Times New Roman"/>
                      </a:endParaRPr>
                    </a:p>
                  </a:txBody>
                  <a:tcPr marL="47625" marR="47625" marT="47625" marB="47625"/>
                </a:tc>
                <a:tc>
                  <a:txBody>
                    <a:bodyPr/>
                    <a:lstStyle/>
                    <a:p>
                      <a:pPr marL="0" marR="0">
                        <a:lnSpc>
                          <a:spcPct val="115000"/>
                        </a:lnSpc>
                        <a:spcBef>
                          <a:spcPts val="0"/>
                        </a:spcBef>
                        <a:spcAft>
                          <a:spcPts val="1000"/>
                        </a:spcAft>
                      </a:pPr>
                      <a:r>
                        <a:rPr lang="en-US" sz="1800" dirty="0">
                          <a:solidFill>
                            <a:srgbClr val="000000"/>
                          </a:solidFill>
                          <a:latin typeface="Calibri"/>
                          <a:ea typeface="Times New Roman"/>
                          <a:cs typeface="Arial"/>
                        </a:rPr>
                        <a:t>Temptation through misapplied Scriptures that seem to validate fleshly desires for physical appetite, special-</a:t>
                      </a:r>
                      <a:r>
                        <a:rPr lang="en-US" sz="1800" dirty="0" err="1">
                          <a:solidFill>
                            <a:srgbClr val="000000"/>
                          </a:solidFill>
                          <a:latin typeface="Calibri"/>
                          <a:ea typeface="Times New Roman"/>
                          <a:cs typeface="Arial"/>
                        </a:rPr>
                        <a:t>ness</a:t>
                      </a:r>
                      <a:r>
                        <a:rPr lang="en-US" sz="1800" dirty="0">
                          <a:solidFill>
                            <a:srgbClr val="000000"/>
                          </a:solidFill>
                          <a:latin typeface="Calibri"/>
                          <a:ea typeface="Times New Roman"/>
                          <a:cs typeface="Arial"/>
                        </a:rPr>
                        <a:t> to God and power.</a:t>
                      </a:r>
                      <a:endParaRPr lang="en-US" sz="1800" dirty="0">
                        <a:latin typeface="Calibri"/>
                        <a:ea typeface="Calibri"/>
                        <a:cs typeface="Times New Roman"/>
                      </a:endParaRPr>
                    </a:p>
                  </a:txBody>
                  <a:tcPr marL="47625" marR="47625" marT="47625" marB="47625"/>
                </a:tc>
                <a:tc>
                  <a:txBody>
                    <a:bodyPr/>
                    <a:lstStyle/>
                    <a:p>
                      <a:pPr marL="0" marR="0">
                        <a:lnSpc>
                          <a:spcPct val="115000"/>
                        </a:lnSpc>
                        <a:spcBef>
                          <a:spcPts val="0"/>
                        </a:spcBef>
                        <a:spcAft>
                          <a:spcPts val="1000"/>
                        </a:spcAft>
                      </a:pPr>
                      <a:r>
                        <a:rPr lang="en-US" sz="1800" dirty="0">
                          <a:solidFill>
                            <a:srgbClr val="000000"/>
                          </a:solidFill>
                          <a:latin typeface="Calibri"/>
                          <a:ea typeface="Times New Roman"/>
                          <a:cs typeface="Arial"/>
                        </a:rPr>
                        <a:t>Knowing the Scriptures so well that you can spot the lie and counter it with a more appropriate Scripture.</a:t>
                      </a:r>
                      <a:endParaRPr lang="en-US" sz="1800" dirty="0">
                        <a:latin typeface="Calibri"/>
                        <a:ea typeface="Calibri"/>
                        <a:cs typeface="Times New Roman"/>
                      </a:endParaRPr>
                    </a:p>
                  </a:txBody>
                  <a:tcPr marL="47625" marR="47625" marT="47625" marB="47625"/>
                </a:tc>
              </a:tr>
            </a:tbl>
          </a:graphicData>
        </a:graphic>
      </p:graphicFrame>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The Kingdom Is Opposed&amp;quot;&quot;/&gt;&lt;property id=&quot;20307&quot; value=&quot;256&quot;/&gt;&lt;/object&gt;&lt;object type=&quot;3&quot; unique_id=&quot;10005&quot;&gt;&lt;property id=&quot;20148&quot; value=&quot;5&quot;/&gt;&lt;property id=&quot;20300&quot; value=&quot;Slide 2 - &amp;quot;The Kingdom Is Opposed&amp;quot;&quot;/&gt;&lt;property id=&quot;20307&quot; value=&quot;257&quot;/&gt;&lt;/object&gt;&lt;object type=&quot;3&quot; unique_id=&quot;10006&quot;&gt;&lt;property id=&quot;20148&quot; value=&quot;5&quot;/&gt;&lt;property id=&quot;20300&quot; value=&quot;Slide 3 - &amp;quot;Persecution Is NORMAL&amp;quot;&quot;/&gt;&lt;property id=&quot;20307&quot; value=&quot;258&quot;/&gt;&lt;/object&gt;&lt;object type=&quot;3&quot; unique_id=&quot;10007&quot;&gt;&lt;property id=&quot;20148&quot; value=&quot;5&quot;/&gt;&lt;property id=&quot;20300&quot; value=&quot;Slide 4 - &amp;quot;Jesus Speaks About Persecution…&amp;quot;&quot;/&gt;&lt;property id=&quot;20307&quot; value=&quot;259&quot;/&gt;&lt;/object&gt;&lt;object type=&quot;3&quot; unique_id=&quot;10008&quot;&gt;&lt;property id=&quot;20148&quot; value=&quot;5&quot;/&gt;&lt;property id=&quot;20300&quot; value=&quot;Slide 5 - &amp;quot;The Disciple Follows The Master&amp;quot;&quot;/&gt;&lt;property id=&quot;20307&quot; value=&quot;260&quot;/&gt;&lt;/object&gt;&lt;object type=&quot;3&quot; unique_id=&quot;10009&quot;&gt;&lt;property id=&quot;20148&quot; value=&quot;5&quot;/&gt;&lt;property id=&quot;20300&quot; value=&quot;Slide 6 - &amp;quot;Divine Division&amp;quot;&quot;/&gt;&lt;property id=&quot;20307&quot; value=&quot;261&quot;/&gt;&lt;/object&gt;&lt;object type=&quot;3&quot; unique_id=&quot;10010&quot;&gt;&lt;property id=&quot;20148&quot; value=&quot;5&quot;/&gt;&lt;property id=&quot;20300&quot; value=&quot;Slide 7 - &amp;quot;Rewards For Those Who Help Christians&amp;quot;&quot;/&gt;&lt;property id=&quot;20307&quot; value=&quot;262&quot;/&gt;&lt;/object&gt;&lt;object type=&quot;3&quot; unique_id=&quot;10011&quot;&gt;&lt;property id=&quot;20148&quot; value=&quot;5&quot;/&gt;&lt;property id=&quot;20300&quot; value=&quot;Slide 8 - &amp;quot;Scenario Question&amp;quot;&quot;/&gt;&lt;property id=&quot;20307&quot; value=&quot;263&quot;/&gt;&lt;/object&gt;&lt;object type=&quot;3&quot; unique_id=&quot;10012&quot;&gt;&lt;property id=&quot;20148&quot; value=&quot;5&quot;/&gt;&lt;property id=&quot;20300&quot; value=&quot;Slide 9 - &amp;quot;A Tactical Armory&amp;quot;&quot;/&gt;&lt;property id=&quot;20307&quot; value=&quot;264&quot;/&gt;&lt;/object&gt;&lt;object type=&quot;3&quot; unique_id=&quot;10013&quot;&gt;&lt;property id=&quot;20148&quot; value=&quot;5&quot;/&gt;&lt;property id=&quot;20300&quot; value=&quot;Slide 10 - &amp;quot;More Tactics&amp;quot;&quot;/&gt;&lt;property id=&quot;20307&quot; value=&quot;265&quot;/&gt;&lt;/object&gt;&lt;object type=&quot;3&quot; unique_id=&quot;10014&quot;&gt;&lt;property id=&quot;20148&quot; value=&quot;5&quot;/&gt;&lt;property id=&quot;20300&quot; value=&quot;Slide 11 - &amp;quot;More Tactics…&amp;quot;&quot;/&gt;&lt;property id=&quot;20307&quot; value=&quot;266&quot;/&gt;&lt;/object&gt;&lt;object type=&quot;3&quot; unique_id=&quot;10015&quot;&gt;&lt;property id=&quot;20148&quot; value=&quot;5&quot;/&gt;&lt;property id=&quot;20300&quot; value=&quot;Slide 12 - &amp;quot;More Tactics…&amp;quot;&quot;/&gt;&lt;property id=&quot;20307&quot; value=&quot;267&quot;/&gt;&lt;/object&gt;&lt;object type=&quot;3&quot; unique_id=&quot;10212&quot;&gt;&lt;property id=&quot;20148&quot; value=&quot;5&quot;/&gt;&lt;property id=&quot;20300&quot; value=&quot;Slide 13 - &amp;quot;Spiritual Oppression&amp;quot;&quot;/&gt;&lt;property id=&quot;20307&quot; value=&quot;268&quot;/&gt;&lt;/object&gt;&lt;object type=&quot;3&quot; unique_id=&quot;10213&quot;&gt;&lt;property id=&quot;20148&quot; value=&quot;5&quot;/&gt;&lt;property id=&quot;20300&quot; value=&quot;Slide 14 - &amp;quot;Symptoms Of Spiritual Oppression&amp;quot;&quot;/&gt;&lt;property id=&quot;20307&quot; value=&quot;269&quot;/&gt;&lt;/object&gt;&lt;object type=&quot;3&quot; unique_id=&quot;10214&quot;&gt;&lt;property id=&quot;20148&quot; value=&quot;5&quot;/&gt;&lt;property id=&quot;20300&quot; value=&quot;Slide 15 - &amp;quot;The Defiled Temple&amp;quot;&quot;/&gt;&lt;property id=&quot;20307&quot; value=&quot;270&quot;/&gt;&lt;/object&gt;&lt;object type=&quot;3&quot; unique_id=&quot;10215&quot;&gt;&lt;property id=&quot;20148&quot; value=&quot;5&quot;/&gt;&lt;property id=&quot;20300&quot; value=&quot;Slide 16 - &amp;quot;Scenario Question 2&amp;quot;&quot;/&gt;&lt;property id=&quot;20307&quot; value=&quot;271&quot;/&gt;&lt;/object&gt;&lt;object type=&quot;3&quot; unique_id=&quot;10216&quot;&gt;&lt;property id=&quot;20148&quot; value=&quot;5&quot;/&gt;&lt;property id=&quot;20300&quot; value=&quot;Slide 17&quot;/&gt;&lt;property id=&quot;20307&quot; value=&quot;272&quot;/&gt;&lt;/object&gt;&lt;object type=&quot;3&quot; unique_id=&quot;10217&quot;&gt;&lt;property id=&quot;20148&quot; value=&quot;5&quot;/&gt;&lt;property id=&quot;20300&quot; value=&quot;Slide 18 - &amp;quot;Key Truths For Spiritual Freedom&amp;quot;&quot;/&gt;&lt;property id=&quot;20307&quot; value=&quot;273&quot;/&gt;&lt;/object&gt;&lt;object type=&quot;3&quot; unique_id=&quot;10218&quot;&gt;&lt;property id=&quot;20148&quot; value=&quot;5&quot;/&gt;&lt;property id=&quot;20300&quot; value=&quot;Slide 19 - &amp;quot;A Prayer – Part 1&amp;quot;&quot;/&gt;&lt;property id=&quot;20307&quot; value=&quot;274&quot;/&gt;&lt;/object&gt;&lt;object type=&quot;3&quot; unique_id=&quot;10219&quot;&gt;&lt;property id=&quot;20148&quot; value=&quot;5&quot;/&gt;&lt;property id=&quot;20300&quot; value=&quot;Slide 20 - &amp;quot;A Prayer – Part - 2&amp;quot;&quot;/&gt;&lt;property id=&quot;20307&quot; value=&quot;275&quot;/&gt;&lt;/objec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32</TotalTime>
  <Words>2578</Words>
  <Application>Microsoft Office PowerPoint</Application>
  <PresentationFormat>On-screen Show (4:3)</PresentationFormat>
  <Paragraphs>111</Paragraphs>
  <Slides>20</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Origin</vt:lpstr>
      <vt:lpstr>Microsoft Office Excel Chart</vt:lpstr>
      <vt:lpstr>The Kingdom Is Opposed</vt:lpstr>
      <vt:lpstr>The Kingdom Is Opposed</vt:lpstr>
      <vt:lpstr>Persecution Is NORMAL</vt:lpstr>
      <vt:lpstr>Jesus Speaks About Persecution…</vt:lpstr>
      <vt:lpstr>The Disciple Follows The Master</vt:lpstr>
      <vt:lpstr>Divine Division</vt:lpstr>
      <vt:lpstr>Rewards For Those Who Help Christians</vt:lpstr>
      <vt:lpstr>Scenario Question</vt:lpstr>
      <vt:lpstr>A Tactical Armory</vt:lpstr>
      <vt:lpstr>More Tactics</vt:lpstr>
      <vt:lpstr>More Tactics…</vt:lpstr>
      <vt:lpstr>More Tactics…</vt:lpstr>
      <vt:lpstr>Spiritual Oppression</vt:lpstr>
      <vt:lpstr>Symptoms Of Spiritual Oppression</vt:lpstr>
      <vt:lpstr>The Defiled Temple</vt:lpstr>
      <vt:lpstr>Scenario Question 2</vt:lpstr>
      <vt:lpstr>Slide 17</vt:lpstr>
      <vt:lpstr>Key Truths For Spiritual Freedom</vt:lpstr>
      <vt:lpstr>A Prayer – Part 1</vt:lpstr>
      <vt:lpstr>A Prayer – Part - 2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Kingdom Is Opposed</dc:title>
  <dc:creator>John Edmiston</dc:creator>
  <cp:lastModifiedBy>John Edmiston</cp:lastModifiedBy>
  <cp:revision>2</cp:revision>
  <dcterms:created xsi:type="dcterms:W3CDTF">2015-08-19T18:10:35Z</dcterms:created>
  <dcterms:modified xsi:type="dcterms:W3CDTF">2015-08-19T18:42:55Z</dcterms:modified>
</cp:coreProperties>
</file>