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61" r:id="rId8"/>
    <p:sldId id="267" r:id="rId9"/>
    <p:sldId id="268" r:id="rId10"/>
    <p:sldId id="269" r:id="rId11"/>
    <p:sldId id="270" r:id="rId12"/>
    <p:sldId id="271" r:id="rId13"/>
    <p:sldId id="262" r:id="rId14"/>
    <p:sldId id="263" r:id="rId15"/>
    <p:sldId id="264" r:id="rId16"/>
    <p:sldId id="265" r:id="rId17"/>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7A20D00-5A81-4CF3-B8A6-784EEC688D7E}" type="datetimeFigureOut">
              <a:rPr lang="en-US" smtClean="0"/>
              <a:pPr/>
              <a:t>8/28/2015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5757C107-DB52-413C-A014-7BDEBC90B9AC}"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A20D00-5A81-4CF3-B8A6-784EEC688D7E}" type="datetimeFigureOut">
              <a:rPr lang="en-US" smtClean="0"/>
              <a:pPr/>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7C107-DB52-413C-A014-7BDEBC90B9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A20D00-5A81-4CF3-B8A6-784EEC688D7E}" type="datetimeFigureOut">
              <a:rPr lang="en-US" smtClean="0"/>
              <a:pPr/>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7C107-DB52-413C-A014-7BDEBC90B9AC}"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A20D00-5A81-4CF3-B8A6-784EEC688D7E}" type="datetimeFigureOut">
              <a:rPr lang="en-US" smtClean="0"/>
              <a:pPr/>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7C107-DB52-413C-A014-7BDEBC90B9AC}"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7A20D00-5A81-4CF3-B8A6-784EEC688D7E}" type="datetimeFigureOut">
              <a:rPr lang="en-US" smtClean="0"/>
              <a:pPr/>
              <a:t>8/28/2015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5757C107-DB52-413C-A014-7BDEBC90B9AC}"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A20D00-5A81-4CF3-B8A6-784EEC688D7E}" type="datetimeFigureOut">
              <a:rPr lang="en-US" smtClean="0"/>
              <a:pPr/>
              <a:t>8/28/2015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7C107-DB52-413C-A014-7BDEBC90B9AC}"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A20D00-5A81-4CF3-B8A6-784EEC688D7E}" type="datetimeFigureOut">
              <a:rPr lang="en-US" smtClean="0"/>
              <a:pPr/>
              <a:t>8/28/2015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57C107-DB52-413C-A014-7BDEBC90B9AC}"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A20D00-5A81-4CF3-B8A6-784EEC688D7E}" type="datetimeFigureOut">
              <a:rPr lang="en-US" smtClean="0"/>
              <a:pPr/>
              <a:t>8/28/2015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57C107-DB52-413C-A014-7BDEBC90B9AC}"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20D00-5A81-4CF3-B8A6-784EEC688D7E}" type="datetimeFigureOut">
              <a:rPr lang="en-US" smtClean="0"/>
              <a:pPr/>
              <a:t>8/28/2015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57C107-DB52-413C-A014-7BDEBC90B9AC}"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A20D00-5A81-4CF3-B8A6-784EEC688D7E}" type="datetimeFigureOut">
              <a:rPr lang="en-US" smtClean="0"/>
              <a:pPr/>
              <a:t>8/28/2015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7C107-DB52-413C-A014-7BDEBC90B9A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A20D00-5A81-4CF3-B8A6-784EEC688D7E}" type="datetimeFigureOut">
              <a:rPr lang="en-US" smtClean="0"/>
              <a:pPr/>
              <a:t>8/28/2015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7C107-DB52-413C-A014-7BDEBC90B9A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7A20D00-5A81-4CF3-B8A6-784EEC688D7E}" type="datetimeFigureOut">
              <a:rPr lang="en-US" smtClean="0"/>
              <a:pPr/>
              <a:t>8/28/2015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57C107-DB52-413C-A014-7BDEBC90B9AC}"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b="0" i="0" u="none"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b="0" i="0" u="none"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Kingdom Is Victorious!</a:t>
            </a:r>
            <a:endParaRPr lang="en-US" dirty="0"/>
          </a:p>
        </p:txBody>
      </p:sp>
      <p:sp>
        <p:nvSpPr>
          <p:cNvPr id="3" name="Subtitle 2"/>
          <p:cNvSpPr>
            <a:spLocks noGrp="1"/>
          </p:cNvSpPr>
          <p:nvPr>
            <p:ph type="subTitle" idx="1"/>
          </p:nvPr>
        </p:nvSpPr>
        <p:spPr/>
        <p:txBody>
          <a:bodyPr/>
          <a:lstStyle/>
          <a:p>
            <a:r>
              <a:rPr lang="en-US" dirty="0" smtClean="0"/>
              <a:t>11- The Gospel of the Kingdom series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Losing An Inheritance</a:t>
            </a:r>
            <a:endParaRPr lang="en-US" dirty="0"/>
          </a:p>
        </p:txBody>
      </p:sp>
      <p:sp>
        <p:nvSpPr>
          <p:cNvPr id="3" name="Content Placeholder 2"/>
          <p:cNvSpPr>
            <a:spLocks noGrp="1"/>
          </p:cNvSpPr>
          <p:nvPr>
            <p:ph sz="quarter" idx="1"/>
          </p:nvPr>
        </p:nvSpPr>
        <p:spPr/>
        <p:txBody>
          <a:bodyPr>
            <a:normAutofit/>
          </a:bodyPr>
          <a:lstStyle/>
          <a:p>
            <a:r>
              <a:rPr lang="en-US" sz="2400" dirty="0" smtClean="0"/>
              <a:t>Christians may be “prodigal sons” and destroy their inheritance through grossly immoral behavior inconsistent with the Christian faith.</a:t>
            </a:r>
            <a:br>
              <a:rPr lang="en-US" sz="2400" dirty="0" smtClean="0"/>
            </a:br>
            <a:endParaRPr lang="en-US" sz="2400" dirty="0" smtClean="0"/>
          </a:p>
          <a:p>
            <a:r>
              <a:rPr lang="en-US" sz="2400" b="1" dirty="0" smtClean="0"/>
              <a:t>1 Corinthians 6:9-11 ESV  </a:t>
            </a:r>
            <a:r>
              <a:rPr lang="en-US" sz="2400" i="1" dirty="0" smtClean="0"/>
              <a:t>(9)  Or do you not know that the unrighteous will not inherit the kingdom of God? Do not be deceived: neither the sexually immoral, nor idolaters, nor adulterers, nor men who practice homosexuality,  (10)  nor thieves, nor the greedy, nor drunkards, nor revilers, nor swindlers will inherit the kingdom of God.  (11)  And such were some of you. But you were washed, you were sanctified, you were justified in the name of the Lord Jesus Christ and by the Spirit of our God.</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Losing One’s Reward</a:t>
            </a:r>
            <a:endParaRPr lang="en-US" dirty="0"/>
          </a:p>
        </p:txBody>
      </p:sp>
      <p:sp>
        <p:nvSpPr>
          <p:cNvPr id="3" name="Content Placeholder 2"/>
          <p:cNvSpPr>
            <a:spLocks noGrp="1"/>
          </p:cNvSpPr>
          <p:nvPr>
            <p:ph sz="quarter" idx="1"/>
          </p:nvPr>
        </p:nvSpPr>
        <p:spPr/>
        <p:txBody>
          <a:bodyPr/>
          <a:lstStyle/>
          <a:p>
            <a:r>
              <a:rPr lang="en-US" dirty="0" smtClean="0"/>
              <a:t>A reward is only given for excellent work, slipshod work is unrewarded and burned up</a:t>
            </a:r>
            <a:r>
              <a:rPr lang="en-US" b="1" dirty="0" smtClean="0"/>
              <a:t/>
            </a:r>
            <a:br>
              <a:rPr lang="en-US" b="1" dirty="0" smtClean="0"/>
            </a:br>
            <a:endParaRPr lang="en-US" b="1" dirty="0" smtClean="0"/>
          </a:p>
          <a:p>
            <a:r>
              <a:rPr lang="en-US" b="1" dirty="0" smtClean="0"/>
              <a:t>1Corinthians  3:12-15  </a:t>
            </a:r>
            <a:r>
              <a:rPr lang="en-US" i="1" dirty="0" smtClean="0"/>
              <a:t>Now if anyone builds on the foundation with gold, silver, precious stones, wood, hay, straw—each one's work will become manifest, for the Day will disclose it, because it will be revealed by fire, and the fire will test what sort of work each one has done.  If the work that anyone has built on the foundation survives, he will receive a reward.  If anyone's work is burned up, he will suffer loss, though he himself will be saved, but only as through fire.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Hypocrisy and Rewards</a:t>
            </a:r>
            <a:endParaRPr lang="en-US" dirty="0"/>
          </a:p>
        </p:txBody>
      </p:sp>
      <p:sp>
        <p:nvSpPr>
          <p:cNvPr id="3" name="Content Placeholder 2"/>
          <p:cNvSpPr>
            <a:spLocks noGrp="1"/>
          </p:cNvSpPr>
          <p:nvPr>
            <p:ph sz="quarter" idx="1"/>
          </p:nvPr>
        </p:nvSpPr>
        <p:spPr/>
        <p:txBody>
          <a:bodyPr/>
          <a:lstStyle/>
          <a:p>
            <a:r>
              <a:rPr lang="en-US" dirty="0" smtClean="0"/>
              <a:t>Christians may “receive their reward in full” by attention-seeking and hypocrisy: </a:t>
            </a:r>
            <a:br>
              <a:rPr lang="en-US" dirty="0" smtClean="0"/>
            </a:br>
            <a:endParaRPr lang="en-US" dirty="0" smtClean="0"/>
          </a:p>
          <a:p>
            <a:r>
              <a:rPr lang="en-US" b="1" dirty="0" smtClean="0"/>
              <a:t>Matthew 6:5  </a:t>
            </a:r>
            <a:r>
              <a:rPr lang="en-US" i="1" dirty="0" smtClean="0"/>
              <a:t>"And when you pray, you must not be like the hypocrites. For they love to stand and pray in the synagogues and at the street corners, that they may be seen by others. Truly, I say to you, they have received their reward.”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Rewards of Faith - 1</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Revelation 2:7  He who has an ear, let him hear what the Spirit says to the churches. To him who overcomes </a:t>
            </a:r>
            <a:r>
              <a:rPr lang="en-US" u="sng" dirty="0" smtClean="0"/>
              <a:t>I will give to eat of the Tree of Life</a:t>
            </a:r>
            <a:r>
              <a:rPr lang="en-US" dirty="0" smtClean="0"/>
              <a:t>, which is in the midst of the paradise of God. </a:t>
            </a:r>
          </a:p>
          <a:p>
            <a:pPr>
              <a:buNone/>
            </a:pPr>
            <a:r>
              <a:rPr lang="en-US" dirty="0" smtClean="0"/>
              <a:t> </a:t>
            </a:r>
          </a:p>
          <a:p>
            <a:r>
              <a:rPr lang="en-US" dirty="0" smtClean="0"/>
              <a:t>Revelation 2:11  He who has an ear, let him hear what the Spirit says to the churches. He who overcomes </a:t>
            </a:r>
            <a:r>
              <a:rPr lang="en-US" u="sng" dirty="0" smtClean="0"/>
              <a:t>will not be hurt by the second death. </a:t>
            </a:r>
            <a:r>
              <a:rPr lang="en-US" dirty="0" smtClean="0"/>
              <a:t/>
            </a:r>
            <a:br>
              <a:rPr lang="en-US" dirty="0" smtClean="0"/>
            </a:br>
            <a:endParaRPr lang="en-US" dirty="0" smtClean="0"/>
          </a:p>
          <a:p>
            <a:r>
              <a:rPr lang="en-US" dirty="0" smtClean="0"/>
              <a:t> Revelation 2:17  He who has an ear, let him hear what the Spirit says to the churches. To him who overcomes </a:t>
            </a:r>
            <a:r>
              <a:rPr lang="en-US" u="sng" dirty="0" smtClean="0"/>
              <a:t>I will give to eat of the hidden manna, and will give to him a white stone</a:t>
            </a:r>
            <a:r>
              <a:rPr lang="en-US" dirty="0" smtClean="0"/>
              <a:t>, and in the stone a new name written, which no man knows except he who receives it .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dirty="0" smtClean="0"/>
              <a:t>The Rewards of Faith - 2</a:t>
            </a:r>
            <a:endParaRPr lang="en-US" dirty="0"/>
          </a:p>
        </p:txBody>
      </p:sp>
      <p:sp>
        <p:nvSpPr>
          <p:cNvPr id="3" name="Content Placeholder 2"/>
          <p:cNvSpPr>
            <a:spLocks noGrp="1"/>
          </p:cNvSpPr>
          <p:nvPr>
            <p:ph sz="quarter" idx="1"/>
          </p:nvPr>
        </p:nvSpPr>
        <p:spPr>
          <a:xfrm>
            <a:off x="228600" y="1066800"/>
            <a:ext cx="8763000" cy="5486400"/>
          </a:xfrm>
        </p:spPr>
        <p:txBody>
          <a:bodyPr>
            <a:normAutofit fontScale="85000" lnSpcReduction="10000"/>
          </a:bodyPr>
          <a:lstStyle/>
          <a:p>
            <a:r>
              <a:rPr lang="en-US" dirty="0" smtClean="0"/>
              <a:t>Revelation 2:26  And he who overcomes and keeps My works to the end, to him I will give </a:t>
            </a:r>
            <a:r>
              <a:rPr lang="en-US" u="sng" dirty="0" smtClean="0"/>
              <a:t>power over the nations</a:t>
            </a:r>
            <a:r>
              <a:rPr lang="en-US" dirty="0" smtClean="0"/>
              <a:t>. </a:t>
            </a:r>
          </a:p>
          <a:p>
            <a:pPr>
              <a:buNone/>
            </a:pPr>
            <a:endParaRPr lang="en-US" dirty="0" smtClean="0"/>
          </a:p>
          <a:p>
            <a:r>
              <a:rPr lang="en-US" dirty="0" smtClean="0"/>
              <a:t>Revelation 3:5  The one who overcomes, this one will be </a:t>
            </a:r>
            <a:r>
              <a:rPr lang="en-US" u="sng" dirty="0" smtClean="0"/>
              <a:t>clothed in white clothing</a:t>
            </a:r>
            <a:r>
              <a:rPr lang="en-US" dirty="0" smtClean="0"/>
              <a:t>.  And I will not blot out his name out of the Book of Life, but </a:t>
            </a:r>
            <a:r>
              <a:rPr lang="en-US" u="sng" dirty="0" smtClean="0"/>
              <a:t>I will confess his name</a:t>
            </a:r>
            <a:r>
              <a:rPr lang="en-US" dirty="0" smtClean="0"/>
              <a:t> before My Father and before His angels. </a:t>
            </a:r>
          </a:p>
          <a:p>
            <a:pPr>
              <a:buNone/>
            </a:pPr>
            <a:endParaRPr lang="en-US" dirty="0" smtClean="0"/>
          </a:p>
          <a:p>
            <a:r>
              <a:rPr lang="en-US" dirty="0" smtClean="0"/>
              <a:t>Revelation 3:12  Him who overcomes I will </a:t>
            </a:r>
            <a:r>
              <a:rPr lang="en-US" u="sng" dirty="0" smtClean="0"/>
              <a:t>make him a pillar in the temple of My God, </a:t>
            </a:r>
            <a:r>
              <a:rPr lang="en-US" dirty="0" smtClean="0"/>
              <a:t>and he will go out no more. And I will write upon him the name of My God, and the name of the city of My God, the New Jerusalem, which comes down out of Heaven from My God, and My new name. </a:t>
            </a:r>
          </a:p>
          <a:p>
            <a:pPr>
              <a:buNone/>
            </a:pPr>
            <a:endParaRPr lang="en-US" dirty="0" smtClean="0"/>
          </a:p>
          <a:p>
            <a:r>
              <a:rPr lang="en-US" dirty="0" smtClean="0"/>
              <a:t>Revelation 3:21  To him who overcomes </a:t>
            </a:r>
            <a:r>
              <a:rPr lang="en-US" u="sng" dirty="0" smtClean="0"/>
              <a:t>I will grant to sit with Me in My throne</a:t>
            </a:r>
            <a:r>
              <a:rPr lang="en-US" dirty="0" smtClean="0"/>
              <a:t>, even as I also overcame and have sat down with My Father in His throne.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Victory: Defeating The Devil</a:t>
            </a:r>
            <a:endParaRPr lang="en-US" dirty="0"/>
          </a:p>
        </p:txBody>
      </p:sp>
      <p:sp>
        <p:nvSpPr>
          <p:cNvPr id="3" name="Content Placeholder 2"/>
          <p:cNvSpPr>
            <a:spLocks noGrp="1"/>
          </p:cNvSpPr>
          <p:nvPr>
            <p:ph sz="quarter" idx="1"/>
          </p:nvPr>
        </p:nvSpPr>
        <p:spPr>
          <a:xfrm>
            <a:off x="228600" y="1219200"/>
            <a:ext cx="8763000" cy="5334000"/>
          </a:xfrm>
        </p:spPr>
        <p:txBody>
          <a:bodyPr>
            <a:normAutofit fontScale="92500" lnSpcReduction="10000"/>
          </a:bodyPr>
          <a:lstStyle/>
          <a:p>
            <a:r>
              <a:rPr lang="en-US" dirty="0" smtClean="0"/>
              <a:t>Revelation 12:11  And they overcame him because of the blood of the Lamb, and because of the word of their testimony. And they did not love their soul until death. </a:t>
            </a:r>
            <a:br>
              <a:rPr lang="en-US" dirty="0" smtClean="0"/>
            </a:br>
            <a:endParaRPr lang="en-US" dirty="0" smtClean="0"/>
          </a:p>
          <a:p>
            <a:r>
              <a:rPr lang="en-US" dirty="0" smtClean="0"/>
              <a:t>Revelation 15:2  And I saw as it were a sea of glass mingled with fire. And those who had gotten the victory over the beast, and over his image, and over his mark, and over the number of his name, stand on the sea of glass, having the harps of God. </a:t>
            </a:r>
            <a:br>
              <a:rPr lang="en-US" dirty="0" smtClean="0"/>
            </a:br>
            <a:endParaRPr lang="en-US" dirty="0" smtClean="0"/>
          </a:p>
          <a:p>
            <a:r>
              <a:rPr lang="en-US" dirty="0" smtClean="0"/>
              <a:t>Revelation 17:14  These will make war with the Lamb, and the Lamb will overcome them. For He is Lord of lords and King of kings. And those with Him are the called and elect and faithful ones. </a:t>
            </a:r>
            <a:br>
              <a:rPr lang="en-US" dirty="0" smtClean="0"/>
            </a:br>
            <a:endParaRPr lang="en-US" dirty="0" smtClean="0"/>
          </a:p>
          <a:p>
            <a:r>
              <a:rPr lang="en-US" dirty="0" smtClean="0"/>
              <a:t>Revelation 21:7  He who overcomes will inherit all things, and I will be his God, and he will be My son.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 - 2</a:t>
            </a:r>
            <a:endParaRPr lang="en-US" dirty="0"/>
          </a:p>
        </p:txBody>
      </p:sp>
      <p:sp>
        <p:nvSpPr>
          <p:cNvPr id="3" name="Content Placeholder 2"/>
          <p:cNvSpPr>
            <a:spLocks noGrp="1"/>
          </p:cNvSpPr>
          <p:nvPr>
            <p:ph sz="quarter" idx="1"/>
          </p:nvPr>
        </p:nvSpPr>
        <p:spPr/>
        <p:txBody>
          <a:bodyPr/>
          <a:lstStyle/>
          <a:p>
            <a:r>
              <a:rPr lang="en-US" b="1" dirty="0" smtClean="0"/>
              <a:t>Scenario Question:  </a:t>
            </a:r>
            <a:br>
              <a:rPr lang="en-US" b="1" dirty="0" smtClean="0"/>
            </a:br>
            <a:r>
              <a:rPr lang="en-US" b="1" dirty="0" smtClean="0"/>
              <a:t/>
            </a:r>
            <a:br>
              <a:rPr lang="en-US" b="1" dirty="0" smtClean="0"/>
            </a:br>
            <a:r>
              <a:rPr lang="en-US" dirty="0" smtClean="0"/>
              <a:t>Who are the </a:t>
            </a:r>
            <a:r>
              <a:rPr lang="en-US" dirty="0" err="1" smtClean="0"/>
              <a:t>overcomers</a:t>
            </a:r>
            <a:r>
              <a:rPr lang="en-US" dirty="0" smtClean="0"/>
              <a:t>? </a:t>
            </a:r>
            <a:br>
              <a:rPr lang="en-US" dirty="0" smtClean="0"/>
            </a:br>
            <a:r>
              <a:rPr lang="en-US" dirty="0" smtClean="0"/>
              <a:t/>
            </a:r>
            <a:br>
              <a:rPr lang="en-US" dirty="0" smtClean="0"/>
            </a:br>
            <a:r>
              <a:rPr lang="en-US" dirty="0" smtClean="0"/>
              <a:t>What are they like? </a:t>
            </a:r>
            <a:br>
              <a:rPr lang="en-US" dirty="0" smtClean="0"/>
            </a:br>
            <a:r>
              <a:rPr lang="en-US" dirty="0" smtClean="0"/>
              <a:t/>
            </a:r>
            <a:br>
              <a:rPr lang="en-US" dirty="0" smtClean="0"/>
            </a:br>
            <a:r>
              <a:rPr lang="en-US" dirty="0" smtClean="0"/>
              <a:t>How do they win? </a:t>
            </a:r>
            <a:br>
              <a:rPr lang="en-US" dirty="0" smtClean="0"/>
            </a:br>
            <a:r>
              <a:rPr lang="en-US" dirty="0" smtClean="0"/>
              <a:t/>
            </a:r>
            <a:br>
              <a:rPr lang="en-US" dirty="0" smtClean="0"/>
            </a:br>
            <a:r>
              <a:rPr lang="en-US" dirty="0" smtClean="0"/>
              <a:t>And how will they be rewarded?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Almighty Reigns!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Revelation 19:1-6 ESV  After this I heard what seemed to be the loud voice of a great multitude in heaven, crying out, "Hallelujah! Salvation and glory and power belong to our God,  (2)  for his judgments are true and just; for he has judged the great prostitute who corrupted the earth with her immorality, and has avenged on her the blood of his servants."  (3)  Once more they cried out, "Hallelujah! The smoke from her goes up forever and ever."  (4)  And the twenty-four elders and the four living creatures fell down and worshiped God who was seated on the throne, saying, "Amen. Hallelujah!"  (5)  And from the throne came a voice saying, "Praise our God, all you his servants, you who fear him, small and great."  (6)  Then I heard what seemed to be the voice of a great multitude, like the roar of many waters and like the sound of mighty peals of thunder, crying out, "Hallelujah! For the Lord our God the Almighty reigns.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Judgment To Victory</a:t>
            </a:r>
            <a:endParaRPr lang="en-US" dirty="0"/>
          </a:p>
        </p:txBody>
      </p:sp>
      <p:sp>
        <p:nvSpPr>
          <p:cNvPr id="3" name="Content Placeholder 2"/>
          <p:cNvSpPr>
            <a:spLocks noGrp="1"/>
          </p:cNvSpPr>
          <p:nvPr>
            <p:ph sz="quarter" idx="1"/>
          </p:nvPr>
        </p:nvSpPr>
        <p:spPr/>
        <p:txBody>
          <a:bodyPr/>
          <a:lstStyle/>
          <a:p>
            <a:r>
              <a:rPr lang="en-US" dirty="0" smtClean="0"/>
              <a:t>Matthew 12:20  He will not break a bruised reed, and He will not quench a smoking wick, until He sends out judgment to victory. </a:t>
            </a:r>
            <a:br>
              <a:rPr lang="en-US" dirty="0" smtClean="0"/>
            </a:br>
            <a:endParaRPr lang="en-US" dirty="0" smtClean="0"/>
          </a:p>
          <a:p>
            <a:r>
              <a:rPr lang="en-US" dirty="0" smtClean="0"/>
              <a:t>Hebrew:  Judgment = </a:t>
            </a:r>
            <a:r>
              <a:rPr lang="en-US" dirty="0" err="1" smtClean="0"/>
              <a:t>Mishpat</a:t>
            </a:r>
            <a:r>
              <a:rPr lang="en-US" dirty="0" smtClean="0"/>
              <a:t> = the application to Heavenly principles to every aspect of life, ministry, worship, finances, social order etc.</a:t>
            </a:r>
            <a:br>
              <a:rPr lang="en-US" dirty="0" smtClean="0"/>
            </a:br>
            <a:endParaRPr lang="en-US" dirty="0" smtClean="0"/>
          </a:p>
          <a:p>
            <a:r>
              <a:rPr lang="en-US" dirty="0" smtClean="0"/>
              <a:t>Jesus’ processes are tender and merciful but will bring in the victory of “</a:t>
            </a:r>
            <a:r>
              <a:rPr lang="en-US" dirty="0" err="1" smtClean="0"/>
              <a:t>misphat</a:t>
            </a:r>
            <a:r>
              <a:rPr lang="en-US" dirty="0" smtClean="0"/>
              <a:t>” over evil and chaos.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Victory Over Strong Forces In The World</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Luke 11:20-22 ESV  But if it is by the finger of God that I cast out demons, then the kingdom of God has come upon you. (21)  When a strong man, fully armed, guards his own palace, his goods are safe; (22)  but when one stronger than he attacks him and overcomes him, he takes away his armor in which he trusted and divides his spoil.</a:t>
            </a:r>
          </a:p>
          <a:p>
            <a:pPr>
              <a:buNone/>
            </a:pPr>
            <a:endParaRPr lang="en-US" dirty="0" smtClean="0"/>
          </a:p>
          <a:p>
            <a:r>
              <a:rPr lang="en-US" dirty="0" smtClean="0"/>
              <a:t>John 16:33  I have spoken these things to you so that you might have peace in Me. In the world you shall have tribulation, but be of good cheer. I have overcome the world. </a:t>
            </a:r>
          </a:p>
          <a:p>
            <a:pPr>
              <a:buNone/>
            </a:pPr>
            <a:endParaRPr lang="en-US" dirty="0" smtClean="0"/>
          </a:p>
          <a:p>
            <a:r>
              <a:rPr lang="en-US" dirty="0" smtClean="0"/>
              <a:t>Romans 12:21  Do not be overcome by evil, but overcome evil with good.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Victory Over Death</a:t>
            </a:r>
            <a:endParaRPr lang="en-US" dirty="0"/>
          </a:p>
        </p:txBody>
      </p:sp>
      <p:sp>
        <p:nvSpPr>
          <p:cNvPr id="3" name="Content Placeholder 2"/>
          <p:cNvSpPr>
            <a:spLocks noGrp="1"/>
          </p:cNvSpPr>
          <p:nvPr>
            <p:ph sz="quarter" idx="1"/>
          </p:nvPr>
        </p:nvSpPr>
        <p:spPr/>
        <p:txBody>
          <a:bodyPr/>
          <a:lstStyle/>
          <a:p>
            <a:r>
              <a:rPr lang="en-US" dirty="0" smtClean="0"/>
              <a:t>1 Corinthians 15:54-57 ESV  (54)  When the perishable puts on the imperishable, and the mortal puts on immortality, then shall come to pass the saying that is written: "</a:t>
            </a:r>
            <a:r>
              <a:rPr lang="en-US" u="sng" dirty="0" smtClean="0"/>
              <a:t>Death is swallowed up in victory</a:t>
            </a:r>
            <a:r>
              <a:rPr lang="en-US" dirty="0" smtClean="0"/>
              <a:t>."  (55)  "O death, where is your victory? O death, where is your sting?"  (56)  The sting of death is sin, and the power of sin is the law.  (57)  But thanks be to God, </a:t>
            </a:r>
            <a:r>
              <a:rPr lang="en-US" u="sng" dirty="0" smtClean="0"/>
              <a:t>who gives us the victory through our Lord Jesus Christ.</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 - 1</a:t>
            </a:r>
            <a:endParaRPr lang="en-US" dirty="0"/>
          </a:p>
        </p:txBody>
      </p:sp>
      <p:sp>
        <p:nvSpPr>
          <p:cNvPr id="3" name="Content Placeholder 2"/>
          <p:cNvSpPr>
            <a:spLocks noGrp="1"/>
          </p:cNvSpPr>
          <p:nvPr>
            <p:ph sz="quarter" idx="1"/>
          </p:nvPr>
        </p:nvSpPr>
        <p:spPr/>
        <p:txBody>
          <a:bodyPr/>
          <a:lstStyle/>
          <a:p>
            <a:r>
              <a:rPr lang="en-US" dirty="0" smtClean="0"/>
              <a:t>Who gives us the victory? </a:t>
            </a:r>
            <a:br>
              <a:rPr lang="en-US" dirty="0" smtClean="0"/>
            </a:br>
            <a:r>
              <a:rPr lang="en-US" dirty="0" smtClean="0"/>
              <a:t/>
            </a:r>
            <a:br>
              <a:rPr lang="en-US" dirty="0" smtClean="0"/>
            </a:br>
            <a:endParaRPr lang="en-US" dirty="0" smtClean="0"/>
          </a:p>
          <a:p>
            <a:r>
              <a:rPr lang="en-US" dirty="0" smtClean="0"/>
              <a:t>When is this victory finalized?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Christians Overcome Through Faith</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1John 2:13,14  I write to you, fathers, because you have known Him who is from the beginning. I write to you, young men, because you have overcome the evil one. I write to you, little children, because you have known the Father.    I write to you, fathers, because you have known Him who is from the beginning. I have written to you, young men, because you are strong, and the Word of God abides in you, and you have overcome the evil one. </a:t>
            </a:r>
          </a:p>
          <a:p>
            <a:pPr>
              <a:buNone/>
            </a:pPr>
            <a:endParaRPr lang="en-US" dirty="0" smtClean="0"/>
          </a:p>
          <a:p>
            <a:r>
              <a:rPr lang="en-US" dirty="0" smtClean="0"/>
              <a:t>1John 4:4  You are of God, little children, and you have overcome them, because He who is in you is greater than he who is in the world. </a:t>
            </a:r>
          </a:p>
          <a:p>
            <a:pPr>
              <a:buNone/>
            </a:pPr>
            <a:endParaRPr lang="en-US" dirty="0" smtClean="0"/>
          </a:p>
          <a:p>
            <a:r>
              <a:rPr lang="en-US" dirty="0" smtClean="0"/>
              <a:t>1John 5:4,5 For everything that has been born of God overcomes the world. And this is the victory that overcomes the world, our faith.   Who is he who overcomes the world, but he who believes that Jesus is the Son of God?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 and Rewards</a:t>
            </a:r>
            <a:endParaRPr lang="en-US" dirty="0"/>
          </a:p>
        </p:txBody>
      </p:sp>
      <p:sp>
        <p:nvSpPr>
          <p:cNvPr id="3" name="Content Placeholder 2"/>
          <p:cNvSpPr>
            <a:spLocks noGrp="1"/>
          </p:cNvSpPr>
          <p:nvPr>
            <p:ph sz="quarter" idx="1"/>
          </p:nvPr>
        </p:nvSpPr>
        <p:spPr>
          <a:xfrm>
            <a:off x="228600" y="1219200"/>
            <a:ext cx="8686800" cy="5334000"/>
          </a:xfrm>
        </p:spPr>
        <p:txBody>
          <a:bodyPr>
            <a:normAutofit fontScale="92500" lnSpcReduction="20000"/>
          </a:bodyPr>
          <a:lstStyle/>
          <a:p>
            <a:r>
              <a:rPr lang="en-US" dirty="0" smtClean="0"/>
              <a:t>Inheritance and Reward are related but separate concepts with some overlap. Christians have BOTH an inheritance and a reward.</a:t>
            </a:r>
            <a:br>
              <a:rPr lang="en-US" dirty="0" smtClean="0"/>
            </a:br>
            <a:endParaRPr lang="en-US" dirty="0" smtClean="0"/>
          </a:p>
          <a:p>
            <a:r>
              <a:rPr lang="en-US" dirty="0" smtClean="0"/>
              <a:t>An Inheritance is by BIRTH and is from the new birth as sons of God. </a:t>
            </a:r>
          </a:p>
          <a:p>
            <a:r>
              <a:rPr lang="en-US" dirty="0" smtClean="0"/>
              <a:t>1 Peter 1:3-4 ESV  </a:t>
            </a:r>
            <a:r>
              <a:rPr lang="en-US" i="1" dirty="0" smtClean="0"/>
              <a:t>Blessed be the God and Father of our Lord Jesus Christ! According to his great mercy, he has caused us to be born again to a living hope through the resurrection of Jesus Christ from the dead,  (4)  to an inheritance that is imperishable, undefiled, and unfading, kept in heaven for you,</a:t>
            </a:r>
          </a:p>
          <a:p>
            <a:endParaRPr lang="en-US" dirty="0" smtClean="0"/>
          </a:p>
          <a:p>
            <a:r>
              <a:rPr lang="en-US" dirty="0" smtClean="0"/>
              <a:t>A reward is for SPECIAL EFFORT  and is for patient endurance, obedience, suffering, diligence and effort in the Lord’s work. </a:t>
            </a:r>
          </a:p>
          <a:p>
            <a:r>
              <a:rPr lang="en-US" dirty="0" smtClean="0"/>
              <a:t>2 John 1:8 ESV  </a:t>
            </a:r>
            <a:r>
              <a:rPr lang="en-US" i="1" dirty="0" smtClean="0"/>
              <a:t>Watch yourselves, so that you may not lose what we have worked for, but may win a full reward.</a:t>
            </a:r>
            <a:r>
              <a:rPr lang="en-US" sz="2400" dirty="0" smtClean="0"/>
              <a:t/>
            </a:r>
            <a:br>
              <a:rPr lang="en-US" sz="2400" dirty="0" smtClean="0"/>
            </a:br>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 – An Analogy</a:t>
            </a:r>
            <a:endParaRPr lang="en-US" dirty="0"/>
          </a:p>
        </p:txBody>
      </p:sp>
      <p:sp>
        <p:nvSpPr>
          <p:cNvPr id="3" name="Content Placeholder 2"/>
          <p:cNvSpPr>
            <a:spLocks noGrp="1"/>
          </p:cNvSpPr>
          <p:nvPr>
            <p:ph sz="quarter" idx="1"/>
          </p:nvPr>
        </p:nvSpPr>
        <p:spPr/>
        <p:txBody>
          <a:bodyPr>
            <a:normAutofit/>
          </a:bodyPr>
          <a:lstStyle/>
          <a:p>
            <a:r>
              <a:rPr lang="en-US" sz="2400" dirty="0" smtClean="0"/>
              <a:t>A King has a nobleman, who has a son and heir.</a:t>
            </a:r>
            <a:br>
              <a:rPr lang="en-US" sz="2400" dirty="0" smtClean="0"/>
            </a:br>
            <a:endParaRPr lang="en-US" sz="2400" dirty="0" smtClean="0"/>
          </a:p>
          <a:p>
            <a:r>
              <a:rPr lang="en-US" sz="2400" dirty="0" smtClean="0"/>
              <a:t>The nobleman’s estate passes to the son and heir as an inheritance, just by fact of birth. It is not a reward for good behavior or special courage it is a </a:t>
            </a:r>
            <a:r>
              <a:rPr lang="en-US" sz="2400" i="1" dirty="0" smtClean="0"/>
              <a:t>right of inheritance.</a:t>
            </a:r>
            <a:br>
              <a:rPr lang="en-US" sz="2400" i="1" dirty="0" smtClean="0"/>
            </a:br>
            <a:endParaRPr lang="en-US" sz="2400" i="1" dirty="0" smtClean="0"/>
          </a:p>
          <a:p>
            <a:r>
              <a:rPr lang="en-US" sz="2400" dirty="0" smtClean="0"/>
              <a:t>If the nobleman wins a great battle the King may give the nobleman a REWARD – such as a new title, name,  honor or more land. </a:t>
            </a:r>
            <a:r>
              <a:rPr lang="en-US" sz="2400" i="1" dirty="0" smtClean="0"/>
              <a:t>This is earned.</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he Kingdom Is Victorious!&amp;quot;&quot;/&gt;&lt;property id=&quot;20307&quot; value=&quot;256&quot;/&gt;&lt;/object&gt;&lt;object type=&quot;3&quot; unique_id=&quot;10005&quot;&gt;&lt;property id=&quot;20148&quot; value=&quot;5&quot;/&gt;&lt;property id=&quot;20300&quot; value=&quot;Slide 2 - &amp;quot;The Lord Almighty Reigns!&amp;quot;&quot;/&gt;&lt;property id=&quot;20307&quot; value=&quot;257&quot;/&gt;&lt;/object&gt;&lt;object type=&quot;3&quot; unique_id=&quot;10006&quot;&gt;&lt;property id=&quot;20148&quot; value=&quot;5&quot;/&gt;&lt;property id=&quot;20300&quot; value=&quot;Slide 3 - &amp;quot;Judgment To Victory&amp;quot;&quot;/&gt;&lt;property id=&quot;20307&quot; value=&quot;258&quot;/&gt;&lt;/object&gt;&lt;object type=&quot;3&quot; unique_id=&quot;10007&quot;&gt;&lt;property id=&quot;20148&quot; value=&quot;5&quot;/&gt;&lt;property id=&quot;20300&quot; value=&quot;Slide 4 - &amp;quot;Victory Over Strong Forces In The World&amp;quot;&quot;/&gt;&lt;property id=&quot;20307&quot; value=&quot;259&quot;/&gt;&lt;/object&gt;&lt;object type=&quot;3&quot; unique_id=&quot;10008&quot;&gt;&lt;property id=&quot;20148&quot; value=&quot;5&quot;/&gt;&lt;property id=&quot;20300&quot; value=&quot;Slide 5 - &amp;quot;Victory Over Death&amp;quot;&quot;/&gt;&lt;property id=&quot;20307&quot; value=&quot;260&quot;/&gt;&lt;/object&gt;&lt;object type=&quot;3&quot; unique_id=&quot;10009&quot;&gt;&lt;property id=&quot;20148&quot; value=&quot;5&quot;/&gt;&lt;property id=&quot;20300&quot; value=&quot;Slide 7 - &amp;quot;Christians Overcome Through Faith&amp;quot;&quot;/&gt;&lt;property id=&quot;20307&quot; value=&quot;261&quot;/&gt;&lt;/object&gt;&lt;object type=&quot;3&quot; unique_id=&quot;10010&quot;&gt;&lt;property id=&quot;20148&quot; value=&quot;5&quot;/&gt;&lt;property id=&quot;20300&quot; value=&quot;Slide 13 - &amp;quot;The Rewards of Faith - 1&amp;quot;&quot;/&gt;&lt;property id=&quot;20307&quot; value=&quot;262&quot;/&gt;&lt;/object&gt;&lt;object type=&quot;3&quot; unique_id=&quot;10011&quot;&gt;&lt;property id=&quot;20148&quot; value=&quot;5&quot;/&gt;&lt;property id=&quot;20300&quot; value=&quot;Slide 14 - &amp;quot;The Rewards of Faith - 2&amp;quot;&quot;/&gt;&lt;property id=&quot;20307&quot; value=&quot;263&quot;/&gt;&lt;/object&gt;&lt;object type=&quot;3&quot; unique_id=&quot;10102&quot;&gt;&lt;property id=&quot;20148&quot; value=&quot;5&quot;/&gt;&lt;property id=&quot;20300&quot; value=&quot;Slide 6 - &amp;quot;Scenario Question - 1&amp;quot;&quot;/&gt;&lt;property id=&quot;20307&quot; value=&quot;266&quot;/&gt;&lt;/object&gt;&lt;object type=&quot;3&quot; unique_id=&quot;10103&quot;&gt;&lt;property id=&quot;20148&quot; value=&quot;5&quot;/&gt;&lt;property id=&quot;20300&quot; value=&quot;Slide 15 - &amp;quot;Final Victory: Defeating The Devil&amp;quot;&quot;/&gt;&lt;property id=&quot;20307&quot; value=&quot;264&quot;/&gt;&lt;/object&gt;&lt;object type=&quot;3&quot; unique_id=&quot;10104&quot;&gt;&lt;property id=&quot;20148&quot; value=&quot;5&quot;/&gt;&lt;property id=&quot;20300&quot; value=&quot;Slide 16 - &amp;quot;Scenario Question - 2&amp;quot;&quot;/&gt;&lt;property id=&quot;20307&quot; value=&quot;265&quot;/&gt;&lt;/object&gt;&lt;object type=&quot;3&quot; unique_id=&quot;10196&quot;&gt;&lt;property id=&quot;20148&quot; value=&quot;5&quot;/&gt;&lt;property id=&quot;20300&quot; value=&quot;Slide 8 - &amp;quot;Inheritance and Rewards&amp;quot;&quot;/&gt;&lt;property id=&quot;20307&quot; value=&quot;267&quot;/&gt;&lt;/object&gt;&lt;object type=&quot;3&quot; unique_id=&quot;10197&quot;&gt;&lt;property id=&quot;20148&quot; value=&quot;5&quot;/&gt;&lt;property id=&quot;20300&quot; value=&quot;Slide 9 - &amp;quot;How It Works – An Analogy&amp;quot;&quot;/&gt;&lt;property id=&quot;20307&quot; value=&quot;268&quot;/&gt;&lt;/object&gt;&lt;object type=&quot;3&quot; unique_id=&quot;10198&quot;&gt;&lt;property id=&quot;20148&quot; value=&quot;5&quot;/&gt;&lt;property id=&quot;20300&quot; value=&quot;Slide 10 - &amp;quot;Losing An Inheritance&amp;quot;&quot;/&gt;&lt;property id=&quot;20307&quot; value=&quot;269&quot;/&gt;&lt;/object&gt;&lt;object type=&quot;3&quot; unique_id=&quot;10199&quot;&gt;&lt;property id=&quot;20148&quot; value=&quot;5&quot;/&gt;&lt;property id=&quot;20300&quot; value=&quot;Slide 11 - &amp;quot;Losing One’s Reward&amp;quot;&quot;/&gt;&lt;property id=&quot;20307&quot; value=&quot;270&quot;/&gt;&lt;/object&gt;&lt;object type=&quot;3&quot; unique_id=&quot;10200&quot;&gt;&lt;property id=&quot;20148&quot; value=&quot;5&quot;/&gt;&lt;property id=&quot;20300&quot; value=&quot;Slide 12 - &amp;quot;Hypocrisy and Rewards&amp;quot;&quot;/&gt;&lt;property id=&quot;20307&quot; value=&quot;271&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52</TotalTime>
  <Words>1062</Words>
  <Application>Microsoft Office PowerPoint</Application>
  <PresentationFormat>On-screen Show (4:3)</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Origin</vt:lpstr>
      <vt:lpstr>The Kingdom Is Victorious!</vt:lpstr>
      <vt:lpstr>The Lord Almighty Reigns!</vt:lpstr>
      <vt:lpstr>Judgment To Victory</vt:lpstr>
      <vt:lpstr>Victory Over Strong Forces In The World</vt:lpstr>
      <vt:lpstr>Victory Over Death</vt:lpstr>
      <vt:lpstr>Scenario Question - 1</vt:lpstr>
      <vt:lpstr>Christians Overcome Through Faith</vt:lpstr>
      <vt:lpstr>Inheritance and Rewards</vt:lpstr>
      <vt:lpstr>How It Works – An Analogy</vt:lpstr>
      <vt:lpstr>Losing An Inheritance</vt:lpstr>
      <vt:lpstr>Losing One’s Reward</vt:lpstr>
      <vt:lpstr>Hypocrisy and Rewards</vt:lpstr>
      <vt:lpstr>The Rewards of Faith - 1</vt:lpstr>
      <vt:lpstr>The Rewards of Faith - 2</vt:lpstr>
      <vt:lpstr>Final Victory: Defeating The Devil</vt:lpstr>
      <vt:lpstr>Scenario Question - 2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Kingdom Is Victorious!</dc:title>
  <dc:creator>John Edmiston</dc:creator>
  <cp:lastModifiedBy>John Edmiston</cp:lastModifiedBy>
  <cp:revision>5</cp:revision>
  <dcterms:created xsi:type="dcterms:W3CDTF">2015-08-26T20:00:27Z</dcterms:created>
  <dcterms:modified xsi:type="dcterms:W3CDTF">2015-08-28T20:19:10Z</dcterms:modified>
</cp:coreProperties>
</file>