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0"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02131BA2-CDBD-41FE-8836-F1A671EEA0D7}" type="datetimeFigureOut">
              <a:rPr lang="en-US" smtClean="0"/>
              <a:pPr/>
              <a:t>8/8/2015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3771F88-3E36-4C3E-A7A0-1D9C9C0D5149}"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131BA2-CDBD-41FE-8836-F1A671EEA0D7}" type="datetimeFigureOut">
              <a:rPr lang="en-US" smtClean="0"/>
              <a:pPr/>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71F88-3E36-4C3E-A7A0-1D9C9C0D51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131BA2-CDBD-41FE-8836-F1A671EEA0D7}" type="datetimeFigureOut">
              <a:rPr lang="en-US" smtClean="0"/>
              <a:pPr/>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71F88-3E36-4C3E-A7A0-1D9C9C0D5149}"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131BA2-CDBD-41FE-8836-F1A671EEA0D7}" type="datetimeFigureOut">
              <a:rPr lang="en-US" smtClean="0"/>
              <a:pPr/>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71F88-3E36-4C3E-A7A0-1D9C9C0D5149}"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02131BA2-CDBD-41FE-8836-F1A671EEA0D7}" type="datetimeFigureOut">
              <a:rPr lang="en-US" smtClean="0"/>
              <a:pPr/>
              <a:t>8/8/2015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3771F88-3E36-4C3E-A7A0-1D9C9C0D5149}"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131BA2-CDBD-41FE-8836-F1A671EEA0D7}" type="datetimeFigureOut">
              <a:rPr lang="en-US" smtClean="0"/>
              <a:pPr/>
              <a:t>8/8/2015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71F88-3E36-4C3E-A7A0-1D9C9C0D5149}"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131BA2-CDBD-41FE-8836-F1A671EEA0D7}" type="datetimeFigureOut">
              <a:rPr lang="en-US" smtClean="0"/>
              <a:pPr/>
              <a:t>8/8/2015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771F88-3E36-4C3E-A7A0-1D9C9C0D5149}"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131BA2-CDBD-41FE-8836-F1A671EEA0D7}" type="datetimeFigureOut">
              <a:rPr lang="en-US" smtClean="0"/>
              <a:pPr/>
              <a:t>8/8/2015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771F88-3E36-4C3E-A7A0-1D9C9C0D5149}"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31BA2-CDBD-41FE-8836-F1A671EEA0D7}" type="datetimeFigureOut">
              <a:rPr lang="en-US" smtClean="0"/>
              <a:pPr/>
              <a:t>8/8/2015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771F88-3E36-4C3E-A7A0-1D9C9C0D5149}"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131BA2-CDBD-41FE-8836-F1A671EEA0D7}" type="datetimeFigureOut">
              <a:rPr lang="en-US" smtClean="0"/>
              <a:pPr/>
              <a:t>8/8/2015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71F88-3E36-4C3E-A7A0-1D9C9C0D514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131BA2-CDBD-41FE-8836-F1A671EEA0D7}" type="datetimeFigureOut">
              <a:rPr lang="en-US" smtClean="0"/>
              <a:pPr/>
              <a:t>8/8/2015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71F88-3E36-4C3E-A7A0-1D9C9C0D514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2131BA2-CDBD-41FE-8836-F1A671EEA0D7}" type="datetimeFigureOut">
              <a:rPr lang="en-US" smtClean="0"/>
              <a:pPr/>
              <a:t>8/8/2015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3771F88-3E36-4C3E-A7A0-1D9C9C0D5149}"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Walking In The Kingdom</a:t>
            </a:r>
            <a:endParaRPr lang="en-US" dirty="0"/>
          </a:p>
        </p:txBody>
      </p:sp>
      <p:sp>
        <p:nvSpPr>
          <p:cNvPr id="3" name="Subtitle 2"/>
          <p:cNvSpPr>
            <a:spLocks noGrp="1"/>
          </p:cNvSpPr>
          <p:nvPr>
            <p:ph type="subTitle" idx="1"/>
          </p:nvPr>
        </p:nvSpPr>
        <p:spPr/>
        <p:txBody>
          <a:bodyPr/>
          <a:lstStyle/>
          <a:p>
            <a:r>
              <a:rPr lang="en-US" dirty="0" smtClean="0"/>
              <a:t>Ethics In The Early Church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&gt; Precepts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Matthew 12:1-8 MKJV  At that time Jesus went through the grain fields on the Sabbath day. And His disciples were hungry, and began to pluck the heads of grain and to eat.  (2)  But when the Pharisees saw, they said to Him, Behold, your disciples do that which it is not lawful to do on the Sabbath day.  (3)  ….. (6)  But I say to you that One greater than the temple is in this place.  (7)  But if you had known what this is, "I desire mercy and not sacrifice," you would not have condemned those who are not guilty.  (8)  For the Son of Man is Lord even of the Sabbath.</a:t>
            </a:r>
          </a:p>
          <a:p>
            <a:endParaRPr lang="en-US" dirty="0" smtClean="0"/>
          </a:p>
          <a:p>
            <a:r>
              <a:rPr lang="en-US" dirty="0" smtClean="0"/>
              <a:t>James 2:12-13 MKJV  So speak and do as those who shall be judged by the Law of liberty.  (13)  For he who has shown no mercy shall have judgment without mercy, and mercy exults over judgment.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Draw The Lines - 1</a:t>
            </a:r>
            <a:endParaRPr lang="en-US" dirty="0"/>
          </a:p>
        </p:txBody>
      </p:sp>
      <p:sp>
        <p:nvSpPr>
          <p:cNvPr id="3" name="Content Placeholder 2"/>
          <p:cNvSpPr>
            <a:spLocks noGrp="1"/>
          </p:cNvSpPr>
          <p:nvPr>
            <p:ph sz="quarter" idx="1"/>
          </p:nvPr>
        </p:nvSpPr>
        <p:spPr/>
        <p:txBody>
          <a:bodyPr/>
          <a:lstStyle/>
          <a:p>
            <a:pPr lvl="0"/>
            <a:r>
              <a:rPr lang="en-US" dirty="0" smtClean="0"/>
              <a:t>A </a:t>
            </a:r>
            <a:r>
              <a:rPr lang="en-US" dirty="0" smtClean="0"/>
              <a:t>principle </a:t>
            </a:r>
            <a:r>
              <a:rPr lang="en-US" dirty="0" smtClean="0"/>
              <a:t>is a rule which may be applied differently in different contexts. </a:t>
            </a:r>
          </a:p>
          <a:p>
            <a:pPr lvl="0"/>
            <a:r>
              <a:rPr lang="en-US" dirty="0" smtClean="0"/>
              <a:t>You do not have to list every single use-case when applying a principle. If there is a clear teaching / definition/ boundary line, then everything else on the “wrong” side of that line is also wrong e.g. Jesus teaching on marriage automatically (as an applied principle) excludes polygamy, cohabitation, same-sex marriage, adultery, casual divorce and a host of other behaviors. </a:t>
            </a:r>
          </a:p>
          <a:p>
            <a:pPr lvl="0"/>
            <a:r>
              <a:rPr lang="en-US" dirty="0" smtClean="0"/>
              <a:t>Fairness is treating everyone </a:t>
            </a:r>
            <a:r>
              <a:rPr lang="en-US" u="sng" dirty="0" smtClean="0"/>
              <a:t>differently</a:t>
            </a:r>
            <a:r>
              <a:rPr lang="en-US" dirty="0" smtClean="0"/>
              <a:t>.   (Luke 12:48, James 3:1) God’s grace leaves room for growth!</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Draw The Lines - 2</a:t>
            </a:r>
            <a:endParaRPr lang="en-US" dirty="0"/>
          </a:p>
        </p:txBody>
      </p:sp>
      <p:sp>
        <p:nvSpPr>
          <p:cNvPr id="3" name="Content Placeholder 2"/>
          <p:cNvSpPr>
            <a:spLocks noGrp="1"/>
          </p:cNvSpPr>
          <p:nvPr>
            <p:ph sz="quarter" idx="1"/>
          </p:nvPr>
        </p:nvSpPr>
        <p:spPr/>
        <p:txBody>
          <a:bodyPr/>
          <a:lstStyle/>
          <a:p>
            <a:pPr lvl="0"/>
            <a:r>
              <a:rPr lang="en-US" dirty="0" smtClean="0"/>
              <a:t>The result of applying a principle to a situation should be in accordance with Christ and bring about love, redemption, reconciliation, peace, holiness and general spiritual maturity.  Harshness is seldom justified.</a:t>
            </a:r>
          </a:p>
          <a:p>
            <a:pPr lvl="0"/>
            <a:r>
              <a:rPr lang="en-US" dirty="0" smtClean="0"/>
              <a:t>We are not to create a legalistic spirit of fear (2 Timothy 1:7, Romans 8:14-16, 1 John 4:18))</a:t>
            </a:r>
          </a:p>
          <a:p>
            <a:pPr lvl="0"/>
            <a:r>
              <a:rPr lang="en-US" dirty="0" smtClean="0"/>
              <a:t>The creation of a sanctified internal spiritual state is always much more important than respectable outward religious conformity. (Matthew 9:10-13)</a:t>
            </a:r>
          </a:p>
          <a:p>
            <a:pPr lvl="0"/>
            <a:r>
              <a:rPr lang="en-US" dirty="0" smtClean="0"/>
              <a:t>The Holy Spirit may occasionally move in ways that are seldom  repeated (e.g. Ananias &amp; </a:t>
            </a:r>
            <a:r>
              <a:rPr lang="en-US" dirty="0" err="1" smtClean="0"/>
              <a:t>Sapphira</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Draw The Lines - 3</a:t>
            </a:r>
            <a:endParaRPr lang="en-US" dirty="0"/>
          </a:p>
        </p:txBody>
      </p:sp>
      <p:sp>
        <p:nvSpPr>
          <p:cNvPr id="3" name="Content Placeholder 2"/>
          <p:cNvSpPr>
            <a:spLocks noGrp="1"/>
          </p:cNvSpPr>
          <p:nvPr>
            <p:ph sz="quarter" idx="1"/>
          </p:nvPr>
        </p:nvSpPr>
        <p:spPr/>
        <p:txBody>
          <a:bodyPr/>
          <a:lstStyle/>
          <a:p>
            <a:pPr lvl="0"/>
            <a:r>
              <a:rPr lang="en-US" dirty="0" smtClean="0"/>
              <a:t>The Holy Spirit may give unique instructions for particular contexts (e.g. “go up to that chariot..”)</a:t>
            </a:r>
          </a:p>
          <a:p>
            <a:pPr lvl="0"/>
            <a:r>
              <a:rPr lang="en-US" dirty="0" smtClean="0"/>
              <a:t>A spiritual instruction in one context (e.g. take no bag or cloak in Matthew 10:9,10) may be revoked in another context (e.g. take, bag cloak and sword Luke 22:35,36) or even apply differently to different people such as the apostles Peter and Paul (1 Corinthians 9:3-10, 14-18)</a:t>
            </a:r>
          </a:p>
          <a:p>
            <a:pPr lvl="0"/>
            <a:r>
              <a:rPr lang="en-US" dirty="0" smtClean="0"/>
              <a:t>In the N.T. the O.T. laws serve as a guide to spiritual principles. So the Sabbath is no longer a legal requirement with a penalty/ reward attached, however it is still a wise spiritual practice.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Examples Of Applied Principles</a:t>
            </a:r>
            <a:endParaRPr lang="en-US" dirty="0"/>
          </a:p>
        </p:txBody>
      </p:sp>
      <p:sp>
        <p:nvSpPr>
          <p:cNvPr id="3" name="Content Placeholder 2"/>
          <p:cNvSpPr>
            <a:spLocks noGrp="1"/>
          </p:cNvSpPr>
          <p:nvPr>
            <p:ph sz="quarter" idx="1"/>
          </p:nvPr>
        </p:nvSpPr>
        <p:spPr>
          <a:xfrm>
            <a:off x="228600" y="1219200"/>
            <a:ext cx="8763000" cy="4937760"/>
          </a:xfrm>
        </p:spPr>
        <p:txBody>
          <a:bodyPr/>
          <a:lstStyle/>
          <a:p>
            <a:pPr lvl="0"/>
            <a:r>
              <a:rPr lang="en-US" sz="2400" dirty="0" smtClean="0"/>
              <a:t>Treatment of the rich and the poor in a congregation (James 2:1-9)</a:t>
            </a:r>
          </a:p>
          <a:p>
            <a:pPr lvl="0"/>
            <a:r>
              <a:rPr lang="en-US" sz="2400" dirty="0" smtClean="0"/>
              <a:t>Issues of food, drink and Sabbaths (Romans 14:1-10)</a:t>
            </a:r>
          </a:p>
          <a:p>
            <a:pPr lvl="0"/>
            <a:r>
              <a:rPr lang="en-US" sz="2400" dirty="0" smtClean="0"/>
              <a:t>Eating food sacrificed to idols (1 Corinthians 10:14-21)</a:t>
            </a:r>
          </a:p>
          <a:p>
            <a:pPr lvl="0"/>
            <a:r>
              <a:rPr lang="en-US" sz="2400" dirty="0" smtClean="0"/>
              <a:t>Long hair and veils in Corinth (1 Corinthians 11:1-16)</a:t>
            </a:r>
          </a:p>
          <a:p>
            <a:pPr lvl="0"/>
            <a:r>
              <a:rPr lang="en-US" sz="2400" dirty="0" smtClean="0"/>
              <a:t>Selfish behavior at Communion (1 Corinthians 11:17-34)</a:t>
            </a:r>
          </a:p>
          <a:p>
            <a:pPr lvl="0"/>
            <a:r>
              <a:rPr lang="en-US" sz="2400" dirty="0" smtClean="0"/>
              <a:t>The brother in need (1 John 3:16-18, James 2:15,16)</a:t>
            </a:r>
          </a:p>
          <a:p>
            <a:pPr lvl="0"/>
            <a:r>
              <a:rPr lang="en-US" sz="2400" dirty="0" smtClean="0"/>
              <a:t>Partnership with unbelievers (2 Corinthians 6:14-18)</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2</a:t>
            </a:r>
            <a:endParaRPr lang="en-US" dirty="0"/>
          </a:p>
        </p:txBody>
      </p:sp>
      <p:sp>
        <p:nvSpPr>
          <p:cNvPr id="3" name="Content Placeholder 2"/>
          <p:cNvSpPr>
            <a:spLocks noGrp="1"/>
          </p:cNvSpPr>
          <p:nvPr>
            <p:ph sz="quarter" idx="1"/>
          </p:nvPr>
        </p:nvSpPr>
        <p:spPr/>
        <p:txBody>
          <a:bodyPr/>
          <a:lstStyle/>
          <a:p>
            <a:r>
              <a:rPr lang="en-US" b="1" dirty="0" smtClean="0"/>
              <a:t>Scenario Question:</a:t>
            </a:r>
            <a:r>
              <a:rPr lang="en-US" dirty="0" smtClean="0"/>
              <a:t>  What  spiritual principles clearly  indicate  that  sex before marriage  is wrong?  </a:t>
            </a:r>
          </a:p>
          <a:p>
            <a:pPr>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 Replaces - Legalism</a:t>
            </a:r>
            <a:endParaRPr lang="en-US" dirty="0"/>
          </a:p>
        </p:txBody>
      </p:sp>
      <p:sp>
        <p:nvSpPr>
          <p:cNvPr id="3" name="Content Placeholder 2"/>
          <p:cNvSpPr>
            <a:spLocks noGrp="1"/>
          </p:cNvSpPr>
          <p:nvPr>
            <p:ph sz="quarter" idx="1"/>
          </p:nvPr>
        </p:nvSpPr>
        <p:spPr>
          <a:xfrm>
            <a:off x="152400" y="1219200"/>
            <a:ext cx="8839200" cy="5486400"/>
          </a:xfrm>
        </p:spPr>
        <p:txBody>
          <a:bodyPr>
            <a:normAutofit fontScale="92500" lnSpcReduction="10000"/>
          </a:bodyPr>
          <a:lstStyle/>
          <a:p>
            <a:r>
              <a:rPr lang="en-US" dirty="0" smtClean="0"/>
              <a:t>Romans 13:8-10  Owe no one anything, except to love one another; for </a:t>
            </a:r>
            <a:r>
              <a:rPr lang="en-US" u="sng" dirty="0" smtClean="0"/>
              <a:t>he who loves another has fulfilled the Law.</a:t>
            </a:r>
            <a:r>
              <a:rPr lang="en-US" dirty="0" smtClean="0"/>
              <a:t>  (9)  For: "Do not commit adultery; do not murder; do not steal; do not bear false witness; do not lust</a:t>
            </a:r>
            <a:r>
              <a:rPr lang="en-US" u="sng" dirty="0" smtClean="0"/>
              <a:t>;" and if there is any other commandment, it is summed up in this word, "You shall love your neighbor as yourself."</a:t>
            </a:r>
            <a:r>
              <a:rPr lang="en-US" dirty="0" smtClean="0"/>
              <a:t>  (10)  Love works no ill to its neighbor, </a:t>
            </a:r>
            <a:r>
              <a:rPr lang="en-US" u="sng" dirty="0" smtClean="0"/>
              <a:t>therefore love is the fulfilling of the Law.</a:t>
            </a:r>
          </a:p>
          <a:p>
            <a:endParaRPr lang="en-US" dirty="0" smtClean="0"/>
          </a:p>
          <a:p>
            <a:r>
              <a:rPr lang="en-US" dirty="0" smtClean="0"/>
              <a:t>1 John 3:22-24  And whatever we ask, we receive from Him, because we keep His commandments and do those things that are pleasing in His sight.  (23)  And this is His commandment, that we should </a:t>
            </a:r>
            <a:r>
              <a:rPr lang="en-US" u="sng" dirty="0" smtClean="0"/>
              <a:t>believe on the name of His Son Jesus Christ</a:t>
            </a:r>
            <a:r>
              <a:rPr lang="en-US" dirty="0" smtClean="0"/>
              <a:t>, and </a:t>
            </a:r>
            <a:r>
              <a:rPr lang="en-US" u="sng" dirty="0" smtClean="0"/>
              <a:t>love one another</a:t>
            </a:r>
            <a:r>
              <a:rPr lang="en-US" dirty="0" smtClean="0"/>
              <a:t>, as He gave us commandment.  (24)  And he who keeps His commandment dwells in Him, and He in him. And by this we know that He abides in us, by the Spirit which He gave to us.</a:t>
            </a:r>
          </a:p>
          <a:p>
            <a:endParaRPr lang="en-US" dirty="0" smtClean="0">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cont’d</a:t>
            </a:r>
            <a:endParaRPr lang="en-US" dirty="0"/>
          </a:p>
        </p:txBody>
      </p:sp>
      <p:sp>
        <p:nvSpPr>
          <p:cNvPr id="3" name="Content Placeholder 2"/>
          <p:cNvSpPr>
            <a:spLocks noGrp="1"/>
          </p:cNvSpPr>
          <p:nvPr>
            <p:ph sz="quarter" idx="1"/>
          </p:nvPr>
        </p:nvSpPr>
        <p:spPr>
          <a:xfrm>
            <a:off x="457200" y="1219200"/>
            <a:ext cx="8458200" cy="4937760"/>
          </a:xfrm>
        </p:spPr>
        <p:txBody>
          <a:bodyPr>
            <a:normAutofit fontScale="92500" lnSpcReduction="10000"/>
          </a:bodyPr>
          <a:lstStyle/>
          <a:p>
            <a:r>
              <a:rPr lang="en-US" dirty="0" smtClean="0"/>
              <a:t>2 John 1:5-6  And now I beseech you, lady, not as though I wrote </a:t>
            </a:r>
            <a:r>
              <a:rPr lang="en-US" u="sng" dirty="0" smtClean="0"/>
              <a:t>a new commandment to you, but that which we had from the beginning, that we love one another</a:t>
            </a:r>
            <a:r>
              <a:rPr lang="en-US" dirty="0" smtClean="0"/>
              <a:t>.  (6)  And this is love, that we walk according to His commandments. This is the commandment, as you heard from the beginning, that you should walk in it.</a:t>
            </a:r>
            <a:br>
              <a:rPr lang="en-US" dirty="0" smtClean="0"/>
            </a:br>
            <a:endParaRPr lang="en-US" dirty="0" smtClean="0"/>
          </a:p>
          <a:p>
            <a:r>
              <a:rPr lang="en-US" dirty="0" smtClean="0"/>
              <a:t>The New Commandment replaces ALL the old commandments</a:t>
            </a:r>
          </a:p>
          <a:p>
            <a:r>
              <a:rPr lang="en-US" dirty="0" smtClean="0"/>
              <a:t>And all the old commandments are summed up and perfected and fulfilled in the New Commandment</a:t>
            </a:r>
          </a:p>
          <a:p>
            <a:r>
              <a:rPr lang="en-US" dirty="0" smtClean="0"/>
              <a:t>The old commandments merely set LIMITS on outward behavior while the New Commandment sets deep principles and high expectations for the inner life as well as for external behavior.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Law vs. Love</a:t>
            </a:r>
            <a:endParaRPr lang="en-US" dirty="0"/>
          </a:p>
        </p:txBody>
      </p:sp>
      <p:sp>
        <p:nvSpPr>
          <p:cNvPr id="4" name="Text Placeholder 3"/>
          <p:cNvSpPr>
            <a:spLocks noGrp="1"/>
          </p:cNvSpPr>
          <p:nvPr>
            <p:ph type="body" idx="1"/>
          </p:nvPr>
        </p:nvSpPr>
        <p:spPr/>
        <p:txBody>
          <a:bodyPr/>
          <a:lstStyle/>
          <a:p>
            <a:r>
              <a:rPr lang="en-US" sz="3200" dirty="0" smtClean="0">
                <a:solidFill>
                  <a:schemeClr val="accent4">
                    <a:lumMod val="50000"/>
                  </a:schemeClr>
                </a:solidFill>
              </a:rPr>
              <a:t>LAW</a:t>
            </a:r>
            <a:endParaRPr lang="en-US" sz="3200" dirty="0">
              <a:solidFill>
                <a:schemeClr val="accent4">
                  <a:lumMod val="50000"/>
                </a:schemeClr>
              </a:solidFill>
            </a:endParaRPr>
          </a:p>
        </p:txBody>
      </p:sp>
      <p:sp>
        <p:nvSpPr>
          <p:cNvPr id="5" name="Text Placeholder 4"/>
          <p:cNvSpPr>
            <a:spLocks noGrp="1"/>
          </p:cNvSpPr>
          <p:nvPr>
            <p:ph type="body" sz="half" idx="3"/>
          </p:nvPr>
        </p:nvSpPr>
        <p:spPr/>
        <p:txBody>
          <a:bodyPr>
            <a:normAutofit/>
          </a:bodyPr>
          <a:lstStyle/>
          <a:p>
            <a:r>
              <a:rPr lang="en-US" sz="3200" dirty="0" smtClean="0">
                <a:solidFill>
                  <a:schemeClr val="accent4">
                    <a:lumMod val="50000"/>
                  </a:schemeClr>
                </a:solidFill>
              </a:rPr>
              <a:t>LOVE</a:t>
            </a:r>
            <a:endParaRPr lang="en-US" sz="3200" dirty="0">
              <a:solidFill>
                <a:schemeClr val="accent4">
                  <a:lumMod val="50000"/>
                </a:schemeClr>
              </a:solidFill>
            </a:endParaRPr>
          </a:p>
        </p:txBody>
      </p:sp>
      <p:sp>
        <p:nvSpPr>
          <p:cNvPr id="3" name="Content Placeholder 2"/>
          <p:cNvSpPr>
            <a:spLocks noGrp="1"/>
          </p:cNvSpPr>
          <p:nvPr>
            <p:ph sz="quarter" idx="2"/>
          </p:nvPr>
        </p:nvSpPr>
        <p:spPr>
          <a:xfrm>
            <a:off x="228600" y="2133600"/>
            <a:ext cx="4267200" cy="4419600"/>
          </a:xfrm>
        </p:spPr>
        <p:txBody>
          <a:bodyPr>
            <a:normAutofit/>
          </a:bodyPr>
          <a:lstStyle/>
          <a:p>
            <a:r>
              <a:rPr lang="en-US" sz="2400" dirty="0" smtClean="0"/>
              <a:t>External</a:t>
            </a:r>
          </a:p>
          <a:p>
            <a:r>
              <a:rPr lang="en-US" sz="2400" dirty="0" smtClean="0"/>
              <a:t>Perfect Performance</a:t>
            </a:r>
          </a:p>
          <a:p>
            <a:r>
              <a:rPr lang="en-US" sz="2400" dirty="0" smtClean="0"/>
              <a:t>Blessings are based on performance</a:t>
            </a:r>
          </a:p>
          <a:p>
            <a:r>
              <a:rPr lang="en-US" sz="2400" dirty="0" smtClean="0"/>
              <a:t>Curses for breaking taboos</a:t>
            </a:r>
            <a:endParaRPr lang="en-US" sz="2400" dirty="0" smtClean="0"/>
          </a:p>
          <a:p>
            <a:r>
              <a:rPr lang="en-US" sz="2400" dirty="0" smtClean="0"/>
              <a:t>Righteousness </a:t>
            </a:r>
            <a:r>
              <a:rPr lang="en-US" sz="2400" dirty="0" smtClean="0"/>
              <a:t>via </a:t>
            </a:r>
            <a:r>
              <a:rPr lang="en-US" sz="2400" dirty="0" smtClean="0"/>
              <a:t>Law</a:t>
            </a:r>
          </a:p>
          <a:p>
            <a:r>
              <a:rPr lang="en-US" sz="2400" dirty="0" smtClean="0"/>
              <a:t>Specific Precepts</a:t>
            </a:r>
          </a:p>
          <a:p>
            <a:r>
              <a:rPr lang="en-US" sz="2400" dirty="0" smtClean="0"/>
              <a:t>Everyone treated the same</a:t>
            </a:r>
          </a:p>
          <a:p>
            <a:r>
              <a:rPr lang="en-US" sz="2400" dirty="0" smtClean="0"/>
              <a:t>Only responsible for own spiritual performance</a:t>
            </a:r>
          </a:p>
          <a:p>
            <a:pPr>
              <a:buNone/>
            </a:pPr>
            <a:endParaRPr lang="en-US" sz="2400" dirty="0" smtClean="0"/>
          </a:p>
          <a:p>
            <a:endParaRPr lang="en-US" dirty="0"/>
          </a:p>
        </p:txBody>
      </p:sp>
      <p:sp>
        <p:nvSpPr>
          <p:cNvPr id="6" name="Content Placeholder 5"/>
          <p:cNvSpPr>
            <a:spLocks noGrp="1"/>
          </p:cNvSpPr>
          <p:nvPr>
            <p:ph sz="quarter" idx="4"/>
          </p:nvPr>
        </p:nvSpPr>
        <p:spPr>
          <a:xfrm>
            <a:off x="4648200" y="2133600"/>
            <a:ext cx="4343400" cy="4419600"/>
          </a:xfrm>
        </p:spPr>
        <p:txBody>
          <a:bodyPr>
            <a:normAutofit/>
          </a:bodyPr>
          <a:lstStyle/>
          <a:p>
            <a:r>
              <a:rPr lang="en-US" sz="2400" dirty="0" smtClean="0"/>
              <a:t>Internal and External</a:t>
            </a:r>
          </a:p>
          <a:p>
            <a:r>
              <a:rPr lang="en-US" sz="2400" dirty="0" smtClean="0"/>
              <a:t>Growth As a Person</a:t>
            </a:r>
          </a:p>
          <a:p>
            <a:r>
              <a:rPr lang="en-US" sz="2400" dirty="0" smtClean="0"/>
              <a:t>We already have all the blessings “in Christ”</a:t>
            </a:r>
          </a:p>
          <a:p>
            <a:r>
              <a:rPr lang="en-US" sz="2400" dirty="0" smtClean="0"/>
              <a:t>Taboos eliminated at the Cross</a:t>
            </a:r>
            <a:endParaRPr lang="en-US" sz="2400" dirty="0" smtClean="0"/>
          </a:p>
          <a:p>
            <a:r>
              <a:rPr lang="en-US" sz="2400" dirty="0" smtClean="0"/>
              <a:t>Righteousness by Faith</a:t>
            </a:r>
          </a:p>
          <a:p>
            <a:r>
              <a:rPr lang="en-US" sz="2400" dirty="0" smtClean="0"/>
              <a:t>General Principles</a:t>
            </a:r>
          </a:p>
          <a:p>
            <a:r>
              <a:rPr lang="en-US" sz="2400" dirty="0" smtClean="0"/>
              <a:t>Everyone treated differently</a:t>
            </a:r>
          </a:p>
          <a:p>
            <a:r>
              <a:rPr lang="en-US" sz="2400" dirty="0" smtClean="0"/>
              <a:t>We are responsible </a:t>
            </a:r>
            <a:r>
              <a:rPr lang="en-US" sz="2400" dirty="0" smtClean="0"/>
              <a:t>to help others grow in Christ</a:t>
            </a:r>
          </a:p>
          <a:p>
            <a:pPr>
              <a:buNone/>
            </a:pP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Walking: It’s About Long-Term Lifestyle</a:t>
            </a:r>
            <a:endParaRPr lang="en-US" dirty="0"/>
          </a:p>
        </p:txBody>
      </p:sp>
      <p:sp>
        <p:nvSpPr>
          <p:cNvPr id="3" name="Content Placeholder 2"/>
          <p:cNvSpPr>
            <a:spLocks noGrp="1"/>
          </p:cNvSpPr>
          <p:nvPr>
            <p:ph sz="quarter" idx="1"/>
          </p:nvPr>
        </p:nvSpPr>
        <p:spPr/>
        <p:txBody>
          <a:bodyPr>
            <a:normAutofit/>
          </a:bodyPr>
          <a:lstStyle/>
          <a:p>
            <a:r>
              <a:rPr lang="en-US" sz="2400" dirty="0" smtClean="0">
                <a:solidFill>
                  <a:schemeClr val="accent4">
                    <a:lumMod val="50000"/>
                  </a:schemeClr>
                </a:solidFill>
                <a:latin typeface="Baskerville Old Face" pitchFamily="18" charset="0"/>
              </a:rPr>
              <a:t>WALKING IN THE LIGHT:  </a:t>
            </a:r>
            <a:r>
              <a:rPr lang="en-US" sz="2400" dirty="0" smtClean="0"/>
              <a:t/>
            </a:r>
            <a:br>
              <a:rPr lang="en-US" sz="2400" dirty="0" smtClean="0"/>
            </a:br>
            <a:r>
              <a:rPr lang="en-US" sz="2400" dirty="0" smtClean="0"/>
              <a:t>John 8:12, 12:35, 2 Corinthians 4:2, Ephesians 5:18, 1 John 1:6,7</a:t>
            </a:r>
            <a:br>
              <a:rPr lang="en-US" sz="2400" dirty="0" smtClean="0"/>
            </a:br>
            <a:endParaRPr lang="en-US" sz="2400" dirty="0" smtClean="0"/>
          </a:p>
          <a:p>
            <a:r>
              <a:rPr lang="en-US" sz="2400" dirty="0" smtClean="0">
                <a:solidFill>
                  <a:schemeClr val="accent4">
                    <a:lumMod val="50000"/>
                  </a:schemeClr>
                </a:solidFill>
                <a:latin typeface="Baskerville Old Face" pitchFamily="18" charset="0"/>
              </a:rPr>
              <a:t>WALKING IN THE TRUTH:  </a:t>
            </a:r>
            <a:r>
              <a:rPr lang="en-US" sz="2400" dirty="0" smtClean="0"/>
              <a:t/>
            </a:r>
            <a:br>
              <a:rPr lang="en-US" sz="2400" dirty="0" smtClean="0"/>
            </a:br>
            <a:r>
              <a:rPr lang="en-US" sz="2400" dirty="0" smtClean="0"/>
              <a:t> 2 John 1:4, 3 John 1:3,4</a:t>
            </a:r>
            <a:br>
              <a:rPr lang="en-US" sz="2400" dirty="0" smtClean="0"/>
            </a:br>
            <a:endParaRPr lang="en-US" sz="2400" dirty="0" smtClean="0"/>
          </a:p>
          <a:p>
            <a:r>
              <a:rPr lang="en-US" sz="2400" dirty="0" smtClean="0">
                <a:solidFill>
                  <a:schemeClr val="accent4">
                    <a:lumMod val="50000"/>
                  </a:schemeClr>
                </a:solidFill>
                <a:latin typeface="Baskerville Old Face" pitchFamily="18" charset="0"/>
              </a:rPr>
              <a:t>WALKING IN THE SPIRIT:  </a:t>
            </a:r>
            <a:r>
              <a:rPr lang="en-US" sz="2400" dirty="0" smtClean="0"/>
              <a:t/>
            </a:r>
            <a:br>
              <a:rPr lang="en-US" sz="2400" dirty="0" smtClean="0"/>
            </a:br>
            <a:r>
              <a:rPr lang="en-US" sz="2400" dirty="0" smtClean="0"/>
              <a:t>Romans 8:1,4 ; Galatians 5:16,25</a:t>
            </a:r>
            <a:br>
              <a:rPr lang="en-US" sz="2400" dirty="0" smtClean="0"/>
            </a:br>
            <a:endParaRPr lang="en-US" sz="2400" dirty="0" smtClean="0"/>
          </a:p>
          <a:p>
            <a:r>
              <a:rPr lang="en-US" sz="2400" dirty="0" smtClean="0">
                <a:solidFill>
                  <a:schemeClr val="accent4">
                    <a:lumMod val="50000"/>
                  </a:schemeClr>
                </a:solidFill>
                <a:latin typeface="Baskerville Old Face" pitchFamily="18" charset="0"/>
              </a:rPr>
              <a:t>WALKING IN NEWNESS OF LIFE:  </a:t>
            </a:r>
            <a:r>
              <a:rPr lang="en-US" sz="2400" dirty="0" smtClean="0"/>
              <a:t/>
            </a:r>
            <a:br>
              <a:rPr lang="en-US" sz="2400" dirty="0" smtClean="0"/>
            </a:br>
            <a:r>
              <a:rPr lang="en-US" sz="2400" dirty="0" smtClean="0"/>
              <a:t>Romans 6:4, Galatians 6:14-16 </a:t>
            </a: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Walking…</a:t>
            </a:r>
            <a:endParaRPr lang="en-US" dirty="0"/>
          </a:p>
        </p:txBody>
      </p:sp>
      <p:sp>
        <p:nvSpPr>
          <p:cNvPr id="3" name="Content Placeholder 2"/>
          <p:cNvSpPr>
            <a:spLocks noGrp="1"/>
          </p:cNvSpPr>
          <p:nvPr>
            <p:ph sz="quarter" idx="1"/>
          </p:nvPr>
        </p:nvSpPr>
        <p:spPr/>
        <p:txBody>
          <a:bodyPr>
            <a:normAutofit/>
          </a:bodyPr>
          <a:lstStyle/>
          <a:p>
            <a:r>
              <a:rPr lang="en-US" sz="2400" dirty="0" smtClean="0">
                <a:solidFill>
                  <a:schemeClr val="accent4">
                    <a:lumMod val="50000"/>
                  </a:schemeClr>
                </a:solidFill>
                <a:latin typeface="Baskerville Old Face" pitchFamily="18" charset="0"/>
              </a:rPr>
              <a:t>WALKING IN LOVE:  </a:t>
            </a:r>
            <a:r>
              <a:rPr lang="en-US" sz="2400" dirty="0" smtClean="0"/>
              <a:t/>
            </a:r>
            <a:br>
              <a:rPr lang="en-US" sz="2400" dirty="0" smtClean="0"/>
            </a:br>
            <a:r>
              <a:rPr lang="en-US" sz="2400" dirty="0" smtClean="0"/>
              <a:t>Romans 14:15 Ephesians 5:2</a:t>
            </a:r>
            <a:br>
              <a:rPr lang="en-US" sz="2400" dirty="0" smtClean="0"/>
            </a:br>
            <a:endParaRPr lang="en-US" sz="2400" dirty="0" smtClean="0"/>
          </a:p>
          <a:p>
            <a:r>
              <a:rPr lang="en-US" sz="2400" dirty="0" smtClean="0">
                <a:solidFill>
                  <a:schemeClr val="accent4">
                    <a:lumMod val="50000"/>
                  </a:schemeClr>
                </a:solidFill>
                <a:latin typeface="Baskerville Old Face" pitchFamily="18" charset="0"/>
              </a:rPr>
              <a:t>WALKING WORTHY:  </a:t>
            </a:r>
            <a:r>
              <a:rPr lang="en-US" sz="2400" dirty="0" smtClean="0"/>
              <a:t/>
            </a:r>
            <a:br>
              <a:rPr lang="en-US" sz="2400" dirty="0" smtClean="0"/>
            </a:br>
            <a:r>
              <a:rPr lang="en-US" sz="2400" dirty="0" smtClean="0"/>
              <a:t>Ephesians 4:1, 1 Thessalonians 2:12, 1 John 2:6, Ephesians 2:10, Colossians 1:10 </a:t>
            </a:r>
            <a:br>
              <a:rPr lang="en-US" sz="2400" dirty="0" smtClean="0"/>
            </a:br>
            <a:endParaRPr lang="en-US" sz="2400" dirty="0" smtClean="0"/>
          </a:p>
          <a:p>
            <a:r>
              <a:rPr lang="en-US" sz="2400" dirty="0" smtClean="0">
                <a:solidFill>
                  <a:schemeClr val="accent4">
                    <a:lumMod val="50000"/>
                  </a:schemeClr>
                </a:solidFill>
                <a:latin typeface="Baskerville Old Face" pitchFamily="18" charset="0"/>
              </a:rPr>
              <a:t>WALKING ORDERLY AND IN WISDOM:  </a:t>
            </a:r>
            <a:r>
              <a:rPr lang="en-US" sz="2400" dirty="0" smtClean="0"/>
              <a:t/>
            </a:r>
            <a:br>
              <a:rPr lang="en-US" sz="2400" dirty="0" smtClean="0"/>
            </a:br>
            <a:r>
              <a:rPr lang="en-US" sz="2400" dirty="0" smtClean="0"/>
              <a:t>Ephesians 5:15, Romans 13;13-14, Philippians 3:16-18, 1 Thessalonians 4:1, 12, Colossians 4:5</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 Replaces – The Letter</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Romans 7:6 MKJV  But now we having been set free from the Law, having died to that in which we were held, so that </a:t>
            </a:r>
            <a:r>
              <a:rPr lang="en-US" u="sng" dirty="0" smtClean="0"/>
              <a:t>we serve in newness of spirit and not in oldness of the letter.</a:t>
            </a:r>
          </a:p>
          <a:p>
            <a:pPr>
              <a:buNone/>
            </a:pPr>
            <a:endParaRPr lang="en-US" dirty="0" smtClean="0"/>
          </a:p>
          <a:p>
            <a:r>
              <a:rPr lang="en-US" dirty="0" smtClean="0"/>
              <a:t>2 Corinthians 3:6-9 MKJV  (6)  who also has made us able ministers of the new covenant; not of the letter, but of the spirit; </a:t>
            </a:r>
            <a:r>
              <a:rPr lang="en-US" u="sng" dirty="0" smtClean="0"/>
              <a:t>for the letter kills, but the Spirit makes alive</a:t>
            </a:r>
            <a:r>
              <a:rPr lang="en-US" dirty="0" smtClean="0"/>
              <a:t>.  (7)  But if the ministry of death, having been engraved in letters in stone was with glory (so that the sons of Israel could not steadfastly behold the face of Moses because of the glory of his face), which was being done away;  (8)  shall not the ministry of the Spirit be with more glory?  (9)  For if the ministry of condemnation is glorious, much more does the ministry of righteousness exceed in glory.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Romans 2:28-29 MKJV  For he is not a Jew who is one outwardly, nor is circumcision that outwardly in flesh;  (29)  but he is a Jew who is one inwardly, </a:t>
            </a:r>
            <a:r>
              <a:rPr lang="en-US" u="sng" dirty="0" smtClean="0"/>
              <a:t>and circumcision is of the heart; in spirit and not in letter</a:t>
            </a:r>
            <a:r>
              <a:rPr lang="en-US" dirty="0" smtClean="0"/>
              <a:t>; whose praise is not from men, but from God.</a:t>
            </a:r>
          </a:p>
          <a:p>
            <a:pPr>
              <a:buNone/>
            </a:pPr>
            <a:endParaRPr lang="en-US" dirty="0" smtClean="0"/>
          </a:p>
          <a:p>
            <a:r>
              <a:rPr lang="en-US" dirty="0" smtClean="0"/>
              <a:t>Galatians 3:2-5 MKJV  This only I would learn from you: </a:t>
            </a:r>
            <a:r>
              <a:rPr lang="en-US" u="sng" dirty="0" smtClean="0"/>
              <a:t>Did you receive the Spirit by works of the law, or by hearing of faith?  </a:t>
            </a:r>
            <a:r>
              <a:rPr lang="en-US" dirty="0" smtClean="0"/>
              <a:t>(3)  Are you so foolish? Having begun in the Spirit, do you now perfect yourself in the flesh?  (4)  Did you suffer so many things in vain, if indeed it is even in vain?  (5)  Then He supplying the Spirit to you and working powerful works in you, is it by works of the law, or by hearing of faith?</a:t>
            </a:r>
          </a:p>
          <a:p>
            <a:pPr>
              <a:buNone/>
            </a:pPr>
            <a:endParaRPr lang="en-US" dirty="0" smtClean="0"/>
          </a:p>
          <a:p>
            <a:r>
              <a:rPr lang="en-US" dirty="0" smtClean="0"/>
              <a:t>Galatians 5:18 MKJV  </a:t>
            </a:r>
            <a:r>
              <a:rPr lang="en-US" u="sng" dirty="0" smtClean="0"/>
              <a:t>But if you are led by the Spirit, you are not under law.</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1</a:t>
            </a:r>
            <a:endParaRPr lang="en-US" dirty="0"/>
          </a:p>
        </p:txBody>
      </p:sp>
      <p:sp>
        <p:nvSpPr>
          <p:cNvPr id="3" name="Content Placeholder 2"/>
          <p:cNvSpPr>
            <a:spLocks noGrp="1"/>
          </p:cNvSpPr>
          <p:nvPr>
            <p:ph sz="quarter" idx="1"/>
          </p:nvPr>
        </p:nvSpPr>
        <p:spPr/>
        <p:txBody>
          <a:bodyPr/>
          <a:lstStyle/>
          <a:p>
            <a:r>
              <a:rPr lang="en-US" dirty="0" smtClean="0"/>
              <a:t>A religious leader knows the Bible backwards but is full of hate, rage and control. He trusts no one and invents numerous rules for his church.  What is wrong with this?</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alking In The Kingdom&amp;quot;&quot;/&gt;&lt;property id=&quot;20307&quot; value=&quot;256&quot;/&gt;&lt;/object&gt;&lt;object type=&quot;3&quot; unique_id=&quot;10005&quot;&gt;&lt;property id=&quot;20148&quot; value=&quot;5&quot;/&gt;&lt;property id=&quot;20300&quot; value=&quot;Slide 2 - &amp;quot;Love – Replaces - Legalism&amp;quot;&quot;/&gt;&lt;property id=&quot;20307&quot; value=&quot;257&quot;/&gt;&lt;/object&gt;&lt;object type=&quot;3&quot; unique_id=&quot;10006&quot;&gt;&lt;property id=&quot;20148&quot; value=&quot;5&quot;/&gt;&lt;property id=&quot;20300&quot; value=&quot;Slide 5 - &amp;quot;Walking: It’s About Long-Term Lifestyle&amp;quot;&quot;/&gt;&lt;property id=&quot;20307&quot; value=&quot;258&quot;/&gt;&lt;/object&gt;&lt;object type=&quot;3&quot; unique_id=&quot;10007&quot;&gt;&lt;property id=&quot;20148&quot; value=&quot;5&quot;/&gt;&lt;property id=&quot;20300&quot; value=&quot;Slide 6 - &amp;quot;Walking…&amp;quot;&quot;/&gt;&lt;property id=&quot;20307&quot; value=&quot;259&quot;/&gt;&lt;/object&gt;&lt;object type=&quot;3&quot; unique_id=&quot;10008&quot;&gt;&lt;property id=&quot;20148&quot; value=&quot;5&quot;/&gt;&lt;property id=&quot;20300&quot; value=&quot;Slide 7 - &amp;quot;The Spirit – Replaces – The Letter&amp;quot;&quot;/&gt;&lt;property id=&quot;20307&quot; value=&quot;260&quot;/&gt;&lt;/object&gt;&lt;object type=&quot;3&quot; unique_id=&quot;10009&quot;&gt;&lt;property id=&quot;20148&quot; value=&quot;5&quot;/&gt;&lt;property id=&quot;20300&quot; value=&quot;Slide 8 - &amp;quot;Spirit….&amp;quot;&quot;/&gt;&lt;property id=&quot;20307&quot; value=&quot;261&quot;/&gt;&lt;/object&gt;&lt;object type=&quot;3&quot; unique_id=&quot;10010&quot;&gt;&lt;property id=&quot;20148&quot; value=&quot;5&quot;/&gt;&lt;property id=&quot;20300&quot; value=&quot;Slide 9 - &amp;quot;Scenario Question 1&amp;quot;&quot;/&gt;&lt;property id=&quot;20307&quot; value=&quot;262&quot;/&gt;&lt;/object&gt;&lt;object type=&quot;3&quot; unique_id=&quot;10011&quot;&gt;&lt;property id=&quot;20148&quot; value=&quot;5&quot;/&gt;&lt;property id=&quot;20300&quot; value=&quot;Slide 10 - &amp;quot;Principles &amp;gt; Precepts&amp;quot;&quot;/&gt;&lt;property id=&quot;20307&quot; value=&quot;263&quot;/&gt;&lt;/object&gt;&lt;object type=&quot;3&quot; unique_id=&quot;10012&quot;&gt;&lt;property id=&quot;20148&quot; value=&quot;5&quot;/&gt;&lt;property id=&quot;20300&quot; value=&quot;Slide 11 - &amp;quot;How To Draw The Lines - 1&amp;quot;&quot;/&gt;&lt;property id=&quot;20307&quot; value=&quot;264&quot;/&gt;&lt;/object&gt;&lt;object type=&quot;3&quot; unique_id=&quot;10013&quot;&gt;&lt;property id=&quot;20148&quot; value=&quot;5&quot;/&gt;&lt;property id=&quot;20300&quot; value=&quot;Slide 12 - &amp;quot;How To Draw The Lines - 2&amp;quot;&quot;/&gt;&lt;property id=&quot;20307&quot; value=&quot;265&quot;/&gt;&lt;/object&gt;&lt;object type=&quot;3&quot; unique_id=&quot;10014&quot;&gt;&lt;property id=&quot;20148&quot; value=&quot;5&quot;/&gt;&lt;property id=&quot;20300&quot; value=&quot;Slide 13 - &amp;quot;How To Draw The Lines - 3&amp;quot;&quot;/&gt;&lt;property id=&quot;20307&quot; value=&quot;266&quot;/&gt;&lt;/object&gt;&lt;object type=&quot;3&quot; unique_id=&quot;10015&quot;&gt;&lt;property id=&quot;20148&quot; value=&quot;5&quot;/&gt;&lt;property id=&quot;20300&quot; value=&quot;Slide 14 - &amp;quot;7 Examples Of Applied Principles&amp;quot;&quot;/&gt;&lt;property id=&quot;20307&quot; value=&quot;267&quot;/&gt;&lt;/object&gt;&lt;object type=&quot;3&quot; unique_id=&quot;10016&quot;&gt;&lt;property id=&quot;20148&quot; value=&quot;5&quot;/&gt;&lt;property id=&quot;20300&quot; value=&quot;Slide 15 - &amp;quot;Scenario Question 2&amp;quot;&quot;/&gt;&lt;property id=&quot;20307&quot; value=&quot;268&quot;/&gt;&lt;/object&gt;&lt;object type=&quot;3&quot; unique_id=&quot;10062&quot;&gt;&lt;property id=&quot;20148&quot; value=&quot;5&quot;/&gt;&lt;property id=&quot;20300&quot; value=&quot;Slide 3 - &amp;quot;Love cont’d&amp;quot;&quot;/&gt;&lt;property id=&quot;20307&quot; value=&quot;269&quot;/&gt;&lt;/object&gt;&lt;object type=&quot;3&quot; unique_id=&quot;10159&quot;&gt;&lt;property id=&quot;20148&quot; value=&quot;5&quot;/&gt;&lt;property id=&quot;20300&quot; value=&quot;Slide 4 - &amp;quot;Things You Got Away With In The O.T.&amp;quot;&quot;/&gt;&lt;property id=&quot;20307&quot; value=&quot;27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130</TotalTime>
  <Words>1395</Words>
  <Application>Microsoft Office PowerPoint</Application>
  <PresentationFormat>On-screen Show (4:3)</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Origin</vt:lpstr>
      <vt:lpstr>Walking In The Kingdom</vt:lpstr>
      <vt:lpstr>Love – Replaces - Legalism</vt:lpstr>
      <vt:lpstr>Love cont’d</vt:lpstr>
      <vt:lpstr>Comparison of Law vs. Love</vt:lpstr>
      <vt:lpstr>Walking: It’s About Long-Term Lifestyle</vt:lpstr>
      <vt:lpstr>Walking…</vt:lpstr>
      <vt:lpstr>The Spirit – Replaces – The Letter</vt:lpstr>
      <vt:lpstr>Spirit….</vt:lpstr>
      <vt:lpstr>Scenario Question 1</vt:lpstr>
      <vt:lpstr>Principles &gt; Precepts</vt:lpstr>
      <vt:lpstr>How To Draw The Lines - 1</vt:lpstr>
      <vt:lpstr>How To Draw The Lines - 2</vt:lpstr>
      <vt:lpstr>How To Draw The Lines - 3</vt:lpstr>
      <vt:lpstr>7 Examples Of Applied Principles</vt:lpstr>
      <vt:lpstr>Scenario Question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In The Kingdom</dc:title>
  <dc:creator>John Edmiston</dc:creator>
  <cp:lastModifiedBy>John Edmiston</cp:lastModifiedBy>
  <cp:revision>11</cp:revision>
  <dcterms:created xsi:type="dcterms:W3CDTF">2015-08-05T19:03:06Z</dcterms:created>
  <dcterms:modified xsi:type="dcterms:W3CDTF">2015-08-09T02:45:44Z</dcterms:modified>
</cp:coreProperties>
</file>