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96"/>
  </p:notesMasterIdLst>
  <p:handoutMasterIdLst>
    <p:handoutMasterId r:id="rId97"/>
  </p:handoutMasterIdLst>
  <p:sldIdLst>
    <p:sldId id="256" r:id="rId2"/>
    <p:sldId id="257" r:id="rId3"/>
    <p:sldId id="258" r:id="rId4"/>
    <p:sldId id="259" r:id="rId5"/>
    <p:sldId id="305"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302" r:id="rId37"/>
    <p:sldId id="303" r:id="rId38"/>
    <p:sldId id="304" r:id="rId39"/>
    <p:sldId id="290" r:id="rId40"/>
    <p:sldId id="291" r:id="rId41"/>
    <p:sldId id="292" r:id="rId42"/>
    <p:sldId id="293" r:id="rId43"/>
    <p:sldId id="306" r:id="rId44"/>
    <p:sldId id="294" r:id="rId45"/>
    <p:sldId id="295" r:id="rId46"/>
    <p:sldId id="307" r:id="rId47"/>
    <p:sldId id="299" r:id="rId48"/>
    <p:sldId id="300"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 id="346" r:id="rId88"/>
    <p:sldId id="347" r:id="rId89"/>
    <p:sldId id="348" r:id="rId90"/>
    <p:sldId id="349" r:id="rId91"/>
    <p:sldId id="350" r:id="rId92"/>
    <p:sldId id="351" r:id="rId93"/>
    <p:sldId id="352" r:id="rId94"/>
    <p:sldId id="353" r:id="rId95"/>
  </p:sldIdLst>
  <p:sldSz cx="9144000" cy="6858000" type="screen4x3"/>
  <p:notesSz cx="9601200" cy="73152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Times New Roman" pitchFamily="18" charset="0"/>
      </a:defRPr>
    </a:lvl1pPr>
    <a:lvl2pPr marL="457200" algn="l" rtl="0" fontAlgn="base">
      <a:spcBef>
        <a:spcPct val="0"/>
      </a:spcBef>
      <a:spcAft>
        <a:spcPct val="0"/>
      </a:spcAft>
      <a:defRPr sz="2400" kern="1200">
        <a:solidFill>
          <a:schemeClr val="tx1"/>
        </a:solidFill>
        <a:latin typeface="Tahoma" pitchFamily="34" charset="0"/>
        <a:ea typeface="+mn-ea"/>
        <a:cs typeface="Times New Roman" pitchFamily="18" charset="0"/>
      </a:defRPr>
    </a:lvl2pPr>
    <a:lvl3pPr marL="914400" algn="l" rtl="0" fontAlgn="base">
      <a:spcBef>
        <a:spcPct val="0"/>
      </a:spcBef>
      <a:spcAft>
        <a:spcPct val="0"/>
      </a:spcAft>
      <a:defRPr sz="2400" kern="1200">
        <a:solidFill>
          <a:schemeClr val="tx1"/>
        </a:solidFill>
        <a:latin typeface="Tahoma" pitchFamily="34" charset="0"/>
        <a:ea typeface="+mn-ea"/>
        <a:cs typeface="Times New Roman" pitchFamily="18" charset="0"/>
      </a:defRPr>
    </a:lvl3pPr>
    <a:lvl4pPr marL="1371600" algn="l" rtl="0" fontAlgn="base">
      <a:spcBef>
        <a:spcPct val="0"/>
      </a:spcBef>
      <a:spcAft>
        <a:spcPct val="0"/>
      </a:spcAft>
      <a:defRPr sz="2400" kern="1200">
        <a:solidFill>
          <a:schemeClr val="tx1"/>
        </a:solidFill>
        <a:latin typeface="Tahoma" pitchFamily="34" charset="0"/>
        <a:ea typeface="+mn-ea"/>
        <a:cs typeface="Times New Roman" pitchFamily="18" charset="0"/>
      </a:defRPr>
    </a:lvl4pPr>
    <a:lvl5pPr marL="1828800" algn="l" rtl="0" fontAlgn="base">
      <a:spcBef>
        <a:spcPct val="0"/>
      </a:spcBef>
      <a:spcAft>
        <a:spcPct val="0"/>
      </a:spcAft>
      <a:defRPr sz="2400" kern="1200">
        <a:solidFill>
          <a:schemeClr val="tx1"/>
        </a:solidFill>
        <a:latin typeface="Tahoma" pitchFamily="34" charset="0"/>
        <a:ea typeface="+mn-ea"/>
        <a:cs typeface="Times New Roman" pitchFamily="18" charset="0"/>
      </a:defRPr>
    </a:lvl5pPr>
    <a:lvl6pPr marL="2286000" algn="l" defTabSz="914400" rtl="0" eaLnBrk="1" latinLnBrk="0" hangingPunct="1">
      <a:defRPr sz="2400" kern="1200">
        <a:solidFill>
          <a:schemeClr val="tx1"/>
        </a:solidFill>
        <a:latin typeface="Tahoma" pitchFamily="34" charset="0"/>
        <a:ea typeface="+mn-ea"/>
        <a:cs typeface="Times New Roman" pitchFamily="18" charset="0"/>
      </a:defRPr>
    </a:lvl6pPr>
    <a:lvl7pPr marL="2743200" algn="l" defTabSz="914400" rtl="0" eaLnBrk="1" latinLnBrk="0" hangingPunct="1">
      <a:defRPr sz="2400" kern="1200">
        <a:solidFill>
          <a:schemeClr val="tx1"/>
        </a:solidFill>
        <a:latin typeface="Tahoma" pitchFamily="34" charset="0"/>
        <a:ea typeface="+mn-ea"/>
        <a:cs typeface="Times New Roman" pitchFamily="18" charset="0"/>
      </a:defRPr>
    </a:lvl7pPr>
    <a:lvl8pPr marL="3200400" algn="l" defTabSz="914400" rtl="0" eaLnBrk="1" latinLnBrk="0" hangingPunct="1">
      <a:defRPr sz="2400" kern="1200">
        <a:solidFill>
          <a:schemeClr val="tx1"/>
        </a:solidFill>
        <a:latin typeface="Tahoma" pitchFamily="34" charset="0"/>
        <a:ea typeface="+mn-ea"/>
        <a:cs typeface="Times New Roman" pitchFamily="18" charset="0"/>
      </a:defRPr>
    </a:lvl8pPr>
    <a:lvl9pPr marL="3657600" algn="l" defTabSz="914400" rtl="0" eaLnBrk="1" latinLnBrk="0" hangingPunct="1">
      <a:defRPr sz="2400" kern="1200">
        <a:solidFill>
          <a:schemeClr val="tx1"/>
        </a:solidFill>
        <a:latin typeface="Tahoma" pitchFamily="34"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645" autoAdjust="0"/>
    <p:restoredTop sz="90929"/>
  </p:normalViewPr>
  <p:slideViewPr>
    <p:cSldViewPr>
      <p:cViewPr varScale="1">
        <p:scale>
          <a:sx n="68" d="100"/>
          <a:sy n="68" d="100"/>
        </p:scale>
        <p:origin x="528"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1" y="1"/>
            <a:ext cx="4161566" cy="3661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en-US"/>
          </a:p>
        </p:txBody>
      </p:sp>
      <p:sp>
        <p:nvSpPr>
          <p:cNvPr id="79875" name="Rectangle 3"/>
          <p:cNvSpPr>
            <a:spLocks noGrp="1" noChangeArrowheads="1"/>
          </p:cNvSpPr>
          <p:nvPr>
            <p:ph type="dt" sz="quarter" idx="1"/>
          </p:nvPr>
        </p:nvSpPr>
        <p:spPr bwMode="auto">
          <a:xfrm>
            <a:off x="5439634" y="1"/>
            <a:ext cx="4161566" cy="3661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en-US"/>
          </a:p>
        </p:txBody>
      </p:sp>
      <p:sp>
        <p:nvSpPr>
          <p:cNvPr id="79876" name="Rectangle 4"/>
          <p:cNvSpPr>
            <a:spLocks noGrp="1" noChangeArrowheads="1"/>
          </p:cNvSpPr>
          <p:nvPr>
            <p:ph type="ftr" sz="quarter" idx="2"/>
          </p:nvPr>
        </p:nvSpPr>
        <p:spPr bwMode="auto">
          <a:xfrm>
            <a:off x="1" y="6949030"/>
            <a:ext cx="4161566" cy="3661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en-US"/>
          </a:p>
        </p:txBody>
      </p:sp>
      <p:sp>
        <p:nvSpPr>
          <p:cNvPr id="79877" name="Rectangle 5"/>
          <p:cNvSpPr>
            <a:spLocks noGrp="1" noChangeArrowheads="1"/>
          </p:cNvSpPr>
          <p:nvPr>
            <p:ph type="sldNum" sz="quarter" idx="3"/>
          </p:nvPr>
        </p:nvSpPr>
        <p:spPr bwMode="auto">
          <a:xfrm>
            <a:off x="5439634" y="6949030"/>
            <a:ext cx="4161566" cy="3661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152EE573-D30A-4D78-B400-1FB440F350B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161566" cy="36617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437393" y="1"/>
            <a:ext cx="4161566" cy="366170"/>
          </a:xfrm>
          <a:prstGeom prst="rect">
            <a:avLst/>
          </a:prstGeom>
        </p:spPr>
        <p:txBody>
          <a:bodyPr vert="horz" lIns="91440" tIns="45720" rIns="91440" bIns="45720" rtlCol="0"/>
          <a:lstStyle>
            <a:lvl1pPr algn="r">
              <a:defRPr sz="1200"/>
            </a:lvl1pPr>
          </a:lstStyle>
          <a:p>
            <a:fld id="{8308C1FF-F11C-4473-974D-2A9BF8B5B647}" type="datetimeFigureOut">
              <a:rPr lang="en-US" smtClean="0"/>
              <a:t>1/7/2022</a:t>
            </a:fld>
            <a:endParaRPr lang="en-US"/>
          </a:p>
        </p:txBody>
      </p:sp>
      <p:sp>
        <p:nvSpPr>
          <p:cNvPr id="4" name="Slide Image Placeholder 3"/>
          <p:cNvSpPr>
            <a:spLocks noGrp="1" noRot="1" noChangeAspect="1"/>
          </p:cNvSpPr>
          <p:nvPr>
            <p:ph type="sldImg" idx="2"/>
          </p:nvPr>
        </p:nvSpPr>
        <p:spPr>
          <a:xfrm>
            <a:off x="2971800" y="547688"/>
            <a:ext cx="3657600" cy="27447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59672" y="3474515"/>
            <a:ext cx="7681857" cy="32920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947861"/>
            <a:ext cx="4161566" cy="36616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437393" y="6947861"/>
            <a:ext cx="4161566" cy="366169"/>
          </a:xfrm>
          <a:prstGeom prst="rect">
            <a:avLst/>
          </a:prstGeom>
        </p:spPr>
        <p:txBody>
          <a:bodyPr vert="horz" lIns="91440" tIns="45720" rIns="91440" bIns="45720" rtlCol="0" anchor="b"/>
          <a:lstStyle>
            <a:lvl1pPr algn="r">
              <a:defRPr sz="1200"/>
            </a:lvl1pPr>
          </a:lstStyle>
          <a:p>
            <a:fld id="{B0F1CE36-F3D8-4853-A67B-F6B6F60942C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ACE1AE-98CB-4740-9E31-89FFB0DF8AD7}" type="slidenum">
              <a:rPr lang="en-US"/>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09B47A6-4168-46E3-888B-345CD71384F0}" type="slidenum">
              <a:rPr lang="en-US"/>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AFF84E-4FC6-464E-BB33-2C8C4B54A3BB}" type="slidenum">
              <a:rPr lang="en-US"/>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1D2E6A-2FC8-43EF-AE3D-0AE069AE39B0}" type="slidenum">
              <a:rPr lang="en-US"/>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A5D0339-F315-4A25-A3B4-5C30197A779D}" type="slidenum">
              <a:rPr lang="en-US"/>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562F95-8C39-4D57-9018-E401D08E9F43}" type="slidenum">
              <a:rPr lang="en-US"/>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157ABF2-892E-4B6F-B4B5-C716D36129E7}" type="slidenum">
              <a:rPr lang="en-US"/>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2D08FD-2A8C-4E79-948C-EB405C8F389A}" type="slidenum">
              <a:rPr lang="en-US"/>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88D693-8C10-4084-BB9F-AA895B0F04A8}" type="slidenum">
              <a:rPr lang="en-US"/>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CA44EE-7584-4009-A12A-E9A80973AA2C}" type="slidenum">
              <a:rPr lang="en-US"/>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E3B7B5-D97C-4316-B8CB-2E8D8A886470}" type="slidenum">
              <a:rPr lang="en-US"/>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FF05B41-EF7B-46D0-B2CC-BCA51CB3E4C0}" type="slidenum">
              <a:rPr lang="en-US"/>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B968999-9E9C-41B2-8FCA-8BCE127F5510}" type="slidenum">
              <a:rPr lang="en-US"/>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A40206-E932-49AF-8E0B-28548F92A8F2}" type="slidenum">
              <a:rPr lang="en-US"/>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7F8948-5AF1-4EB9-8005-1ABD288CAF9D}" type="slidenum">
              <a:rPr lang="en-US"/>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95EE27-5403-48ED-B632-030EB05C7821}" type="slidenum">
              <a:rPr lang="en-US"/>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131E72-453D-4119-9724-DB06E8A4D3A4}" type="slidenum">
              <a:rPr lang="en-US"/>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D52157F-AC14-4CCC-8303-B01312409DE4}" type="slidenum">
              <a:rPr lang="en-US"/>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4CB382B-B665-4993-B840-1F80E20090F6}" type="slidenum">
              <a:rPr lang="en-US"/>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27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DAA1E8-3EDF-4E7F-94AB-D47E71EA1390}" type="slidenum">
              <a:rPr lang="en-US"/>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3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644DE94-033E-489B-A0DE-3C0964A5066C}" type="slidenum">
              <a:rPr lang="en-US"/>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47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2FFA84-CBE0-4227-B93F-40A122EDB451}" type="slidenum">
              <a:rPr lang="en-US"/>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5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47BB47-4C3A-4F09-9F53-FCA22FBEBA9C}" type="slidenum">
              <a:rPr lang="en-US"/>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5A4233-6C55-4944-80B2-FB5587E0B157}" type="slidenum">
              <a:rPr lang="en-US"/>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CC3B49-0FB0-4601-BCAD-3B39FD27BABB}" type="slidenum">
              <a:rPr lang="en-US"/>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9EB4AD-E0EF-49E1-A351-BE125FB9D95D}" type="slidenum">
              <a:rPr lang="en-US"/>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802F08-8A29-4326-8026-2DF769AFB166}" type="slidenum">
              <a:rPr lang="en-US"/>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09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3DC308-4E3C-49F1-BEDF-5A8BBAF5D8E3}" type="slidenum">
              <a:rPr lang="en-US"/>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1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449501-6842-459E-A1B9-C4126BAEDEF5}" type="slidenum">
              <a:rPr lang="en-US"/>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29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639DE4-F7AC-471B-A380-4882667ADD07}" type="slidenum">
              <a:rPr lang="en-US"/>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761E04-9B3E-4B42-B531-4D28B1C6CD7F}" type="slidenum">
              <a:rPr lang="en-US"/>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49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0C5C9E6-5FEE-40E0-8816-E31DFF017B44}" type="slidenum">
              <a:rPr lang="en-US"/>
              <a:pPr/>
              <a:t>81</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6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03FB94-3D0F-4E08-BA73-055856E06E3D}" type="slidenum">
              <a:rPr lang="en-US"/>
              <a:pPr/>
              <a:t>82</a:t>
            </a:fld>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70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FAE6DB-2B20-477D-94B6-54CDA2A76B47}" type="slidenum">
              <a:rPr lang="en-US"/>
              <a:pPr/>
              <a:t>83</a:t>
            </a:fld>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F23AB8-4E65-4484-B27A-AD74E02543F2}" type="slidenum">
              <a:rPr lang="en-US"/>
              <a:pPr/>
              <a:t>84</a:t>
            </a:fld>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90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A14E45-2E17-4F06-8A83-7F3B63195896}" type="slidenum">
              <a:rPr lang="en-US"/>
              <a:pPr/>
              <a:t>85</a:t>
            </a:fld>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0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FF394A1-2045-4439-A896-266F86959525}" type="slidenum">
              <a:rPr lang="en-US"/>
              <a:pPr/>
              <a:t>86</a:t>
            </a:fld>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11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909052-C51F-418F-BF90-5DB232D0CBBF}" type="slidenum">
              <a:rPr lang="en-US"/>
              <a:pPr/>
              <a:t>87</a:t>
            </a:fld>
            <a:endParaRPr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21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8B1EFB-98B2-49E9-83C5-1BDE22330E30}" type="slidenum">
              <a:rPr lang="en-US"/>
              <a:pPr/>
              <a:t>88</a:t>
            </a:fld>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3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34E059-9544-4BE3-9E85-8560FA0C3537}" type="slidenum">
              <a:rPr lang="en-US"/>
              <a:pPr/>
              <a:t>89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F1CE36-F3D8-4853-A67B-F6B6F60942C4}" type="slidenum">
              <a:rPr lang="en-US" smtClean="0"/>
              <a:t>9</a:t>
            </a:fld>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320D8D-543D-4CA4-AD7A-B1C276D63C9E}" type="slidenum">
              <a:rPr lang="en-US"/>
              <a:pPr/>
              <a:t>90</a:t>
            </a:fld>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723340-BEA2-4F77-9D85-32D124937FF4}" type="slidenum">
              <a:rPr lang="en-US"/>
              <a:pPr/>
              <a:t>91</a:t>
            </a:fld>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62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B9DC452-BE29-4888-AAA8-5B5259CAC62E}" type="slidenum">
              <a:rPr lang="en-US"/>
              <a:pPr/>
              <a:t>92</a:t>
            </a:fld>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72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D584D8E-9AE5-403B-BBE7-496E661F02F6}" type="slidenum">
              <a:rPr lang="en-US"/>
              <a:pPr/>
              <a:t>93</a:t>
            </a:fld>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83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571AC5-7190-481F-BFB4-DE07C2AE58AD}" type="slidenum">
              <a:rPr lang="en-US"/>
              <a:pPr/>
              <a:t>94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81932"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819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solidFill>
                  <a:schemeClr val="bg2"/>
                </a:solidFill>
              </a:defRPr>
            </a:lvl1pPr>
          </a:lstStyle>
          <a:p>
            <a:pPr>
              <a:defRPr/>
            </a:pPr>
            <a:fld id="{B2E84ACC-6B84-48E8-8DA1-46B7E307D35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D1FADF1-F68E-45D7-BC57-EC1082091A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E8337B9F-6787-4CF1-B20B-2BA75EAAB44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67558C54-B0FB-4849-BABB-09A1A4EAF6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7B6C41A4-FC12-4DCE-B1EB-E4E50C358F5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CBAAC9A2-0A51-44B9-839D-402759C0F92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ADE9F4EC-E13E-475D-BA65-EAEEE03B0B2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97BD9979-6317-46BC-BA07-69D811EEAA4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2017E633-D2E6-47C5-A084-18F0CB7068E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479B0D30-EE8F-41FB-9CC7-94BE7C1038A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A3DBD17-ACEF-4D92-A01C-46AA13A20C3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a:p>
        </p:txBody>
      </p:sp>
      <p:sp>
        <p:nvSpPr>
          <p:cNvPr id="8089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8090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a:p>
        </p:txBody>
      </p:sp>
      <p:sp>
        <p:nvSpPr>
          <p:cNvPr id="8090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8090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a:p>
        </p:txBody>
      </p:sp>
      <p:sp>
        <p:nvSpPr>
          <p:cNvPr id="8090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n-US"/>
          </a:p>
        </p:txBody>
      </p:sp>
      <p:sp>
        <p:nvSpPr>
          <p:cNvPr id="8090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1033"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7"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endParaRPr lang="en-US"/>
          </a:p>
        </p:txBody>
      </p:sp>
      <p:sp>
        <p:nvSpPr>
          <p:cNvPr id="80908"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vl1pPr>
          </a:lstStyle>
          <a:p>
            <a:pPr>
              <a:defRPr/>
            </a:pPr>
            <a:endParaRPr lang="en-US"/>
          </a:p>
        </p:txBody>
      </p:sp>
      <p:sp>
        <p:nvSpPr>
          <p:cNvPr id="80909"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CA17C664-7E84-4682-86FA-8065328C8DE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cs typeface="Times New Roman" pitchFamily="18" charset="0"/>
        </a:defRPr>
      </a:lvl2pPr>
      <a:lvl3pPr algn="l" rtl="0" eaLnBrk="0" fontAlgn="base" hangingPunct="0">
        <a:spcBef>
          <a:spcPct val="0"/>
        </a:spcBef>
        <a:spcAft>
          <a:spcPct val="0"/>
        </a:spcAft>
        <a:defRPr sz="4400">
          <a:solidFill>
            <a:schemeClr val="tx2"/>
          </a:solidFill>
          <a:latin typeface="Tahoma" pitchFamily="34" charset="0"/>
          <a:cs typeface="Times New Roman" pitchFamily="18" charset="0"/>
        </a:defRPr>
      </a:lvl3pPr>
      <a:lvl4pPr algn="l" rtl="0" eaLnBrk="0" fontAlgn="base" hangingPunct="0">
        <a:spcBef>
          <a:spcPct val="0"/>
        </a:spcBef>
        <a:spcAft>
          <a:spcPct val="0"/>
        </a:spcAft>
        <a:defRPr sz="4400">
          <a:solidFill>
            <a:schemeClr val="tx2"/>
          </a:solidFill>
          <a:latin typeface="Tahoma" pitchFamily="34" charset="0"/>
          <a:cs typeface="Times New Roman" pitchFamily="18" charset="0"/>
        </a:defRPr>
      </a:lvl4pPr>
      <a:lvl5pPr algn="l" rtl="0" eaLnBrk="0" fontAlgn="base" hangingPunct="0">
        <a:spcBef>
          <a:spcPct val="0"/>
        </a:spcBef>
        <a:spcAft>
          <a:spcPct val="0"/>
        </a:spcAft>
        <a:defRPr sz="4400">
          <a:solidFill>
            <a:schemeClr val="tx2"/>
          </a:solidFill>
          <a:latin typeface="Tahoma" pitchFamily="34" charset="0"/>
          <a:cs typeface="Times New Roman" pitchFamily="18" charset="0"/>
        </a:defRPr>
      </a:lvl5pPr>
      <a:lvl6pPr marL="457200" algn="l" rtl="0" fontAlgn="base">
        <a:spcBef>
          <a:spcPct val="0"/>
        </a:spcBef>
        <a:spcAft>
          <a:spcPct val="0"/>
        </a:spcAft>
        <a:defRPr sz="4400">
          <a:solidFill>
            <a:schemeClr val="tx2"/>
          </a:solidFill>
          <a:latin typeface="Tahoma" pitchFamily="34" charset="0"/>
          <a:cs typeface="Times New Roman" pitchFamily="18" charset="0"/>
        </a:defRPr>
      </a:lvl6pPr>
      <a:lvl7pPr marL="914400" algn="l" rtl="0" fontAlgn="base">
        <a:spcBef>
          <a:spcPct val="0"/>
        </a:spcBef>
        <a:spcAft>
          <a:spcPct val="0"/>
        </a:spcAft>
        <a:defRPr sz="4400">
          <a:solidFill>
            <a:schemeClr val="tx2"/>
          </a:solidFill>
          <a:latin typeface="Tahoma" pitchFamily="34" charset="0"/>
          <a:cs typeface="Times New Roman" pitchFamily="18" charset="0"/>
        </a:defRPr>
      </a:lvl7pPr>
      <a:lvl8pPr marL="1371600" algn="l" rtl="0" fontAlgn="base">
        <a:spcBef>
          <a:spcPct val="0"/>
        </a:spcBef>
        <a:spcAft>
          <a:spcPct val="0"/>
        </a:spcAft>
        <a:defRPr sz="4400">
          <a:solidFill>
            <a:schemeClr val="tx2"/>
          </a:solidFill>
          <a:latin typeface="Tahoma" pitchFamily="34" charset="0"/>
          <a:cs typeface="Times New Roman" pitchFamily="18" charset="0"/>
        </a:defRPr>
      </a:lvl8pPr>
      <a:lvl9pPr marL="1828800" algn="l" rtl="0" fontAlgn="base">
        <a:spcBef>
          <a:spcPct val="0"/>
        </a:spcBef>
        <a:spcAft>
          <a:spcPct val="0"/>
        </a:spcAft>
        <a:defRPr sz="4400">
          <a:solidFill>
            <a:schemeClr val="tx2"/>
          </a:solidFill>
          <a:latin typeface="Tahoma" pitchFamily="34" charset="0"/>
          <a:cs typeface="Times New Roman" pitchFamily="18"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914400" y="4267200"/>
            <a:ext cx="7550150" cy="1295400"/>
          </a:xfrm>
        </p:spPr>
        <p:txBody>
          <a:bodyPr/>
          <a:lstStyle/>
          <a:p>
            <a:pPr eaLnBrk="1" hangingPunct="1"/>
            <a:r>
              <a:rPr lang="en-US" sz="6000" dirty="0" smtClean="0">
                <a:solidFill>
                  <a:srgbClr val="C00000"/>
                </a:solidFill>
                <a:effectLst>
                  <a:outerShdw blurRad="38100" dist="38100" dir="2700000" algn="tl">
                    <a:srgbClr val="000000">
                      <a:alpha val="43137"/>
                    </a:srgbClr>
                  </a:outerShdw>
                </a:effectLst>
                <a:latin typeface="Univers" pitchFamily="34" charset="0"/>
              </a:rPr>
              <a:t>Renewing The Mind</a:t>
            </a:r>
          </a:p>
          <a:p>
            <a:pPr eaLnBrk="1" hangingPunct="1"/>
            <a:endParaRPr lang="en-US" sz="6000" b="1" i="1" dirty="0" smtClean="0">
              <a:solidFill>
                <a:srgbClr val="C00000"/>
              </a:solidFill>
              <a:effectLst>
                <a:outerShdw blurRad="38100" dist="38100" dir="2700000" algn="tl">
                  <a:srgbClr val="000000">
                    <a:alpha val="43137"/>
                  </a:srgbClr>
                </a:outerShdw>
              </a:effectLst>
              <a:latin typeface="ZapfChan Bd BT" pitchFamily="66" charset="0"/>
            </a:endParaRPr>
          </a:p>
        </p:txBody>
      </p:sp>
    </p:spTree>
  </p:cSld>
  <p:clrMapOvr>
    <a:masterClrMapping/>
  </p:clrMapOvr>
  <p:transition>
    <p:dissolve/>
    <p:sndAc>
      <p:stSnd>
        <p:snd r:embed="rId3" name="chimes.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YHWH vs. Baal</a:t>
            </a:r>
          </a:p>
        </p:txBody>
      </p:sp>
      <p:sp>
        <p:nvSpPr>
          <p:cNvPr id="12291" name="Rectangle 3"/>
          <p:cNvSpPr>
            <a:spLocks noGrp="1" noChangeArrowheads="1"/>
          </p:cNvSpPr>
          <p:nvPr>
            <p:ph type="body" idx="1"/>
          </p:nvPr>
        </p:nvSpPr>
        <p:spPr>
          <a:xfrm>
            <a:off x="533400" y="2057400"/>
            <a:ext cx="7772400" cy="4572000"/>
          </a:xfrm>
        </p:spPr>
        <p:txBody>
          <a:bodyPr/>
          <a:lstStyle/>
          <a:p>
            <a:pPr eaLnBrk="1" hangingPunct="1"/>
            <a:r>
              <a:rPr lang="en-US" sz="1800" smtClean="0"/>
              <a:t>In the Old Testament they even had two distinct religions worshipping Baal when it came to farming and fertility and Yahweh when it came to war. </a:t>
            </a:r>
          </a:p>
          <a:p>
            <a:pPr eaLnBrk="1" hangingPunct="1"/>
            <a:r>
              <a:rPr lang="en-US" sz="1800" smtClean="0"/>
              <a:t>Dual value systems such as this have been castigated by the prophets, Jesus and the apostles from one end of the Bible to the other. </a:t>
            </a:r>
          </a:p>
          <a:p>
            <a:pPr eaLnBrk="1" hangingPunct="1"/>
            <a:r>
              <a:rPr lang="en-US" sz="1800" smtClean="0"/>
              <a:t>From Joshua's "choose which day who you will serve" (Joshua 24:15) --  to Elijah's "how long will you falter between two opinions" (1Kings 18:21) </a:t>
            </a:r>
            <a:br>
              <a:rPr lang="en-US" sz="1800" smtClean="0"/>
            </a:br>
            <a:r>
              <a:rPr lang="en-US" sz="1800" smtClean="0"/>
              <a:t>-  to Jesus and "you cannot serve God and Mammon" (Matthew 6:21-24) </a:t>
            </a:r>
            <a:br>
              <a:rPr lang="en-US" sz="1800" smtClean="0"/>
            </a:br>
            <a:r>
              <a:rPr lang="en-US" sz="1800" smtClean="0"/>
              <a:t>-  to James and his exhortations against double-mindedness and worldliness. (James 1:5-8, 4:1-7).</a:t>
            </a:r>
          </a:p>
        </p:txBody>
      </p:sp>
    </p:spTree>
  </p:cSld>
  <p:clrMapOvr>
    <a:masterClrMapping/>
  </p:clrMapOvr>
  <p:transition>
    <p:dissolve/>
    <p:sndAc>
      <p:stSnd>
        <p:snd r:embed="rId3"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Tossed To And Fro</a:t>
            </a:r>
            <a:r>
              <a:rPr lang="en-US" smtClean="0">
                <a:latin typeface="Times New Roman" pitchFamily="18" charset="0"/>
              </a:rPr>
              <a:t>…</a:t>
            </a:r>
            <a:r>
              <a:rPr lang="en-US" smtClean="0"/>
              <a:t>.</a:t>
            </a:r>
          </a:p>
        </p:txBody>
      </p:sp>
      <p:sp>
        <p:nvSpPr>
          <p:cNvPr id="13315" name="Rectangle 3"/>
          <p:cNvSpPr>
            <a:spLocks noGrp="1" noChangeArrowheads="1"/>
          </p:cNvSpPr>
          <p:nvPr>
            <p:ph type="body" idx="1"/>
          </p:nvPr>
        </p:nvSpPr>
        <p:spPr>
          <a:xfrm>
            <a:off x="228600" y="2057400"/>
            <a:ext cx="8421688" cy="4114800"/>
          </a:xfrm>
        </p:spPr>
        <p:txBody>
          <a:bodyPr/>
          <a:lstStyle/>
          <a:p>
            <a:pPr eaLnBrk="1" hangingPunct="1">
              <a:lnSpc>
                <a:spcPct val="90000"/>
              </a:lnSpc>
            </a:pPr>
            <a:r>
              <a:rPr lang="en-US" sz="2400" smtClean="0"/>
              <a:t>Such people have literally two belief systems and two minds - Scripture calls them "double-minded" and says that they are spiritually unstable. (James 1:5-8)</a:t>
            </a:r>
          </a:p>
          <a:p>
            <a:pPr eaLnBrk="1" hangingPunct="1">
              <a:lnSpc>
                <a:spcPct val="90000"/>
              </a:lnSpc>
            </a:pPr>
            <a:r>
              <a:rPr lang="en-US" sz="2400" smtClean="0"/>
              <a:t> This instability results from the fact that they are constantly choosing between two or more things they can believe at any one moment. </a:t>
            </a:r>
          </a:p>
          <a:p>
            <a:pPr eaLnBrk="1" hangingPunct="1">
              <a:lnSpc>
                <a:spcPct val="90000"/>
              </a:lnSpc>
            </a:pPr>
            <a:r>
              <a:rPr lang="en-US" sz="2400" smtClean="0"/>
              <a:t>One minute they choose to operate from the biblical belief, the next minute they choose to operate from greed, superstition or expediency. </a:t>
            </a:r>
          </a:p>
          <a:p>
            <a:pPr eaLnBrk="1" hangingPunct="1">
              <a:lnSpc>
                <a:spcPct val="90000"/>
              </a:lnSpc>
            </a:pPr>
            <a:r>
              <a:rPr lang="en-US" sz="2400" smtClean="0"/>
              <a:t>Up and down, tossed here and there like the waves of the sea. </a:t>
            </a:r>
          </a:p>
        </p:txBody>
      </p:sp>
    </p:spTree>
  </p:cSld>
  <p:clrMapOvr>
    <a:masterClrMapping/>
  </p:clrMapOvr>
  <p:transition>
    <p:dissolve/>
    <p:sndAc>
      <p:stSnd>
        <p:snd r:embed="rId3"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Pathology Within Us</a:t>
            </a:r>
          </a:p>
        </p:txBody>
      </p:sp>
      <p:sp>
        <p:nvSpPr>
          <p:cNvPr id="14339" name="Rectangle 3"/>
          <p:cNvSpPr>
            <a:spLocks noGrp="1" noChangeArrowheads="1"/>
          </p:cNvSpPr>
          <p:nvPr>
            <p:ph type="body" idx="1"/>
          </p:nvPr>
        </p:nvSpPr>
        <p:spPr>
          <a:xfrm>
            <a:off x="457200" y="2133600"/>
            <a:ext cx="7772400" cy="4114800"/>
          </a:xfrm>
        </p:spPr>
        <p:txBody>
          <a:bodyPr/>
          <a:lstStyle/>
          <a:p>
            <a:pPr eaLnBrk="1" hangingPunct="1"/>
            <a:r>
              <a:rPr lang="en-US" sz="2000" smtClean="0"/>
              <a:t>In addition to having multiple belief systems people can decide to hold evil and wicked beliefs or beliefs that are illogical and insane. </a:t>
            </a:r>
          </a:p>
          <a:p>
            <a:pPr eaLnBrk="1" hangingPunct="1"/>
            <a:r>
              <a:rPr lang="en-US" sz="2000" smtClean="0"/>
              <a:t>Some people honestly and truly believe that the entire world should be organized around their happiness. Others truly believe that they can take what they like and do what they like. </a:t>
            </a:r>
          </a:p>
          <a:p>
            <a:pPr eaLnBrk="1" hangingPunct="1"/>
            <a:r>
              <a:rPr lang="en-US" sz="2000" smtClean="0"/>
              <a:t>A few believe that flying jet planes into buildings will give glory to God and bring them eternal life in Paradise.</a:t>
            </a:r>
          </a:p>
          <a:p>
            <a:pPr eaLnBrk="1" hangingPunct="1"/>
            <a:r>
              <a:rPr lang="en-US" sz="2000" smtClean="0"/>
              <a:t> Yet others believe that worshipping an idol will give them spiritual power and good fortune. </a:t>
            </a:r>
          </a:p>
          <a:p>
            <a:pPr eaLnBrk="1" hangingPunct="1"/>
            <a:r>
              <a:rPr lang="en-US" sz="2000" smtClean="0"/>
              <a:t>The birds nest of human beliefs inside us can become very  toxic and result in pathological life choices.</a:t>
            </a:r>
            <a:r>
              <a:rPr lang="en-US" sz="2800" smtClean="0"/>
              <a:t> </a:t>
            </a:r>
          </a:p>
        </p:txBody>
      </p:sp>
    </p:spTree>
  </p:cSld>
  <p:clrMapOvr>
    <a:masterClrMapping/>
  </p:clrMapOvr>
  <p:transition>
    <p:dissolve/>
    <p:sndAc>
      <p:stSnd>
        <p:snd r:embed="rId3" name="chimes.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Is It All Bad?</a:t>
            </a:r>
          </a:p>
        </p:txBody>
      </p:sp>
      <p:sp>
        <p:nvSpPr>
          <p:cNvPr id="15363" name="Rectangle 3"/>
          <p:cNvSpPr>
            <a:spLocks noGrp="1" noChangeArrowheads="1"/>
          </p:cNvSpPr>
          <p:nvPr>
            <p:ph type="body" idx="1"/>
          </p:nvPr>
        </p:nvSpPr>
        <p:spPr>
          <a:xfrm>
            <a:off x="533400" y="2133600"/>
            <a:ext cx="7772400" cy="4114800"/>
          </a:xfrm>
        </p:spPr>
        <p:txBody>
          <a:bodyPr/>
          <a:lstStyle/>
          <a:p>
            <a:pPr eaLnBrk="1" hangingPunct="1"/>
            <a:r>
              <a:rPr lang="en-US" sz="2800" smtClean="0"/>
              <a:t>The heart of the natural man can go badly and seriously wrong through adoption of a self-centered and toxic world-view which incorporates ungodly and illogical beliefs. </a:t>
            </a:r>
          </a:p>
          <a:p>
            <a:pPr eaLnBrk="1" hangingPunct="1"/>
            <a:endParaRPr lang="en-US" sz="2800" smtClean="0"/>
          </a:p>
          <a:p>
            <a:pPr eaLnBrk="1" hangingPunct="1"/>
            <a:r>
              <a:rPr lang="en-US" sz="2800" smtClean="0"/>
              <a:t>This is not the total picture though. Even in the OT we find people described as being penitent in heart and having hearts set on the Lord. </a:t>
            </a:r>
          </a:p>
        </p:txBody>
      </p:sp>
    </p:spTree>
  </p:cSld>
  <p:clrMapOvr>
    <a:masterClrMapping/>
  </p:clrMapOvr>
  <p:transition>
    <p:dissolve/>
    <p:sndAc>
      <p:stSnd>
        <p:snd r:embed="rId3" name="chimes.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The Learning Heart</a:t>
            </a:r>
          </a:p>
        </p:txBody>
      </p:sp>
      <p:sp>
        <p:nvSpPr>
          <p:cNvPr id="16387" name="Rectangle 3"/>
          <p:cNvSpPr>
            <a:spLocks noGrp="1" noChangeArrowheads="1"/>
          </p:cNvSpPr>
          <p:nvPr>
            <p:ph type="body" idx="1"/>
          </p:nvPr>
        </p:nvSpPr>
        <p:spPr>
          <a:xfrm>
            <a:off x="457200" y="2057400"/>
            <a:ext cx="7772400" cy="4114800"/>
          </a:xfrm>
        </p:spPr>
        <p:txBody>
          <a:bodyPr/>
          <a:lstStyle/>
          <a:p>
            <a:pPr eaLnBrk="1" hangingPunct="1"/>
            <a:r>
              <a:rPr lang="en-US" sz="2400" smtClean="0"/>
              <a:t>Christians do not necessarily believe what they think they believe. </a:t>
            </a:r>
          </a:p>
          <a:p>
            <a:pPr eaLnBrk="1" hangingPunct="1"/>
            <a:r>
              <a:rPr lang="en-US" sz="2400" smtClean="0"/>
              <a:t>Christians are generally still learning to believe that which they think they believe. This is the difference between believing something as a notion or as a doctrine and really believing it so that it is operational for you under stress and pressure. </a:t>
            </a:r>
          </a:p>
          <a:p>
            <a:pPr eaLnBrk="1" hangingPunct="1"/>
            <a:r>
              <a:rPr lang="en-US" sz="2400" smtClean="0"/>
              <a:t>A test of this is "How much pressure does it take before you start to doubt that which you are sure you believe? </a:t>
            </a:r>
          </a:p>
        </p:txBody>
      </p:sp>
    </p:spTree>
  </p:cSld>
  <p:clrMapOvr>
    <a:masterClrMapping/>
  </p:clrMapOvr>
  <p:transition>
    <p:dissolve/>
    <p:sndAc>
      <p:stSnd>
        <p:snd r:embed="rId3" name="chimes.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The Panic Point</a:t>
            </a:r>
            <a:r>
              <a:rPr lang="en-US" smtClean="0">
                <a:latin typeface="Times New Roman" pitchFamily="18" charset="0"/>
              </a:rPr>
              <a:t>…</a:t>
            </a:r>
            <a:r>
              <a:rPr lang="en-US" smtClean="0"/>
              <a:t>.</a:t>
            </a:r>
          </a:p>
        </p:txBody>
      </p:sp>
      <p:sp>
        <p:nvSpPr>
          <p:cNvPr id="17411" name="Rectangle 3"/>
          <p:cNvSpPr>
            <a:spLocks noGrp="1" noChangeArrowheads="1"/>
          </p:cNvSpPr>
          <p:nvPr>
            <p:ph type="body" idx="1"/>
          </p:nvPr>
        </p:nvSpPr>
        <p:spPr>
          <a:xfrm>
            <a:off x="533400" y="2057400"/>
            <a:ext cx="7772400" cy="4114800"/>
          </a:xfrm>
        </p:spPr>
        <p:txBody>
          <a:bodyPr/>
          <a:lstStyle/>
          <a:p>
            <a:pPr eaLnBrk="1" hangingPunct="1">
              <a:buFont typeface="Wingdings" pitchFamily="2" charset="2"/>
              <a:buNone/>
            </a:pPr>
            <a:r>
              <a:rPr lang="en-US" sz="2400" smtClean="0"/>
              <a:t>Ask yourself the following two questions: </a:t>
            </a:r>
          </a:p>
          <a:p>
            <a:pPr eaLnBrk="1" hangingPunct="1"/>
            <a:endParaRPr lang="en-US" sz="2400" smtClean="0"/>
          </a:p>
          <a:p>
            <a:pPr eaLnBrk="1" hangingPunct="1"/>
            <a:r>
              <a:rPr lang="en-US" sz="2000" smtClean="0"/>
              <a:t>1."If I was out in a small boat on the Sea of Galilee and the waves were high and the boat was about to sink would I be calm or would I be afraid?" Would Jesus say to me "I have not seen such great faith in all Israel" or would He say to me "Why are you afraid O ye of little faith?"</a:t>
            </a:r>
          </a:p>
          <a:p>
            <a:pPr eaLnBrk="1" hangingPunct="1"/>
            <a:endParaRPr lang="en-US" sz="2000" smtClean="0"/>
          </a:p>
          <a:p>
            <a:pPr eaLnBrk="1" hangingPunct="1"/>
            <a:r>
              <a:rPr lang="en-US" sz="2000" smtClean="0"/>
              <a:t>2."How low can the bank account go before I start getting anxious and doubting that God will provide? Where is the point at which I choose to panic?".</a:t>
            </a:r>
            <a:r>
              <a:rPr lang="en-US" sz="2400" smtClean="0"/>
              <a:t> </a:t>
            </a:r>
          </a:p>
          <a:p>
            <a:pPr eaLnBrk="1" hangingPunct="1"/>
            <a:endParaRPr lang="en-US" sz="2400" smtClean="0"/>
          </a:p>
        </p:txBody>
      </p:sp>
    </p:spTree>
  </p:cSld>
  <p:clrMapOvr>
    <a:masterClrMapping/>
  </p:clrMapOvr>
  <p:transition>
    <p:dissolve/>
    <p:sndAc>
      <p:stSnd>
        <p:snd r:embed="rId3" name="chimes.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Learning To Believe</a:t>
            </a:r>
          </a:p>
        </p:txBody>
      </p:sp>
      <p:sp>
        <p:nvSpPr>
          <p:cNvPr id="18435" name="Rectangle 3"/>
          <p:cNvSpPr>
            <a:spLocks noGrp="1" noChangeArrowheads="1"/>
          </p:cNvSpPr>
          <p:nvPr>
            <p:ph type="body" idx="1"/>
          </p:nvPr>
        </p:nvSpPr>
        <p:spPr>
          <a:xfrm>
            <a:off x="533400" y="2133600"/>
            <a:ext cx="7772400" cy="4267200"/>
          </a:xfrm>
        </p:spPr>
        <p:txBody>
          <a:bodyPr/>
          <a:lstStyle/>
          <a:p>
            <a:pPr eaLnBrk="1" hangingPunct="1">
              <a:lnSpc>
                <a:spcPct val="90000"/>
              </a:lnSpc>
            </a:pPr>
            <a:r>
              <a:rPr lang="en-US" sz="1800" smtClean="0"/>
              <a:t>The difference between the answers we put in the bible study booklet and the answer we give to the actual pressures of life can be startling. </a:t>
            </a:r>
          </a:p>
          <a:p>
            <a:pPr eaLnBrk="1" hangingPunct="1">
              <a:lnSpc>
                <a:spcPct val="90000"/>
              </a:lnSpc>
            </a:pPr>
            <a:r>
              <a:rPr lang="en-US" sz="1800" smtClean="0"/>
              <a:t>Our notional beliefs and our operational beliefs under pressure are different. </a:t>
            </a:r>
          </a:p>
          <a:p>
            <a:pPr eaLnBrk="1" hangingPunct="1">
              <a:lnSpc>
                <a:spcPct val="90000"/>
              </a:lnSpc>
            </a:pPr>
            <a:r>
              <a:rPr lang="en-US" sz="1800" smtClean="0"/>
              <a:t>This may not be due to double-mindedness but just to the need to mature, learn and grow. </a:t>
            </a:r>
          </a:p>
          <a:p>
            <a:pPr eaLnBrk="1" hangingPunct="1">
              <a:lnSpc>
                <a:spcPct val="90000"/>
              </a:lnSpc>
            </a:pPr>
            <a:r>
              <a:rPr lang="en-US" sz="1800" b="1" smtClean="0"/>
              <a:t>As committed Christians we are continually learning to truly believe that which we think we already believe. </a:t>
            </a:r>
          </a:p>
          <a:p>
            <a:pPr eaLnBrk="1" hangingPunct="1">
              <a:lnSpc>
                <a:spcPct val="90000"/>
              </a:lnSpc>
            </a:pPr>
            <a:r>
              <a:rPr lang="en-US" sz="1800" smtClean="0"/>
              <a:t>So we can see that the goal is to have a consistent and fully Christian belief system that is the sole one we operate from, and which is operating at the level of the thoughts and intentions of our heart and guiding our daily conduct and informing all our emotional responses. </a:t>
            </a:r>
          </a:p>
          <a:p>
            <a:pPr eaLnBrk="1" hangingPunct="1">
              <a:lnSpc>
                <a:spcPct val="90000"/>
              </a:lnSpc>
            </a:pPr>
            <a:r>
              <a:rPr lang="en-US" sz="1800" smtClean="0"/>
              <a:t>This belief system will fill us with joy and give us poise and calm in the middle of life's trials. It will be heart level, practical, biblical, strong and singular. Our lives will ring with faith and authenticity.</a:t>
            </a:r>
            <a:r>
              <a:rPr lang="en-US" sz="2200" smtClean="0"/>
              <a:t> </a:t>
            </a:r>
          </a:p>
        </p:txBody>
      </p:sp>
    </p:spTree>
  </p:cSld>
  <p:clrMapOvr>
    <a:masterClrMapping/>
  </p:clrMapOvr>
  <p:transition>
    <p:dissolve/>
    <p:sndAc>
      <p:stSnd>
        <p:snd r:embed="rId3" name="chimes.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The Pure Heart Of Jesus</a:t>
            </a:r>
          </a:p>
        </p:txBody>
      </p:sp>
      <p:sp>
        <p:nvSpPr>
          <p:cNvPr id="19459" name="Rectangle 3"/>
          <p:cNvSpPr>
            <a:spLocks noGrp="1" noChangeArrowheads="1"/>
          </p:cNvSpPr>
          <p:nvPr>
            <p:ph type="body" idx="1"/>
          </p:nvPr>
        </p:nvSpPr>
        <p:spPr>
          <a:xfrm>
            <a:off x="533400" y="2133600"/>
            <a:ext cx="7772400" cy="4343400"/>
          </a:xfrm>
        </p:spPr>
        <p:txBody>
          <a:bodyPr/>
          <a:lstStyle/>
          <a:p>
            <a:pPr eaLnBrk="1" hangingPunct="1"/>
            <a:r>
              <a:rPr lang="en-US" sz="2000" smtClean="0"/>
              <a:t>When we look at the beliefs of Jesus we find there is no </a:t>
            </a:r>
            <a:r>
              <a:rPr lang="en-US" sz="2000" smtClean="0">
                <a:latin typeface="Times New Roman" pitchFamily="18" charset="0"/>
              </a:rPr>
              <a:t>“</a:t>
            </a:r>
            <a:r>
              <a:rPr lang="en-US" sz="2000" smtClean="0"/>
              <a:t>birds nest</a:t>
            </a:r>
            <a:r>
              <a:rPr lang="en-US" sz="2000" smtClean="0">
                <a:latin typeface="Times New Roman" pitchFamily="18" charset="0"/>
              </a:rPr>
              <a:t>”</a:t>
            </a:r>
            <a:r>
              <a:rPr lang="en-US" sz="2000" smtClean="0"/>
              <a:t>, but instead a purity and simplicity that is stunning. His thoughts were always pure and Scriptural and logical and right. </a:t>
            </a:r>
          </a:p>
          <a:p>
            <a:pPr eaLnBrk="1" hangingPunct="1"/>
            <a:r>
              <a:rPr lang="en-US" sz="2000" smtClean="0"/>
              <a:t>Jesus is never for a single second, fearful or anxious or halting between two opinions. When the Devil offers Him all the kingdoms of the world He does not say </a:t>
            </a:r>
            <a:r>
              <a:rPr lang="en-US" sz="2000" smtClean="0">
                <a:latin typeface="Times New Roman" pitchFamily="18" charset="0"/>
              </a:rPr>
              <a:t>“</a:t>
            </a:r>
            <a:r>
              <a:rPr lang="en-US" sz="2000" smtClean="0"/>
              <a:t>Let me think about that for five minutes.</a:t>
            </a:r>
            <a:r>
              <a:rPr lang="en-US" sz="2000" smtClean="0">
                <a:latin typeface="Times New Roman" pitchFamily="18" charset="0"/>
              </a:rPr>
              <a:t>”</a:t>
            </a:r>
            <a:r>
              <a:rPr lang="en-US" sz="2000" smtClean="0"/>
              <a:t> </a:t>
            </a:r>
          </a:p>
          <a:p>
            <a:pPr eaLnBrk="1" hangingPunct="1"/>
            <a:r>
              <a:rPr lang="en-US" sz="2000" smtClean="0"/>
              <a:t>Jesus heart was so fixed on God and so pure in its intentions that He did not hesitate or waver even under strong temptation. </a:t>
            </a:r>
          </a:p>
          <a:p>
            <a:pPr eaLnBrk="1" hangingPunct="1"/>
            <a:r>
              <a:rPr lang="en-US" sz="2000" smtClean="0"/>
              <a:t>Jesus was pure in heart and did not sin even in His thoughts and intentions.</a:t>
            </a:r>
          </a:p>
        </p:txBody>
      </p:sp>
    </p:spTree>
  </p:cSld>
  <p:clrMapOvr>
    <a:masterClrMapping/>
  </p:clrMapOvr>
  <p:transition>
    <p:dissolve/>
    <p:sndAc>
      <p:stSnd>
        <p:snd r:embed="rId3" name="chimes.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Blessed Are The Pure In Heart</a:t>
            </a:r>
          </a:p>
        </p:txBody>
      </p:sp>
      <p:sp>
        <p:nvSpPr>
          <p:cNvPr id="20483" name="Rectangle 3"/>
          <p:cNvSpPr>
            <a:spLocks noGrp="1" noChangeArrowheads="1"/>
          </p:cNvSpPr>
          <p:nvPr>
            <p:ph type="body" idx="1"/>
          </p:nvPr>
        </p:nvSpPr>
        <p:spPr>
          <a:xfrm>
            <a:off x="533400" y="2133600"/>
            <a:ext cx="7772400" cy="4114800"/>
          </a:xfrm>
        </p:spPr>
        <p:txBody>
          <a:bodyPr/>
          <a:lstStyle/>
          <a:p>
            <a:pPr eaLnBrk="1" hangingPunct="1"/>
            <a:r>
              <a:rPr lang="en-US" sz="2000" smtClean="0"/>
              <a:t>If we are to be like Jesus in all aspects then we must head towards purity of heart. At first this seems to be a long and impossible journey. </a:t>
            </a:r>
          </a:p>
          <a:p>
            <a:pPr eaLnBrk="1" hangingPunct="1"/>
            <a:r>
              <a:rPr lang="en-US" sz="2000" smtClean="0"/>
              <a:t>Purity of thoughts and intentions seems both unsafe in a wicked world (unless we lock ourselves away in a monastery) and impractical to achieve in one lifetime. </a:t>
            </a:r>
          </a:p>
          <a:p>
            <a:pPr eaLnBrk="1" hangingPunct="1"/>
            <a:r>
              <a:rPr lang="en-US" sz="2000" smtClean="0"/>
              <a:t>Yet the promise of Jesus in the Beatitudes is that </a:t>
            </a:r>
            <a:r>
              <a:rPr lang="en-US" sz="2000" smtClean="0">
                <a:latin typeface="Times New Roman" pitchFamily="18" charset="0"/>
              </a:rPr>
              <a:t>“</a:t>
            </a:r>
            <a:r>
              <a:rPr lang="en-US" sz="2000" smtClean="0"/>
              <a:t>The pure in heart will see God</a:t>
            </a:r>
            <a:r>
              <a:rPr lang="en-US" sz="2000" smtClean="0">
                <a:latin typeface="Times New Roman" pitchFamily="18" charset="0"/>
              </a:rPr>
              <a:t>”</a:t>
            </a:r>
            <a:r>
              <a:rPr lang="en-US" sz="2000" smtClean="0"/>
              <a:t>. (Matthew 5:8) and He seems to be calling us to the impossible journey of sorting out and cleaning up our birds nest, changing our beliefs and coming into fellowship with Him.</a:t>
            </a:r>
          </a:p>
        </p:txBody>
      </p:sp>
    </p:spTree>
  </p:cSld>
  <p:clrMapOvr>
    <a:masterClrMapping/>
  </p:clrMapOvr>
  <p:transition>
    <p:dissolve/>
    <p:sndAc>
      <p:stSnd>
        <p:snd r:embed="rId3" name="chimes.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lstStyle/>
          <a:p>
            <a:pPr eaLnBrk="1" hangingPunct="1"/>
            <a:r>
              <a:rPr lang="en-US" smtClean="0"/>
              <a:t>Scriptures On Purity of Heart</a:t>
            </a:r>
          </a:p>
        </p:txBody>
      </p:sp>
      <p:sp>
        <p:nvSpPr>
          <p:cNvPr id="21507" name="Rectangle 5"/>
          <p:cNvSpPr>
            <a:spLocks noGrp="1" noChangeArrowheads="1"/>
          </p:cNvSpPr>
          <p:nvPr>
            <p:ph type="body" idx="1"/>
          </p:nvPr>
        </p:nvSpPr>
        <p:spPr>
          <a:xfrm>
            <a:off x="228600" y="2017713"/>
            <a:ext cx="8726488" cy="4687887"/>
          </a:xfrm>
        </p:spPr>
        <p:txBody>
          <a:bodyPr/>
          <a:lstStyle/>
          <a:p>
            <a:pPr eaLnBrk="1" hangingPunct="1">
              <a:lnSpc>
                <a:spcPct val="90000"/>
              </a:lnSpc>
            </a:pPr>
            <a:r>
              <a:rPr lang="en-US" sz="1600" smtClean="0"/>
              <a:t>(Matthew 5:8 NKJV) Blessed are the pure in heart, For they shall see God.</a:t>
            </a:r>
          </a:p>
          <a:p>
            <a:pPr eaLnBrk="1" hangingPunct="1">
              <a:lnSpc>
                <a:spcPct val="90000"/>
              </a:lnSpc>
            </a:pPr>
            <a:endParaRPr lang="en-US" sz="1600" smtClean="0"/>
          </a:p>
          <a:p>
            <a:pPr eaLnBrk="1" hangingPunct="1">
              <a:lnSpc>
                <a:spcPct val="90000"/>
              </a:lnSpc>
            </a:pPr>
            <a:r>
              <a:rPr lang="en-US" sz="1600" smtClean="0"/>
              <a:t>(1 Timothy 1:5 NKJV) Now the purpose of the commandment is love from a pure heart, from a good conscience, and from sincere faith,</a:t>
            </a:r>
          </a:p>
          <a:p>
            <a:pPr eaLnBrk="1" hangingPunct="1">
              <a:lnSpc>
                <a:spcPct val="90000"/>
              </a:lnSpc>
            </a:pPr>
            <a:endParaRPr lang="en-US" sz="1600" smtClean="0"/>
          </a:p>
          <a:p>
            <a:pPr eaLnBrk="1" hangingPunct="1">
              <a:lnSpc>
                <a:spcPct val="90000"/>
              </a:lnSpc>
            </a:pPr>
            <a:r>
              <a:rPr lang="en-US" sz="1600" smtClean="0"/>
              <a:t>(2 Timothy 2:22 NKJV) Flee also youthful lusts; but pursue righteousness, faith, love, peace with those who call on the Lord out of a pure heart.</a:t>
            </a:r>
          </a:p>
          <a:p>
            <a:pPr eaLnBrk="1" hangingPunct="1">
              <a:lnSpc>
                <a:spcPct val="90000"/>
              </a:lnSpc>
            </a:pPr>
            <a:endParaRPr lang="en-US" sz="1600" smtClean="0"/>
          </a:p>
          <a:p>
            <a:pPr eaLnBrk="1" hangingPunct="1">
              <a:lnSpc>
                <a:spcPct val="90000"/>
              </a:lnSpc>
            </a:pPr>
            <a:r>
              <a:rPr lang="en-US" sz="1600" smtClean="0"/>
              <a:t>(Titus 1:15 NKJV) To the pure all things are pure, but to those who are defiled and unbelieving nothing is pure; but even their mind and conscience are defiled.</a:t>
            </a:r>
          </a:p>
          <a:p>
            <a:pPr eaLnBrk="1" hangingPunct="1">
              <a:lnSpc>
                <a:spcPct val="90000"/>
              </a:lnSpc>
            </a:pPr>
            <a:endParaRPr lang="en-US" sz="1600" smtClean="0"/>
          </a:p>
          <a:p>
            <a:pPr eaLnBrk="1" hangingPunct="1">
              <a:lnSpc>
                <a:spcPct val="90000"/>
              </a:lnSpc>
            </a:pPr>
            <a:r>
              <a:rPr lang="en-US" sz="1600" smtClean="0"/>
              <a:t>(1 Peter 1:22 NKJV) Since you have purified your souls in obeying the truth through the Spirit in sincere love of the brethren, love one another fervently with a pure heart,</a:t>
            </a:r>
          </a:p>
          <a:p>
            <a:pPr eaLnBrk="1" hangingPunct="1">
              <a:lnSpc>
                <a:spcPct val="90000"/>
              </a:lnSpc>
            </a:pPr>
            <a:endParaRPr lang="en-US" sz="1600" smtClean="0"/>
          </a:p>
          <a:p>
            <a:pPr eaLnBrk="1" hangingPunct="1">
              <a:lnSpc>
                <a:spcPct val="90000"/>
              </a:lnSpc>
            </a:pPr>
            <a:r>
              <a:rPr lang="en-US" sz="1600" smtClean="0"/>
              <a:t>(1 John 3:2-3 NKJV) Beloved, now we are children of God; and it has not yet been revealed what we shall be, but we know that when He is revealed, we shall be like Him, for we shall see Him as He is. {3} And everyone who has this hope in Him purifies himself, just as He is pure.</a:t>
            </a:r>
          </a:p>
        </p:txBody>
      </p:sp>
    </p:spTree>
  </p:cSld>
  <p:clrMapOvr>
    <a:masterClrMapping/>
  </p:clrMapOvr>
  <p:transition>
    <p:dissolve/>
    <p:sndAc>
      <p:stSnd>
        <p:snd r:embed="rId3"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Your Internal World</a:t>
            </a:r>
          </a:p>
        </p:txBody>
      </p:sp>
      <p:sp>
        <p:nvSpPr>
          <p:cNvPr id="4099" name="Rectangle 3"/>
          <p:cNvSpPr>
            <a:spLocks noGrp="1" noChangeArrowheads="1"/>
          </p:cNvSpPr>
          <p:nvPr>
            <p:ph type="body" idx="1"/>
          </p:nvPr>
        </p:nvSpPr>
        <p:spPr>
          <a:xfrm>
            <a:off x="533400" y="2133600"/>
            <a:ext cx="7772400" cy="3581400"/>
          </a:xfrm>
        </p:spPr>
        <p:txBody>
          <a:bodyPr/>
          <a:lstStyle/>
          <a:p>
            <a:pPr eaLnBrk="1" hangingPunct="1"/>
            <a:r>
              <a:rPr lang="en-US" sz="2000" smtClean="0"/>
              <a:t>The </a:t>
            </a:r>
            <a:r>
              <a:rPr lang="en-US" sz="2000" smtClean="0">
                <a:latin typeface="Times New Roman" pitchFamily="18" charset="0"/>
              </a:rPr>
              <a:t>“</a:t>
            </a:r>
            <a:r>
              <a:rPr lang="en-US" sz="2000" smtClean="0"/>
              <a:t>thoughts and intentions of the heart" are our internalized beliefs, </a:t>
            </a:r>
          </a:p>
          <a:p>
            <a:pPr eaLnBrk="1" hangingPunct="1"/>
            <a:r>
              <a:rPr lang="en-US" sz="2000" smtClean="0"/>
              <a:t>They include formal beliefs (such as theological beliefs)</a:t>
            </a:r>
          </a:p>
          <a:p>
            <a:pPr eaLnBrk="1" hangingPunct="1"/>
            <a:r>
              <a:rPr lang="en-US" sz="2000" smtClean="0"/>
              <a:t>And informal and more personal beliefs such as "No-one could possibly love me". </a:t>
            </a:r>
          </a:p>
          <a:p>
            <a:pPr eaLnBrk="1" hangingPunct="1"/>
            <a:r>
              <a:rPr lang="en-US" sz="2000" smtClean="0"/>
              <a:t>These beliefs or thoughts of your heart are often reflected in what psychologists call your </a:t>
            </a:r>
            <a:r>
              <a:rPr lang="en-US" sz="2000" smtClean="0">
                <a:latin typeface="Times New Roman" pitchFamily="18" charset="0"/>
              </a:rPr>
              <a:t>“</a:t>
            </a:r>
            <a:r>
              <a:rPr lang="en-US" sz="2000" smtClean="0"/>
              <a:t>self-talk</a:t>
            </a:r>
            <a:r>
              <a:rPr lang="en-US" sz="2000" smtClean="0">
                <a:latin typeface="Times New Roman" pitchFamily="18" charset="0"/>
              </a:rPr>
              <a:t>”</a:t>
            </a:r>
            <a:r>
              <a:rPr lang="en-US" sz="2000" smtClean="0"/>
              <a:t> which is the </a:t>
            </a:r>
            <a:r>
              <a:rPr lang="en-US" sz="2000" smtClean="0">
                <a:latin typeface="Times New Roman" pitchFamily="18" charset="0"/>
              </a:rPr>
              <a:t>“</a:t>
            </a:r>
            <a:r>
              <a:rPr lang="en-US" sz="2000" smtClean="0"/>
              <a:t>chatter</a:t>
            </a:r>
            <a:r>
              <a:rPr lang="en-US" sz="2000" smtClean="0">
                <a:latin typeface="Times New Roman" pitchFamily="18" charset="0"/>
              </a:rPr>
              <a:t>”</a:t>
            </a:r>
            <a:r>
              <a:rPr lang="en-US" sz="2000" smtClean="0"/>
              <a:t> that goes on inside you as you are doing things </a:t>
            </a:r>
            <a:r>
              <a:rPr lang="en-US" sz="2000" smtClean="0">
                <a:latin typeface="Times New Roman" pitchFamily="18" charset="0"/>
              </a:rPr>
              <a:t>“</a:t>
            </a:r>
            <a:r>
              <a:rPr lang="en-US" sz="2000" smtClean="0"/>
              <a:t>I wish Susan would call, I bet she won</a:t>
            </a:r>
            <a:r>
              <a:rPr lang="en-US" sz="2000" smtClean="0">
                <a:latin typeface="Times New Roman" pitchFamily="18" charset="0"/>
              </a:rPr>
              <a:t>’</a:t>
            </a:r>
            <a:r>
              <a:rPr lang="en-US" sz="2000" smtClean="0"/>
              <a:t>t, </a:t>
            </a:r>
            <a:r>
              <a:rPr lang="en-US" sz="2000" smtClean="0">
                <a:latin typeface="Times New Roman" pitchFamily="18" charset="0"/>
              </a:rPr>
              <a:t>…”</a:t>
            </a:r>
            <a:endParaRPr lang="en-US" sz="2000" smtClean="0"/>
          </a:p>
        </p:txBody>
      </p:sp>
    </p:spTree>
  </p:cSld>
  <p:clrMapOvr>
    <a:masterClrMapping/>
  </p:clrMapOvr>
  <p:transition>
    <p:dissolve/>
    <p:sndAc>
      <p:stSnd>
        <p:snd r:embed="rId3" name="chimes.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6 Good Reasons To Change</a:t>
            </a:r>
          </a:p>
        </p:txBody>
      </p:sp>
      <p:sp>
        <p:nvSpPr>
          <p:cNvPr id="22531" name="AutoShape 3"/>
          <p:cNvSpPr>
            <a:spLocks noGrp="1" noChangeAspect="1" noChangeArrowheads="1"/>
          </p:cNvSpPr>
          <p:nvPr>
            <p:ph type="body" idx="1"/>
          </p:nvPr>
        </p:nvSpPr>
        <p:spPr>
          <a:xfrm>
            <a:off x="533400" y="2133600"/>
            <a:ext cx="8153400" cy="4114800"/>
          </a:xfrm>
        </p:spPr>
        <p:txBody>
          <a:bodyPr/>
          <a:lstStyle/>
          <a:p>
            <a:pPr eaLnBrk="1" hangingPunct="1">
              <a:lnSpc>
                <a:spcPct val="90000"/>
              </a:lnSpc>
            </a:pPr>
            <a:r>
              <a:rPr lang="en-US" sz="1800" b="1" smtClean="0"/>
              <a:t>1. God cares about your beliefs</a:t>
            </a:r>
            <a:r>
              <a:rPr lang="en-US" sz="1800" smtClean="0"/>
              <a:t> and weighs them up. He judges the thoughts and intentions of your heart. (Romans 2:15,16; Jeremiah 11:20; Hebrews 4:12).</a:t>
            </a:r>
          </a:p>
          <a:p>
            <a:pPr eaLnBrk="1" hangingPunct="1">
              <a:lnSpc>
                <a:spcPct val="90000"/>
              </a:lnSpc>
            </a:pPr>
            <a:endParaRPr lang="en-US" sz="1800" smtClean="0"/>
          </a:p>
          <a:p>
            <a:pPr eaLnBrk="1" hangingPunct="1">
              <a:lnSpc>
                <a:spcPct val="90000"/>
              </a:lnSpc>
            </a:pPr>
            <a:r>
              <a:rPr lang="en-US" sz="1800" b="1" smtClean="0"/>
              <a:t>2. Jesus expects us to be increasing in our faith</a:t>
            </a:r>
            <a:r>
              <a:rPr lang="en-US" sz="1800" smtClean="0"/>
              <a:t> and in fact is quite demanding about it! The expectations He had of his disciples included being calm in storms (Matthew 8:26), walking on water (Matthew 14:31), believing in miraculous provision (Matthew 6:30), being able to understand parables (Matthew 16:8), and being able to cast out demons, heal the sick and raise the dead (Matthew 10:8). When they failed to do any of the above they were rebuked (Matthew 17:20). The phrase "O ye of little faith" (see the references in Matthew above) shows that the disciples were expected to learn to believe Jesus with ever-increasing faith. Jesus does not call us to have a static level of faith. Rather we are called to develop a growing "mountain-moving faith" that starts from small "mustard-seed" beginnings. (Matthew 17:20).</a:t>
            </a:r>
          </a:p>
        </p:txBody>
      </p:sp>
    </p:spTree>
  </p:cSld>
  <p:clrMapOvr>
    <a:masterClrMapping/>
  </p:clrMapOvr>
  <p:transition>
    <p:dissolve/>
    <p:sndAc>
      <p:stSnd>
        <p:snd r:embed="rId3" name="chimes.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50938" y="617538"/>
            <a:ext cx="7793037" cy="649287"/>
          </a:xfrm>
        </p:spPr>
        <p:txBody>
          <a:bodyPr/>
          <a:lstStyle/>
          <a:p>
            <a:pPr eaLnBrk="1" hangingPunct="1"/>
            <a:r>
              <a:rPr lang="en-US" sz="3200" smtClean="0"/>
              <a:t>6 Reasons cont</a:t>
            </a:r>
            <a:r>
              <a:rPr lang="en-US" sz="3200" smtClean="0">
                <a:latin typeface="Times New Roman" pitchFamily="18" charset="0"/>
              </a:rPr>
              <a:t>’</a:t>
            </a:r>
            <a:r>
              <a:rPr lang="en-US" sz="3200" smtClean="0"/>
              <a:t>d</a:t>
            </a:r>
          </a:p>
        </p:txBody>
      </p:sp>
      <p:sp>
        <p:nvSpPr>
          <p:cNvPr id="23555" name="Rectangle 3"/>
          <p:cNvSpPr>
            <a:spLocks noGrp="1" noChangeArrowheads="1"/>
          </p:cNvSpPr>
          <p:nvPr>
            <p:ph type="body" idx="1"/>
          </p:nvPr>
        </p:nvSpPr>
        <p:spPr>
          <a:xfrm>
            <a:off x="304800" y="2209800"/>
            <a:ext cx="8305800" cy="4267200"/>
          </a:xfrm>
        </p:spPr>
        <p:txBody>
          <a:bodyPr/>
          <a:lstStyle/>
          <a:p>
            <a:pPr eaLnBrk="1" hangingPunct="1">
              <a:lnSpc>
                <a:spcPct val="90000"/>
              </a:lnSpc>
            </a:pPr>
            <a:r>
              <a:rPr lang="en-US" sz="1800" b="1" smtClean="0">
                <a:latin typeface="Arial Narrow" pitchFamily="34" charset="0"/>
              </a:rPr>
              <a:t>3. Theology interpenetrates reality. Every belief is theological</a:t>
            </a:r>
            <a:r>
              <a:rPr lang="en-US" sz="1800" b="1" smtClean="0">
                <a:solidFill>
                  <a:schemeClr val="tx2"/>
                </a:solidFill>
                <a:latin typeface="Arial Narrow" pitchFamily="34" charset="0"/>
              </a:rPr>
              <a:t>.</a:t>
            </a:r>
            <a:r>
              <a:rPr lang="en-US" sz="1800" smtClean="0">
                <a:latin typeface="Arial Narrow" pitchFamily="34" charset="0"/>
              </a:rPr>
              <a:t> Carl Jung used to say that every human problem after the age of 35 was spiritual in nature. In a similar vein even the small voices, the dark mutterings of the human heart and the wretched small-minded beliefs that people have are a form of rebellion against God and a dwelling in darkness. For instance to believe in your heart that the world stinks is to malign the Creator. To vow that you will always play it safe and that you will never love again is to retreat into darkness and flee the love of God that He puts into people to reach you. Thus all your beliefs have a theological component and need to brought into the light of the Word of God. </a:t>
            </a:r>
          </a:p>
          <a:p>
            <a:pPr eaLnBrk="1" hangingPunct="1">
              <a:lnSpc>
                <a:spcPct val="90000"/>
              </a:lnSpc>
            </a:pPr>
            <a:endParaRPr lang="en-US" sz="1800" smtClean="0">
              <a:latin typeface="Arial Narrow" pitchFamily="34" charset="0"/>
            </a:endParaRPr>
          </a:p>
          <a:p>
            <a:pPr eaLnBrk="1" hangingPunct="1">
              <a:lnSpc>
                <a:spcPct val="90000"/>
              </a:lnSpc>
            </a:pPr>
            <a:r>
              <a:rPr lang="en-US" sz="1800" b="1" smtClean="0">
                <a:latin typeface="Arial Narrow" pitchFamily="34" charset="0"/>
              </a:rPr>
              <a:t>4. How we believe determines what we receive</a:t>
            </a:r>
            <a:r>
              <a:rPr lang="en-US" sz="1800" b="1" smtClean="0">
                <a:solidFill>
                  <a:schemeClr val="tx2"/>
                </a:solidFill>
                <a:latin typeface="Arial Narrow" pitchFamily="34" charset="0"/>
              </a:rPr>
              <a:t>.</a:t>
            </a:r>
            <a:r>
              <a:rPr lang="en-US" sz="1800" smtClean="0">
                <a:latin typeface="Arial Narrow" pitchFamily="34" charset="0"/>
              </a:rPr>
              <a:t> "According to your faith be it unto you". (Matthew 9:29, 15:28). Conversely having an unstable, worldly or double-minded faith means we will receive nothing from God (James 1:5-8, 4:1-8). Faith can bring healing (Matthew 9:22, James 5:15-18) is a prerequisite for receiving wisdom from God (James 1:5-8), for daily provision and reduction of anxiety (Matthew 6:30-34) and makes all things possible (Mark 9:23).</a:t>
            </a:r>
          </a:p>
        </p:txBody>
      </p:sp>
    </p:spTree>
  </p:cSld>
  <p:clrMapOvr>
    <a:masterClrMapping/>
  </p:clrMapOvr>
  <p:transition>
    <p:dissolve/>
    <p:sndAc>
      <p:stSnd>
        <p:snd r:embed="rId3" name="chimes.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50938" y="617538"/>
            <a:ext cx="7793037" cy="649287"/>
          </a:xfrm>
        </p:spPr>
        <p:txBody>
          <a:bodyPr/>
          <a:lstStyle/>
          <a:p>
            <a:pPr eaLnBrk="1" hangingPunct="1"/>
            <a:r>
              <a:rPr lang="en-US" sz="3200" smtClean="0"/>
              <a:t>6 Reasons cont</a:t>
            </a:r>
            <a:r>
              <a:rPr lang="en-US" sz="3200" smtClean="0">
                <a:latin typeface="Times New Roman" pitchFamily="18" charset="0"/>
              </a:rPr>
              <a:t>’</a:t>
            </a:r>
            <a:r>
              <a:rPr lang="en-US" sz="3200" smtClean="0"/>
              <a:t>d</a:t>
            </a:r>
          </a:p>
        </p:txBody>
      </p:sp>
      <p:sp>
        <p:nvSpPr>
          <p:cNvPr id="24579" name="Rectangle 3"/>
          <p:cNvSpPr>
            <a:spLocks noGrp="1" noChangeArrowheads="1"/>
          </p:cNvSpPr>
          <p:nvPr>
            <p:ph type="body" idx="1"/>
          </p:nvPr>
        </p:nvSpPr>
        <p:spPr>
          <a:xfrm>
            <a:off x="381000" y="2133600"/>
            <a:ext cx="7772400" cy="4495800"/>
          </a:xfrm>
        </p:spPr>
        <p:txBody>
          <a:bodyPr/>
          <a:lstStyle/>
          <a:p>
            <a:pPr eaLnBrk="1" hangingPunct="1">
              <a:lnSpc>
                <a:spcPct val="90000"/>
              </a:lnSpc>
            </a:pPr>
            <a:r>
              <a:rPr lang="en-US" sz="2000" b="1" smtClean="0"/>
              <a:t>5. Creedal faith is insufficient.</a:t>
            </a:r>
            <a:r>
              <a:rPr lang="en-US" sz="2000" smtClean="0"/>
              <a:t> Even the demons have correct theology in the sense that they believe that God is one - and tremble (James 2:19). Thus merely creedal belief is insufficient for salvation. Belief must be authentic, loyal to God, of the heart and worked out in real life. (James chapter 2). The great men and women of God all had extraordinary personal belief systems that set them apart from their generation. (Hebrews 11)</a:t>
            </a:r>
          </a:p>
          <a:p>
            <a:pPr eaLnBrk="1" hangingPunct="1">
              <a:lnSpc>
                <a:spcPct val="90000"/>
              </a:lnSpc>
            </a:pPr>
            <a:endParaRPr lang="en-US" sz="2000" smtClean="0"/>
          </a:p>
          <a:p>
            <a:pPr eaLnBrk="1" hangingPunct="1">
              <a:lnSpc>
                <a:spcPct val="90000"/>
              </a:lnSpc>
            </a:pPr>
            <a:r>
              <a:rPr lang="en-US" sz="2000" b="1" smtClean="0"/>
              <a:t>6. Letting unbiblical and dysfunctional beliefs linger can cause them to become stronger, more dysfunctional and more painful.</a:t>
            </a:r>
            <a:r>
              <a:rPr lang="en-US" sz="2000" smtClean="0"/>
              <a:t> Working on them now may take work, but leaving them will make it much worse later on. </a:t>
            </a:r>
            <a:r>
              <a:rPr lang="en-US" sz="2000" i="1" smtClean="0"/>
              <a:t>(Proverbs 4:23 NKJV) Keep your heart with all diligence, For out of it spring the issues of life.</a:t>
            </a:r>
          </a:p>
        </p:txBody>
      </p:sp>
    </p:spTree>
  </p:cSld>
  <p:clrMapOvr>
    <a:masterClrMapping/>
  </p:clrMapOvr>
  <p:transition>
    <p:dissolve/>
    <p:sndAc>
      <p:stSnd>
        <p:snd r:embed="rId3" name="chimes.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447800" y="762000"/>
            <a:ext cx="7496175" cy="866775"/>
          </a:xfrm>
        </p:spPr>
        <p:txBody>
          <a:bodyPr/>
          <a:lstStyle/>
          <a:p>
            <a:pPr eaLnBrk="1" hangingPunct="1"/>
            <a:r>
              <a:rPr lang="en-US" smtClean="0"/>
              <a:t/>
            </a:r>
            <a:br>
              <a:rPr lang="en-US" smtClean="0"/>
            </a:br>
            <a:r>
              <a:rPr lang="en-US" smtClean="0"/>
              <a:t/>
            </a:r>
            <a:br>
              <a:rPr lang="en-US" smtClean="0"/>
            </a:br>
            <a:r>
              <a:rPr lang="en-US" smtClean="0"/>
              <a:t>The Difference</a:t>
            </a:r>
            <a:r>
              <a:rPr lang="en-US" smtClean="0">
                <a:latin typeface="Times New Roman" pitchFamily="18" charset="0"/>
              </a:rPr>
              <a:t>…</a:t>
            </a:r>
            <a:endParaRPr lang="en-US" smtClean="0"/>
          </a:p>
        </p:txBody>
      </p:sp>
      <p:sp>
        <p:nvSpPr>
          <p:cNvPr id="25603" name="Rectangle 3"/>
          <p:cNvSpPr>
            <a:spLocks noGrp="1" noChangeArrowheads="1"/>
          </p:cNvSpPr>
          <p:nvPr>
            <p:ph type="body" idx="1"/>
          </p:nvPr>
        </p:nvSpPr>
        <p:spPr>
          <a:xfrm>
            <a:off x="533400" y="2133600"/>
            <a:ext cx="7772400" cy="4114800"/>
          </a:xfrm>
        </p:spPr>
        <p:txBody>
          <a:bodyPr/>
          <a:lstStyle/>
          <a:p>
            <a:pPr eaLnBrk="1" hangingPunct="1"/>
            <a:r>
              <a:rPr lang="en-US" sz="2000" smtClean="0"/>
              <a:t>Every church has miserable grumpy Christians alongside radiant faith-abounding Christians. Well what's the difference between the two groups? </a:t>
            </a:r>
          </a:p>
          <a:p>
            <a:pPr eaLnBrk="1" hangingPunct="1"/>
            <a:r>
              <a:rPr lang="en-US" sz="2000" smtClean="0"/>
              <a:t>Both miserable and faith-abounding Christians have heard exactly the same sermons and been to exactly the same bible studies and mixed with exactly the same people in exactly the same neighborhood church and can tick exactly the same boxes theologically. </a:t>
            </a:r>
          </a:p>
          <a:p>
            <a:pPr eaLnBrk="1" hangingPunct="1"/>
            <a:r>
              <a:rPr lang="en-US" sz="2000" smtClean="0"/>
              <a:t>But only the faith-abounding Christians have taken the time and effort to make sure their inner personal beliefs line up with God's Word.</a:t>
            </a:r>
          </a:p>
        </p:txBody>
      </p:sp>
    </p:spTree>
  </p:cSld>
  <p:clrMapOvr>
    <a:masterClrMapping/>
  </p:clrMapOvr>
  <p:transition>
    <p:dissolve/>
    <p:sndAc>
      <p:stSnd>
        <p:snd r:embed="rId3" name="chimes.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Complaining Or Believing?</a:t>
            </a:r>
          </a:p>
        </p:txBody>
      </p:sp>
      <p:sp>
        <p:nvSpPr>
          <p:cNvPr id="26627" name="Rectangle 3"/>
          <p:cNvSpPr>
            <a:spLocks noGrp="1" noChangeArrowheads="1"/>
          </p:cNvSpPr>
          <p:nvPr>
            <p:ph type="body" idx="1"/>
          </p:nvPr>
        </p:nvSpPr>
        <p:spPr>
          <a:xfrm>
            <a:off x="533400" y="2133600"/>
            <a:ext cx="7772400" cy="4114800"/>
          </a:xfrm>
        </p:spPr>
        <p:txBody>
          <a:bodyPr/>
          <a:lstStyle/>
          <a:p>
            <a:pPr eaLnBrk="1" hangingPunct="1"/>
            <a:r>
              <a:rPr lang="en-US" sz="2400" smtClean="0"/>
              <a:t>Grumpy cynical Christians have decided not to really believe. They would much prefer to complain. </a:t>
            </a:r>
          </a:p>
          <a:p>
            <a:pPr eaLnBrk="1" hangingPunct="1"/>
            <a:r>
              <a:rPr lang="en-US" sz="2400" smtClean="0"/>
              <a:t>Faith-abounding Christians have decided that with God</a:t>
            </a:r>
            <a:r>
              <a:rPr lang="en-US" sz="2400" smtClean="0">
                <a:latin typeface="Times New Roman" pitchFamily="18" charset="0"/>
              </a:rPr>
              <a:t>’</a:t>
            </a:r>
            <a:r>
              <a:rPr lang="en-US" sz="2400" smtClean="0"/>
              <a:t>s help they will interpret reality properly and have paid attention to their heart. </a:t>
            </a:r>
          </a:p>
          <a:p>
            <a:pPr eaLnBrk="1" hangingPunct="1"/>
            <a:r>
              <a:rPr lang="en-US" sz="2400" smtClean="0"/>
              <a:t>They have decided that they will "truly believe" and have put effort into their faith. </a:t>
            </a:r>
          </a:p>
          <a:p>
            <a:pPr eaLnBrk="1" hangingPunct="1"/>
            <a:r>
              <a:rPr lang="en-US" sz="2400" smtClean="0"/>
              <a:t>Now they reap joy and have much more successful Christian lives.</a:t>
            </a:r>
          </a:p>
        </p:txBody>
      </p:sp>
    </p:spTree>
  </p:cSld>
  <p:clrMapOvr>
    <a:masterClrMapping/>
  </p:clrMapOvr>
  <p:transition>
    <p:dissolve/>
    <p:sndAc>
      <p:stSnd>
        <p:snd r:embed="rId3" name="chimes.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From The Marketplace</a:t>
            </a:r>
          </a:p>
        </p:txBody>
      </p:sp>
      <p:sp>
        <p:nvSpPr>
          <p:cNvPr id="27651" name="Rectangle 3"/>
          <p:cNvSpPr>
            <a:spLocks noGrp="1" noChangeArrowheads="1"/>
          </p:cNvSpPr>
          <p:nvPr>
            <p:ph type="body" idx="1"/>
          </p:nvPr>
        </p:nvSpPr>
        <p:spPr>
          <a:xfrm>
            <a:off x="533400" y="2133600"/>
            <a:ext cx="7772400" cy="4114800"/>
          </a:xfrm>
        </p:spPr>
        <p:txBody>
          <a:bodyPr/>
          <a:lstStyle/>
          <a:p>
            <a:pPr eaLnBrk="1" hangingPunct="1">
              <a:lnSpc>
                <a:spcPct val="90000"/>
              </a:lnSpc>
            </a:pPr>
            <a:r>
              <a:rPr lang="en-US" sz="2000" smtClean="0"/>
              <a:t>Even the secular world has discovered the benefits of working on your belief system. The Dale Carnegie / Zig Ziglar "positive-thinking" movement with its affirmations and personal motivation demonstrated the power of working on personal beliefs. </a:t>
            </a:r>
          </a:p>
          <a:p>
            <a:pPr eaLnBrk="1" hangingPunct="1">
              <a:lnSpc>
                <a:spcPct val="90000"/>
              </a:lnSpc>
            </a:pPr>
            <a:r>
              <a:rPr lang="en-US" sz="2000" smtClean="0"/>
              <a:t>It turned lousy salesmen into better salesmen. It turned unhappy, unenthusiastic people into happy enthusiastic people. It caught a fragment of the Truth (taken incidentally from the founders' familiarity with the Bible) and applied it successfully to daily life.</a:t>
            </a:r>
          </a:p>
          <a:p>
            <a:pPr eaLnBrk="1" hangingPunct="1">
              <a:lnSpc>
                <a:spcPct val="90000"/>
              </a:lnSpc>
            </a:pPr>
            <a:r>
              <a:rPr lang="en-US" sz="2000" smtClean="0"/>
              <a:t> Why were salesmen so keen to systematically adopt a new belief system? What motivated them to try? Why wasn't it left in the "too hard basket?"</a:t>
            </a:r>
            <a:r>
              <a:rPr lang="en-US" sz="2400" smtClean="0"/>
              <a:t> </a:t>
            </a:r>
          </a:p>
        </p:txBody>
      </p:sp>
    </p:spTree>
  </p:cSld>
  <p:clrMapOvr>
    <a:masterClrMapping/>
  </p:clrMapOvr>
  <p:transition>
    <p:dissolve/>
    <p:sndAc>
      <p:stSnd>
        <p:snd r:embed="rId3" name="chimes.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Why They Changed</a:t>
            </a:r>
          </a:p>
        </p:txBody>
      </p:sp>
      <p:sp>
        <p:nvSpPr>
          <p:cNvPr id="28675" name="Rectangle 3"/>
          <p:cNvSpPr>
            <a:spLocks noGrp="1" noChangeArrowheads="1"/>
          </p:cNvSpPr>
          <p:nvPr>
            <p:ph type="body" idx="1"/>
          </p:nvPr>
        </p:nvSpPr>
        <p:spPr>
          <a:xfrm>
            <a:off x="533400" y="2057400"/>
            <a:ext cx="7772400" cy="4114800"/>
          </a:xfrm>
        </p:spPr>
        <p:txBody>
          <a:bodyPr/>
          <a:lstStyle/>
          <a:p>
            <a:pPr eaLnBrk="1" hangingPunct="1">
              <a:buFont typeface="Wingdings" pitchFamily="2" charset="2"/>
              <a:buNone/>
            </a:pPr>
            <a:r>
              <a:rPr lang="en-US" sz="2000" smtClean="0"/>
              <a:t>1. They met other people who seemed successful and who said positive thinking was the key to success.</a:t>
            </a:r>
          </a:p>
          <a:p>
            <a:pPr eaLnBrk="1" hangingPunct="1">
              <a:buFont typeface="Wingdings" pitchFamily="2" charset="2"/>
              <a:buNone/>
            </a:pPr>
            <a:r>
              <a:rPr lang="en-US" sz="2000" smtClean="0"/>
              <a:t>2. These other people demonstrated an alive and enthusiastic personality they wanted to possess.</a:t>
            </a:r>
          </a:p>
          <a:p>
            <a:pPr eaLnBrk="1" hangingPunct="1">
              <a:buFont typeface="Wingdings" pitchFamily="2" charset="2"/>
              <a:buNone/>
            </a:pPr>
            <a:r>
              <a:rPr lang="en-US" sz="2000" smtClean="0"/>
              <a:t>3. They compared their personality and results with that of the positive thinkers and decided to change.</a:t>
            </a:r>
          </a:p>
          <a:p>
            <a:pPr eaLnBrk="1" hangingPunct="1">
              <a:buFont typeface="Wingdings" pitchFamily="2" charset="2"/>
              <a:buNone/>
            </a:pPr>
            <a:r>
              <a:rPr lang="en-US" sz="2000" smtClean="0"/>
              <a:t>4. Positive thinking made intuitive sense and the short sayings had a "ring of truth" to them.</a:t>
            </a:r>
          </a:p>
          <a:p>
            <a:pPr eaLnBrk="1" hangingPunct="1">
              <a:buFont typeface="Wingdings" pitchFamily="2" charset="2"/>
              <a:buNone/>
            </a:pPr>
            <a:r>
              <a:rPr lang="en-US" sz="2000" smtClean="0"/>
              <a:t>5. The system was skillfully presented.</a:t>
            </a:r>
          </a:p>
          <a:p>
            <a:pPr eaLnBrk="1" hangingPunct="1">
              <a:buFont typeface="Wingdings" pitchFamily="2" charset="2"/>
              <a:buNone/>
            </a:pPr>
            <a:r>
              <a:rPr lang="en-US" sz="2000" smtClean="0"/>
              <a:t>6. The system was simple and easy to apply.</a:t>
            </a:r>
          </a:p>
          <a:p>
            <a:pPr eaLnBrk="1" hangingPunct="1">
              <a:buFont typeface="Wingdings" pitchFamily="2" charset="2"/>
              <a:buNone/>
            </a:pPr>
            <a:r>
              <a:rPr lang="en-US" sz="2000" smtClean="0"/>
              <a:t>7. Initial success was swift and this reinforced the effort required to change their beliefs.</a:t>
            </a:r>
          </a:p>
        </p:txBody>
      </p:sp>
    </p:spTree>
  </p:cSld>
  <p:clrMapOvr>
    <a:masterClrMapping/>
  </p:clrMapOvr>
  <p:transition>
    <p:dissolve/>
    <p:sndAc>
      <p:stSnd>
        <p:snd r:embed="rId3" name="chimes.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Kingdom Application</a:t>
            </a:r>
          </a:p>
        </p:txBody>
      </p:sp>
      <p:sp>
        <p:nvSpPr>
          <p:cNvPr id="29699" name="Rectangle 3"/>
          <p:cNvSpPr>
            <a:spLocks noGrp="1" noChangeArrowheads="1"/>
          </p:cNvSpPr>
          <p:nvPr>
            <p:ph type="body" idx="1"/>
          </p:nvPr>
        </p:nvSpPr>
        <p:spPr>
          <a:xfrm>
            <a:off x="533400" y="2133600"/>
            <a:ext cx="7772400" cy="4114800"/>
          </a:xfrm>
        </p:spPr>
        <p:txBody>
          <a:bodyPr/>
          <a:lstStyle/>
          <a:p>
            <a:pPr eaLnBrk="1" hangingPunct="1"/>
            <a:r>
              <a:rPr lang="en-US" sz="2400" smtClean="0"/>
              <a:t>If salesmen can diligently work on their belief system in order to sell insurance then surely we can work on our belief system in order to grow in the Kingdom and become mature in Christ? </a:t>
            </a:r>
          </a:p>
          <a:p>
            <a:pPr eaLnBrk="1" hangingPunct="1"/>
            <a:r>
              <a:rPr lang="en-US" sz="2400" smtClean="0"/>
              <a:t>Our target is more than just being happy, positive and motivated. </a:t>
            </a:r>
          </a:p>
          <a:p>
            <a:pPr eaLnBrk="1" hangingPunct="1"/>
            <a:r>
              <a:rPr lang="en-US" sz="2400" smtClean="0"/>
              <a:t>Our goal is to have a sanctified and transformational set of beliefs that give us the emotions that make us whole Christians and empower service in the Kingdom.</a:t>
            </a:r>
          </a:p>
        </p:txBody>
      </p:sp>
    </p:spTree>
  </p:cSld>
  <p:clrMapOvr>
    <a:masterClrMapping/>
  </p:clrMapOvr>
  <p:transition>
    <p:dissolve/>
    <p:sndAc>
      <p:stSnd>
        <p:snd r:embed="rId3" name="chimes.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7 Steps To Changed Beliefs</a:t>
            </a:r>
          </a:p>
        </p:txBody>
      </p:sp>
      <p:sp>
        <p:nvSpPr>
          <p:cNvPr id="30723" name="Rectangle 3"/>
          <p:cNvSpPr>
            <a:spLocks noGrp="1" noChangeArrowheads="1"/>
          </p:cNvSpPr>
          <p:nvPr>
            <p:ph type="body" idx="1"/>
          </p:nvPr>
        </p:nvSpPr>
        <p:spPr>
          <a:xfrm>
            <a:off x="304800" y="2133600"/>
            <a:ext cx="8305800" cy="4343400"/>
          </a:xfrm>
        </p:spPr>
        <p:txBody>
          <a:bodyPr/>
          <a:lstStyle/>
          <a:p>
            <a:pPr eaLnBrk="1" hangingPunct="1">
              <a:buFont typeface="Wingdings" pitchFamily="2" charset="2"/>
              <a:buNone/>
            </a:pPr>
            <a:r>
              <a:rPr lang="en-US" sz="2400" smtClean="0"/>
              <a:t>1. </a:t>
            </a:r>
            <a:r>
              <a:rPr lang="en-US" sz="1800" smtClean="0"/>
              <a:t>We enter into a situation where we do not function as well as we would like emotionally.</a:t>
            </a:r>
          </a:p>
          <a:p>
            <a:pPr eaLnBrk="1" hangingPunct="1">
              <a:buFont typeface="Wingdings" pitchFamily="2" charset="2"/>
              <a:buNone/>
            </a:pPr>
            <a:r>
              <a:rPr lang="en-US" sz="1800" smtClean="0"/>
              <a:t>2. We reflect and ask : "What beliefs are underlying these undesirable emotions"</a:t>
            </a:r>
          </a:p>
          <a:p>
            <a:pPr eaLnBrk="1" hangingPunct="1">
              <a:buFont typeface="Wingdings" pitchFamily="2" charset="2"/>
              <a:buNone/>
            </a:pPr>
            <a:r>
              <a:rPr lang="en-US" sz="1800" smtClean="0"/>
              <a:t>3. We probe further and ask: Are these beliefs true and biblical and in accord with the facts?</a:t>
            </a:r>
          </a:p>
          <a:p>
            <a:pPr eaLnBrk="1" hangingPunct="1">
              <a:buFont typeface="Wingdings" pitchFamily="2" charset="2"/>
              <a:buNone/>
            </a:pPr>
            <a:r>
              <a:rPr lang="en-US" sz="1800" smtClean="0"/>
              <a:t>4. We construct new better, more factual and more biblical beliefs about that situation.</a:t>
            </a:r>
          </a:p>
          <a:p>
            <a:pPr eaLnBrk="1" hangingPunct="1">
              <a:buFont typeface="Wingdings" pitchFamily="2" charset="2"/>
              <a:buNone/>
            </a:pPr>
            <a:r>
              <a:rPr lang="en-US" sz="1800" smtClean="0"/>
              <a:t>5. We reinforce those beliefs to ourselves.</a:t>
            </a:r>
          </a:p>
          <a:p>
            <a:pPr eaLnBrk="1" hangingPunct="1">
              <a:buFont typeface="Wingdings" pitchFamily="2" charset="2"/>
              <a:buNone/>
            </a:pPr>
            <a:r>
              <a:rPr lang="en-US" sz="1800" smtClean="0"/>
              <a:t>6. We then re-enter the situation and test our new beliefs to see if they help us function better.</a:t>
            </a:r>
          </a:p>
          <a:p>
            <a:pPr eaLnBrk="1" hangingPunct="1">
              <a:buFont typeface="Wingdings" pitchFamily="2" charset="2"/>
              <a:buNone/>
            </a:pPr>
            <a:r>
              <a:rPr lang="en-US" sz="1800" smtClean="0"/>
              <a:t>7. We look at the results scientifically and objectively and decide whether to keep the new beliefs, modify the new beliefs or to stick with the old beliefs.</a:t>
            </a:r>
          </a:p>
        </p:txBody>
      </p:sp>
    </p:spTree>
  </p:cSld>
  <p:clrMapOvr>
    <a:masterClrMapping/>
  </p:clrMapOvr>
  <p:transition>
    <p:dissolve/>
    <p:sndAc>
      <p:stSnd>
        <p:snd r:embed="rId3" name="chimes.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Frozen In Fear</a:t>
            </a:r>
          </a:p>
        </p:txBody>
      </p:sp>
      <p:sp>
        <p:nvSpPr>
          <p:cNvPr id="31747" name="Rectangle 3"/>
          <p:cNvSpPr>
            <a:spLocks noGrp="1" noChangeArrowheads="1"/>
          </p:cNvSpPr>
          <p:nvPr>
            <p:ph type="body" idx="1"/>
          </p:nvPr>
        </p:nvSpPr>
        <p:spPr>
          <a:xfrm>
            <a:off x="457200" y="2133600"/>
            <a:ext cx="7772400" cy="4114800"/>
          </a:xfrm>
        </p:spPr>
        <p:txBody>
          <a:bodyPr/>
          <a:lstStyle/>
          <a:p>
            <a:pPr eaLnBrk="1" hangingPunct="1">
              <a:lnSpc>
                <a:spcPct val="90000"/>
              </a:lnSpc>
            </a:pPr>
            <a:r>
              <a:rPr lang="en-US" sz="2800" smtClean="0"/>
              <a:t>Incorrect beliefs can give rise to strong negative emotions such as fear, doubt and hesitancy. </a:t>
            </a:r>
          </a:p>
          <a:p>
            <a:pPr eaLnBrk="1" hangingPunct="1">
              <a:lnSpc>
                <a:spcPct val="90000"/>
              </a:lnSpc>
            </a:pPr>
            <a:r>
              <a:rPr lang="en-US" sz="2800" smtClean="0"/>
              <a:t>These emotions can hinder or even paralyze our ability to obey God.</a:t>
            </a:r>
          </a:p>
          <a:p>
            <a:pPr eaLnBrk="1" hangingPunct="1">
              <a:lnSpc>
                <a:spcPct val="90000"/>
              </a:lnSpc>
            </a:pPr>
            <a:r>
              <a:rPr lang="en-US" sz="2800" smtClean="0"/>
              <a:t>Faith is supposed to be expressed in works which are to be done in love.</a:t>
            </a:r>
          </a:p>
          <a:p>
            <a:pPr eaLnBrk="1" hangingPunct="1">
              <a:lnSpc>
                <a:spcPct val="90000"/>
              </a:lnSpc>
            </a:pPr>
            <a:r>
              <a:rPr lang="en-US" sz="2800" smtClean="0"/>
              <a:t>Incorrect  inner beliefs can make us freeze up, not do the works, and shrink from expressing love.</a:t>
            </a:r>
          </a:p>
        </p:txBody>
      </p:sp>
    </p:spTree>
  </p:cSld>
  <p:clrMapOvr>
    <a:masterClrMapping/>
  </p:clrMapOvr>
  <p:transition>
    <p:dissolve/>
    <p:sndAc>
      <p:stSnd>
        <p:snd r:embed="rId3"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Our Beliefs</a:t>
            </a:r>
          </a:p>
        </p:txBody>
      </p:sp>
      <p:sp>
        <p:nvSpPr>
          <p:cNvPr id="5123" name="Rectangle 3"/>
          <p:cNvSpPr>
            <a:spLocks noGrp="1" noChangeArrowheads="1"/>
          </p:cNvSpPr>
          <p:nvPr>
            <p:ph type="body" idx="1"/>
          </p:nvPr>
        </p:nvSpPr>
        <p:spPr>
          <a:xfrm>
            <a:off x="457200" y="2057400"/>
            <a:ext cx="7772400" cy="3352800"/>
          </a:xfrm>
        </p:spPr>
        <p:txBody>
          <a:bodyPr/>
          <a:lstStyle/>
          <a:p>
            <a:pPr eaLnBrk="1" hangingPunct="1"/>
            <a:r>
              <a:rPr lang="en-US" sz="2400" smtClean="0"/>
              <a:t>These beliefs are our idea about what is true or untrue, possible or impossible, plausible or implausible. </a:t>
            </a:r>
          </a:p>
          <a:p>
            <a:pPr eaLnBrk="1" hangingPunct="1"/>
            <a:r>
              <a:rPr lang="en-US" sz="2400" smtClean="0"/>
              <a:t>They contain our conclusions about life and beliefs about God, others, and ourselves. </a:t>
            </a:r>
          </a:p>
          <a:p>
            <a:pPr eaLnBrk="1" hangingPunct="1"/>
            <a:r>
              <a:rPr lang="en-US" sz="2400" smtClean="0"/>
              <a:t>Unlike perspectives, beliefs can generally be compressed into a single sentence such as </a:t>
            </a:r>
            <a:r>
              <a:rPr lang="en-US" sz="2400" smtClean="0">
                <a:latin typeface="Times New Roman" pitchFamily="18" charset="0"/>
              </a:rPr>
              <a:t>“</a:t>
            </a:r>
            <a:r>
              <a:rPr lang="en-US" sz="2400" smtClean="0"/>
              <a:t>I believe that Jesus is God</a:t>
            </a:r>
            <a:r>
              <a:rPr lang="en-US" sz="2400" smtClean="0">
                <a:latin typeface="Times New Roman" pitchFamily="18" charset="0"/>
              </a:rPr>
              <a:t>”</a:t>
            </a:r>
            <a:r>
              <a:rPr lang="en-US" sz="2400" smtClean="0"/>
              <a:t> or </a:t>
            </a:r>
            <a:r>
              <a:rPr lang="en-US" sz="2400" smtClean="0">
                <a:latin typeface="Times New Roman" pitchFamily="18" charset="0"/>
              </a:rPr>
              <a:t>“</a:t>
            </a:r>
            <a:r>
              <a:rPr lang="en-US" sz="2400" smtClean="0"/>
              <a:t>I think I am totally unlovable</a:t>
            </a:r>
            <a:r>
              <a:rPr lang="en-US" sz="2400" smtClean="0">
                <a:latin typeface="Times New Roman" pitchFamily="18" charset="0"/>
              </a:rPr>
              <a:t>”</a:t>
            </a:r>
            <a:r>
              <a:rPr lang="en-US" sz="2400" smtClean="0"/>
              <a:t>. </a:t>
            </a:r>
          </a:p>
        </p:txBody>
      </p:sp>
    </p:spTree>
  </p:cSld>
  <p:clrMapOvr>
    <a:masterClrMapping/>
  </p:clrMapOvr>
  <p:transition>
    <p:dissolve/>
    <p:sndAc>
      <p:stSnd>
        <p:snd r:embed="rId3" name="chimes.wav"/>
      </p:stSnd>
    </p:sndAc>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Good Works </a:t>
            </a:r>
            <a:r>
              <a:rPr lang="en-US" smtClean="0">
                <a:latin typeface="Times New Roman" pitchFamily="18" charset="0"/>
              </a:rPr>
              <a:t>–</a:t>
            </a:r>
            <a:r>
              <a:rPr lang="en-US" smtClean="0"/>
              <a:t> Good Beliefs</a:t>
            </a:r>
          </a:p>
        </p:txBody>
      </p:sp>
      <p:sp>
        <p:nvSpPr>
          <p:cNvPr id="32771" name="Rectangle 3"/>
          <p:cNvSpPr>
            <a:spLocks noGrp="1" noChangeArrowheads="1"/>
          </p:cNvSpPr>
          <p:nvPr>
            <p:ph type="body" idx="1"/>
          </p:nvPr>
        </p:nvSpPr>
        <p:spPr>
          <a:xfrm>
            <a:off x="457200" y="2133600"/>
            <a:ext cx="7772400" cy="4114800"/>
          </a:xfrm>
        </p:spPr>
        <p:txBody>
          <a:bodyPr/>
          <a:lstStyle/>
          <a:p>
            <a:pPr eaLnBrk="1" hangingPunct="1"/>
            <a:r>
              <a:rPr lang="en-US" sz="2000" smtClean="0"/>
              <a:t>Works are a guide to us as to whether or not our faith is truly alive, saving, living and productive. </a:t>
            </a:r>
          </a:p>
          <a:p>
            <a:pPr eaLnBrk="1" hangingPunct="1"/>
            <a:r>
              <a:rPr lang="en-US" sz="2000" smtClean="0"/>
              <a:t>Our works indicate to the world which beliefs we hold that are strong enough for us to live by and act on. </a:t>
            </a:r>
          </a:p>
          <a:p>
            <a:pPr eaLnBrk="1" hangingPunct="1"/>
            <a:r>
              <a:rPr lang="en-US" sz="2000" smtClean="0"/>
              <a:t>Works are a reliable guide to what we truly believe in our heart. In a sense our works are our true doctrine. </a:t>
            </a:r>
          </a:p>
          <a:p>
            <a:pPr eaLnBrk="1" hangingPunct="1"/>
            <a:r>
              <a:rPr lang="en-US" sz="2000" smtClean="0"/>
              <a:t>Our works are the outworking of those beliefs, which we are prepared to act on, live by and stand for in daily life.</a:t>
            </a:r>
          </a:p>
          <a:p>
            <a:pPr eaLnBrk="1" hangingPunct="1"/>
            <a:r>
              <a:rPr lang="en-US" sz="2000" smtClean="0"/>
              <a:t> Paul is very definite that we are not saved by works of the law. But he is also very definite that faith working through love (Galatians 5:6) should result in good works that God has prepared beforehand for us to do. (Ephesians 2:8-10). </a:t>
            </a:r>
          </a:p>
        </p:txBody>
      </p:sp>
    </p:spTree>
  </p:cSld>
  <p:clrMapOvr>
    <a:masterClrMapping/>
  </p:clrMapOvr>
  <p:transition>
    <p:dissolve/>
    <p:sndAc>
      <p:stSnd>
        <p:snd r:embed="rId3" name="chimes.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Inner Conflict</a:t>
            </a:r>
          </a:p>
        </p:txBody>
      </p:sp>
      <p:sp>
        <p:nvSpPr>
          <p:cNvPr id="33795" name="Rectangle 3"/>
          <p:cNvSpPr>
            <a:spLocks noGrp="1" noChangeArrowheads="1"/>
          </p:cNvSpPr>
          <p:nvPr>
            <p:ph type="body" idx="1"/>
          </p:nvPr>
        </p:nvSpPr>
        <p:spPr>
          <a:xfrm>
            <a:off x="609600" y="2133600"/>
            <a:ext cx="7772400" cy="4114800"/>
          </a:xfrm>
        </p:spPr>
        <p:txBody>
          <a:bodyPr/>
          <a:lstStyle/>
          <a:p>
            <a:pPr eaLnBrk="1" hangingPunct="1"/>
            <a:r>
              <a:rPr lang="en-US" sz="2000" smtClean="0"/>
              <a:t>Inner conflict can stop us doing the good that we want to do.</a:t>
            </a:r>
          </a:p>
          <a:p>
            <a:pPr eaLnBrk="1" hangingPunct="1"/>
            <a:r>
              <a:rPr lang="en-US" sz="2000" smtClean="0"/>
              <a:t>This inner conflict can be due to conflicting thoughts and intentions in the heart.</a:t>
            </a:r>
          </a:p>
          <a:p>
            <a:pPr eaLnBrk="1" hangingPunct="1"/>
            <a:r>
              <a:rPr lang="en-US" sz="2000" smtClean="0"/>
              <a:t>I want to serve God vs. I must please my parents</a:t>
            </a:r>
          </a:p>
          <a:p>
            <a:pPr eaLnBrk="1" hangingPunct="1"/>
            <a:r>
              <a:rPr lang="en-US" sz="2000" smtClean="0"/>
              <a:t>I want to be pure vs. I want to be sexy</a:t>
            </a:r>
          </a:p>
          <a:p>
            <a:pPr eaLnBrk="1" hangingPunct="1"/>
            <a:r>
              <a:rPr lang="en-US" sz="2000" smtClean="0"/>
              <a:t>I will go to seminary vs. I will never be poor</a:t>
            </a:r>
          </a:p>
          <a:p>
            <a:pPr eaLnBrk="1" hangingPunct="1"/>
            <a:r>
              <a:rPr lang="en-US" sz="2000" smtClean="0"/>
              <a:t>I want to forgive  vs.  I want justice</a:t>
            </a:r>
          </a:p>
          <a:p>
            <a:pPr eaLnBrk="1" hangingPunct="1"/>
            <a:r>
              <a:rPr lang="en-US" sz="2000" smtClean="0"/>
              <a:t>Even childhood vows can even affect present actions.</a:t>
            </a:r>
          </a:p>
        </p:txBody>
      </p:sp>
    </p:spTree>
  </p:cSld>
  <p:clrMapOvr>
    <a:masterClrMapping/>
  </p:clrMapOvr>
  <p:transition>
    <p:dissolve/>
    <p:sndAc>
      <p:stSnd>
        <p:snd r:embed="rId3" name="chimes.wav"/>
      </p:stSnd>
    </p:sndAc>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How The Heart Works</a:t>
            </a:r>
          </a:p>
        </p:txBody>
      </p:sp>
      <p:sp>
        <p:nvSpPr>
          <p:cNvPr id="34819" name="Rectangle 3"/>
          <p:cNvSpPr>
            <a:spLocks noGrp="1" noChangeArrowheads="1"/>
          </p:cNvSpPr>
          <p:nvPr>
            <p:ph type="body" idx="1"/>
          </p:nvPr>
        </p:nvSpPr>
        <p:spPr>
          <a:xfrm>
            <a:off x="533400" y="2209800"/>
            <a:ext cx="7772400" cy="4114800"/>
          </a:xfrm>
        </p:spPr>
        <p:txBody>
          <a:bodyPr/>
          <a:lstStyle/>
          <a:p>
            <a:pPr eaLnBrk="1" hangingPunct="1"/>
            <a:r>
              <a:rPr lang="en-US" sz="2000" smtClean="0"/>
              <a:t>The heart runs by </a:t>
            </a:r>
            <a:r>
              <a:rPr lang="en-US" sz="2000" smtClean="0">
                <a:latin typeface="Times New Roman" pitchFamily="18" charset="0"/>
              </a:rPr>
              <a:t>“</a:t>
            </a:r>
            <a:r>
              <a:rPr lang="en-US" sz="2000" smtClean="0"/>
              <a:t>event time</a:t>
            </a:r>
            <a:r>
              <a:rPr lang="en-US" sz="2000" smtClean="0">
                <a:latin typeface="Times New Roman" pitchFamily="18" charset="0"/>
              </a:rPr>
              <a:t>”</a:t>
            </a:r>
            <a:r>
              <a:rPr lang="en-US" sz="2000" smtClean="0"/>
              <a:t>. </a:t>
            </a:r>
            <a:r>
              <a:rPr lang="en-US" sz="2000" smtClean="0">
                <a:latin typeface="Times New Roman" pitchFamily="18" charset="0"/>
              </a:rPr>
              <a:t>“</a:t>
            </a:r>
            <a:r>
              <a:rPr lang="en-US" sz="2000" smtClean="0"/>
              <a:t>After I grow up, then I will get married</a:t>
            </a:r>
            <a:r>
              <a:rPr lang="en-US" sz="2000" smtClean="0">
                <a:latin typeface="Times New Roman" pitchFamily="18" charset="0"/>
              </a:rPr>
              <a:t>”</a:t>
            </a:r>
            <a:r>
              <a:rPr lang="en-US" sz="2000" smtClean="0"/>
              <a:t> . </a:t>
            </a:r>
          </a:p>
          <a:p>
            <a:pPr eaLnBrk="1" hangingPunct="1"/>
            <a:r>
              <a:rPr lang="en-US" sz="2000" smtClean="0"/>
              <a:t>The heart is binary </a:t>
            </a:r>
            <a:r>
              <a:rPr lang="en-US" sz="2000" smtClean="0">
                <a:latin typeface="Times New Roman" pitchFamily="18" charset="0"/>
              </a:rPr>
              <a:t>–</a:t>
            </a:r>
            <a:r>
              <a:rPr lang="en-US" sz="2000" smtClean="0"/>
              <a:t> on/off,  and issues are either resolved or unresolved.</a:t>
            </a:r>
          </a:p>
          <a:p>
            <a:pPr eaLnBrk="1" hangingPunct="1"/>
            <a:r>
              <a:rPr lang="en-US" sz="2000" smtClean="0"/>
              <a:t>The heart often needs a signal to tell it that an issue is now resolved or no longer current. Issues remain </a:t>
            </a:r>
            <a:r>
              <a:rPr lang="en-US" sz="2000" smtClean="0">
                <a:latin typeface="Times New Roman" pitchFamily="18" charset="0"/>
              </a:rPr>
              <a:t>“</a:t>
            </a:r>
            <a:r>
              <a:rPr lang="en-US" sz="2000" smtClean="0"/>
              <a:t>on</a:t>
            </a:r>
            <a:r>
              <a:rPr lang="en-US" sz="2000" smtClean="0">
                <a:latin typeface="Times New Roman" pitchFamily="18" charset="0"/>
              </a:rPr>
              <a:t>”</a:t>
            </a:r>
            <a:r>
              <a:rPr lang="en-US" sz="2000" smtClean="0"/>
              <a:t> until they are switched </a:t>
            </a:r>
            <a:r>
              <a:rPr lang="en-US" sz="2000" smtClean="0">
                <a:latin typeface="Times New Roman" pitchFamily="18" charset="0"/>
              </a:rPr>
              <a:t>“</a:t>
            </a:r>
            <a:r>
              <a:rPr lang="en-US" sz="2000" smtClean="0"/>
              <a:t>off</a:t>
            </a:r>
            <a:r>
              <a:rPr lang="en-US" sz="2000" smtClean="0">
                <a:latin typeface="Times New Roman" pitchFamily="18" charset="0"/>
              </a:rPr>
              <a:t>”</a:t>
            </a:r>
            <a:r>
              <a:rPr lang="en-US" sz="2000" smtClean="0"/>
              <a:t>.</a:t>
            </a:r>
          </a:p>
          <a:p>
            <a:pPr eaLnBrk="1" hangingPunct="1"/>
            <a:r>
              <a:rPr lang="en-US" sz="2000" smtClean="0"/>
              <a:t>There is little distinction between internal events and external events. A realistic fantasy can be </a:t>
            </a:r>
            <a:r>
              <a:rPr lang="en-US" sz="2000" smtClean="0">
                <a:latin typeface="Times New Roman" pitchFamily="18" charset="0"/>
              </a:rPr>
              <a:t>“</a:t>
            </a:r>
            <a:r>
              <a:rPr lang="en-US" sz="2000" smtClean="0"/>
              <a:t>as real</a:t>
            </a:r>
            <a:r>
              <a:rPr lang="en-US" sz="2000" smtClean="0">
                <a:latin typeface="Times New Roman" pitchFamily="18" charset="0"/>
              </a:rPr>
              <a:t>”</a:t>
            </a:r>
            <a:r>
              <a:rPr lang="en-US" sz="2000" smtClean="0"/>
              <a:t> as an event.</a:t>
            </a:r>
          </a:p>
          <a:p>
            <a:pPr eaLnBrk="1" hangingPunct="1"/>
            <a:r>
              <a:rPr lang="en-US" sz="2000" smtClean="0"/>
              <a:t>The heart works by associations and similarities. If something is </a:t>
            </a:r>
            <a:r>
              <a:rPr lang="en-US" sz="2000" smtClean="0">
                <a:latin typeface="Times New Roman" pitchFamily="18" charset="0"/>
              </a:rPr>
              <a:t>“</a:t>
            </a:r>
            <a:r>
              <a:rPr lang="en-US" sz="2000" smtClean="0"/>
              <a:t>like A</a:t>
            </a:r>
            <a:r>
              <a:rPr lang="en-US" sz="2000" smtClean="0">
                <a:latin typeface="Times New Roman" pitchFamily="18" charset="0"/>
              </a:rPr>
              <a:t>”</a:t>
            </a:r>
            <a:r>
              <a:rPr lang="en-US" sz="2000" smtClean="0"/>
              <a:t> it may elicit the same response/fear as </a:t>
            </a:r>
            <a:r>
              <a:rPr lang="en-US" sz="2000" smtClean="0">
                <a:latin typeface="Times New Roman" pitchFamily="18" charset="0"/>
              </a:rPr>
              <a:t>“</a:t>
            </a:r>
            <a:r>
              <a:rPr lang="en-US" sz="2000" smtClean="0"/>
              <a:t>A</a:t>
            </a:r>
            <a:r>
              <a:rPr lang="en-US" sz="2000" smtClean="0">
                <a:latin typeface="Times New Roman" pitchFamily="18" charset="0"/>
              </a:rPr>
              <a:t>”</a:t>
            </a:r>
            <a:r>
              <a:rPr lang="en-US" sz="2000" smtClean="0"/>
              <a:t>.</a:t>
            </a:r>
          </a:p>
          <a:p>
            <a:pPr eaLnBrk="1" hangingPunct="1"/>
            <a:endParaRPr lang="en-US" sz="2000" smtClean="0"/>
          </a:p>
        </p:txBody>
      </p:sp>
    </p:spTree>
  </p:cSld>
  <p:clrMapOvr>
    <a:masterClrMapping/>
  </p:clrMapOvr>
  <p:transition>
    <p:dissolve/>
    <p:sndAc>
      <p:stSnd>
        <p:snd r:embed="rId3" name="chimes.wav"/>
      </p:stSnd>
    </p:sndAc>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Some Examples</a:t>
            </a:r>
          </a:p>
        </p:txBody>
      </p:sp>
      <p:sp>
        <p:nvSpPr>
          <p:cNvPr id="35843" name="Rectangle 3"/>
          <p:cNvSpPr>
            <a:spLocks noGrp="1" noChangeArrowheads="1"/>
          </p:cNvSpPr>
          <p:nvPr>
            <p:ph type="body" idx="1"/>
          </p:nvPr>
        </p:nvSpPr>
        <p:spPr>
          <a:xfrm>
            <a:off x="609600" y="2133600"/>
            <a:ext cx="7772400" cy="2971800"/>
          </a:xfrm>
        </p:spPr>
        <p:txBody>
          <a:bodyPr/>
          <a:lstStyle/>
          <a:p>
            <a:pPr eaLnBrk="1" hangingPunct="1"/>
            <a:r>
              <a:rPr lang="en-US" sz="1800" smtClean="0"/>
              <a:t>An old embarrassing memory is </a:t>
            </a:r>
            <a:r>
              <a:rPr lang="en-US" sz="1800" smtClean="0">
                <a:latin typeface="Times New Roman" pitchFamily="18" charset="0"/>
              </a:rPr>
              <a:t>“</a:t>
            </a:r>
            <a:r>
              <a:rPr lang="en-US" sz="1800" smtClean="0"/>
              <a:t>just as fresh</a:t>
            </a:r>
            <a:r>
              <a:rPr lang="en-US" sz="1800" smtClean="0">
                <a:latin typeface="Times New Roman" pitchFamily="18" charset="0"/>
              </a:rPr>
              <a:t>”</a:t>
            </a:r>
            <a:r>
              <a:rPr lang="en-US" sz="1800" smtClean="0"/>
              <a:t> now as it was twenty years ago. (Unresolved memory)</a:t>
            </a:r>
          </a:p>
          <a:p>
            <a:pPr eaLnBrk="1" hangingPunct="1"/>
            <a:r>
              <a:rPr lang="en-US" sz="1800" smtClean="0"/>
              <a:t>People who </a:t>
            </a:r>
            <a:r>
              <a:rPr lang="en-US" sz="1800" smtClean="0">
                <a:latin typeface="Times New Roman" pitchFamily="18" charset="0"/>
              </a:rPr>
              <a:t>“</a:t>
            </a:r>
            <a:r>
              <a:rPr lang="en-US" sz="1800" smtClean="0"/>
              <a:t>cannot relax</a:t>
            </a:r>
            <a:r>
              <a:rPr lang="en-US" sz="1800" smtClean="0">
                <a:latin typeface="Times New Roman" pitchFamily="18" charset="0"/>
              </a:rPr>
              <a:t>”</a:t>
            </a:r>
            <a:r>
              <a:rPr lang="en-US" sz="1800" smtClean="0"/>
              <a:t> often over-use words like </a:t>
            </a:r>
            <a:r>
              <a:rPr lang="en-US" sz="1800" smtClean="0">
                <a:latin typeface="Times New Roman" pitchFamily="18" charset="0"/>
              </a:rPr>
              <a:t>“</a:t>
            </a:r>
            <a:r>
              <a:rPr lang="en-US" sz="1800" smtClean="0"/>
              <a:t>always</a:t>
            </a:r>
            <a:r>
              <a:rPr lang="en-US" sz="1800" smtClean="0">
                <a:latin typeface="Times New Roman" pitchFamily="18" charset="0"/>
              </a:rPr>
              <a:t>”</a:t>
            </a:r>
            <a:r>
              <a:rPr lang="en-US" sz="1800" smtClean="0"/>
              <a:t> e.g. </a:t>
            </a:r>
            <a:r>
              <a:rPr lang="en-US" sz="1800" smtClean="0">
                <a:latin typeface="Times New Roman" pitchFamily="18" charset="0"/>
              </a:rPr>
              <a:t>“</a:t>
            </a:r>
            <a:r>
              <a:rPr lang="en-US" sz="1800" smtClean="0"/>
              <a:t>I must always study hard</a:t>
            </a:r>
            <a:r>
              <a:rPr lang="en-US" sz="1800" smtClean="0">
                <a:latin typeface="Times New Roman" pitchFamily="18" charset="0"/>
              </a:rPr>
              <a:t>”</a:t>
            </a:r>
            <a:r>
              <a:rPr lang="en-US" sz="1800" smtClean="0"/>
              <a:t> rather than </a:t>
            </a:r>
            <a:r>
              <a:rPr lang="en-US" sz="1800" smtClean="0">
                <a:latin typeface="Times New Roman" pitchFamily="18" charset="0"/>
              </a:rPr>
              <a:t>“</a:t>
            </a:r>
            <a:r>
              <a:rPr lang="en-US" sz="1800" smtClean="0"/>
              <a:t>I must start hard until the exams are over than I can relax</a:t>
            </a:r>
            <a:r>
              <a:rPr lang="en-US" sz="1800" smtClean="0">
                <a:latin typeface="Times New Roman" pitchFamily="18" charset="0"/>
              </a:rPr>
              <a:t>”</a:t>
            </a:r>
            <a:r>
              <a:rPr lang="en-US" sz="1800" smtClean="0"/>
              <a:t>. (Needs to be </a:t>
            </a:r>
            <a:r>
              <a:rPr lang="en-US" sz="1800" smtClean="0">
                <a:latin typeface="Times New Roman" pitchFamily="18" charset="0"/>
              </a:rPr>
              <a:t>“</a:t>
            </a:r>
            <a:r>
              <a:rPr lang="en-US" sz="1800" smtClean="0"/>
              <a:t>switched off</a:t>
            </a:r>
            <a:r>
              <a:rPr lang="en-US" sz="1800" smtClean="0">
                <a:latin typeface="Times New Roman" pitchFamily="18" charset="0"/>
              </a:rPr>
              <a:t>”</a:t>
            </a:r>
            <a:r>
              <a:rPr lang="en-US" sz="1800" smtClean="0"/>
              <a:t>)</a:t>
            </a:r>
          </a:p>
          <a:p>
            <a:pPr eaLnBrk="1" hangingPunct="1"/>
            <a:r>
              <a:rPr lang="en-US" sz="1800" smtClean="0"/>
              <a:t>A person vaguely similar to your old headmaster can still scare you. (Association)</a:t>
            </a:r>
          </a:p>
          <a:p>
            <a:pPr eaLnBrk="1" hangingPunct="1"/>
            <a:r>
              <a:rPr lang="en-US" sz="1800" smtClean="0"/>
              <a:t>A nightmare can have physical symptoms just like a real event. (Fantasy can be as real as reality)</a:t>
            </a:r>
          </a:p>
          <a:p>
            <a:pPr eaLnBrk="1" hangingPunct="1"/>
            <a:endParaRPr lang="en-US" sz="1800" smtClean="0"/>
          </a:p>
        </p:txBody>
      </p:sp>
    </p:spTree>
  </p:cSld>
  <p:clrMapOvr>
    <a:masterClrMapping/>
  </p:clrMapOvr>
  <p:transition>
    <p:dissolve/>
    <p:sndAc>
      <p:stSnd>
        <p:snd r:embed="rId3" name="chimes.wav"/>
      </p:stSnd>
    </p:sndAc>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Intents </a:t>
            </a:r>
            <a:r>
              <a:rPr lang="en-US" smtClean="0">
                <a:latin typeface="Times New Roman" pitchFamily="18" charset="0"/>
              </a:rPr>
              <a:t>–</a:t>
            </a:r>
            <a:r>
              <a:rPr lang="en-US" smtClean="0"/>
              <a:t> Inner Vows</a:t>
            </a:r>
          </a:p>
        </p:txBody>
      </p:sp>
      <p:sp>
        <p:nvSpPr>
          <p:cNvPr id="36867" name="Rectangle 3"/>
          <p:cNvSpPr>
            <a:spLocks noGrp="1" noChangeArrowheads="1"/>
          </p:cNvSpPr>
          <p:nvPr>
            <p:ph type="body" idx="1"/>
          </p:nvPr>
        </p:nvSpPr>
        <p:spPr>
          <a:xfrm>
            <a:off x="457200" y="2133600"/>
            <a:ext cx="7772400" cy="3200400"/>
          </a:xfrm>
        </p:spPr>
        <p:txBody>
          <a:bodyPr/>
          <a:lstStyle/>
          <a:p>
            <a:pPr eaLnBrk="1" hangingPunct="1"/>
            <a:r>
              <a:rPr lang="en-US" sz="2400" smtClean="0"/>
              <a:t>An inner heart vow, couched in absolute terms, such as </a:t>
            </a:r>
            <a:r>
              <a:rPr lang="en-US" sz="2400" smtClean="0">
                <a:latin typeface="Times New Roman" pitchFamily="18" charset="0"/>
              </a:rPr>
              <a:t>“</a:t>
            </a:r>
            <a:r>
              <a:rPr lang="en-US" sz="2400" smtClean="0"/>
              <a:t>I will never let myself be hurt again</a:t>
            </a:r>
            <a:r>
              <a:rPr lang="en-US" sz="2400" smtClean="0">
                <a:latin typeface="Times New Roman" pitchFamily="18" charset="0"/>
              </a:rPr>
              <a:t>”</a:t>
            </a:r>
            <a:r>
              <a:rPr lang="en-US" sz="2400" smtClean="0"/>
              <a:t> or </a:t>
            </a:r>
            <a:r>
              <a:rPr lang="en-US" sz="2400" smtClean="0">
                <a:latin typeface="Times New Roman" pitchFamily="18" charset="0"/>
              </a:rPr>
              <a:t>“</a:t>
            </a:r>
            <a:r>
              <a:rPr lang="en-US" sz="2400" smtClean="0"/>
              <a:t>I will never be poor</a:t>
            </a:r>
            <a:r>
              <a:rPr lang="en-US" sz="2400" smtClean="0">
                <a:latin typeface="Times New Roman" pitchFamily="18" charset="0"/>
              </a:rPr>
              <a:t>”</a:t>
            </a:r>
            <a:r>
              <a:rPr lang="en-US" sz="2400" smtClean="0"/>
              <a:t> can have amazing power.</a:t>
            </a:r>
          </a:p>
          <a:p>
            <a:pPr eaLnBrk="1" hangingPunct="1"/>
            <a:r>
              <a:rPr lang="en-US" sz="2400" smtClean="0"/>
              <a:t>They will remain current until they are </a:t>
            </a:r>
            <a:r>
              <a:rPr lang="en-US" sz="2400" smtClean="0">
                <a:latin typeface="Times New Roman" pitchFamily="18" charset="0"/>
              </a:rPr>
              <a:t>“</a:t>
            </a:r>
            <a:r>
              <a:rPr lang="en-US" sz="2400" smtClean="0"/>
              <a:t>switched off</a:t>
            </a:r>
            <a:r>
              <a:rPr lang="en-US" sz="2400" smtClean="0">
                <a:latin typeface="Times New Roman" pitchFamily="18" charset="0"/>
              </a:rPr>
              <a:t>”</a:t>
            </a:r>
            <a:r>
              <a:rPr lang="en-US" sz="2400" smtClean="0"/>
              <a:t>.</a:t>
            </a:r>
          </a:p>
          <a:p>
            <a:pPr eaLnBrk="1" hangingPunct="1"/>
            <a:r>
              <a:rPr lang="en-US" sz="2400" smtClean="0"/>
              <a:t>They can lead us into conflict with God</a:t>
            </a:r>
            <a:r>
              <a:rPr lang="en-US" sz="2400" smtClean="0">
                <a:latin typeface="Times New Roman" pitchFamily="18" charset="0"/>
              </a:rPr>
              <a:t>’</a:t>
            </a:r>
            <a:r>
              <a:rPr lang="en-US" sz="2400" smtClean="0"/>
              <a:t>s will.</a:t>
            </a:r>
          </a:p>
          <a:p>
            <a:pPr eaLnBrk="1" hangingPunct="1"/>
            <a:r>
              <a:rPr lang="en-US" sz="2400" smtClean="0"/>
              <a:t>Such vows often need to be altered or renounced. (On paper, with prayer)</a:t>
            </a:r>
          </a:p>
        </p:txBody>
      </p:sp>
    </p:spTree>
  </p:cSld>
  <p:clrMapOvr>
    <a:masterClrMapping/>
  </p:clrMapOvr>
  <p:transition>
    <p:dissolve/>
    <p:sndAc>
      <p:stSnd>
        <p:snd r:embed="rId3" name="chimes.wav"/>
      </p:stSnd>
    </p:sndAc>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Pablo</a:t>
            </a:r>
          </a:p>
        </p:txBody>
      </p:sp>
      <p:sp>
        <p:nvSpPr>
          <p:cNvPr id="37891" name="Rectangle 3"/>
          <p:cNvSpPr>
            <a:spLocks noGrp="1" noChangeArrowheads="1"/>
          </p:cNvSpPr>
          <p:nvPr>
            <p:ph type="body" idx="1"/>
          </p:nvPr>
        </p:nvSpPr>
        <p:spPr>
          <a:xfrm>
            <a:off x="533400" y="2133600"/>
            <a:ext cx="7772400" cy="4114800"/>
          </a:xfrm>
        </p:spPr>
        <p:txBody>
          <a:bodyPr/>
          <a:lstStyle/>
          <a:p>
            <a:pPr eaLnBrk="1" hangingPunct="1"/>
            <a:r>
              <a:rPr lang="en-US" sz="2000" smtClean="0"/>
              <a:t>Pablo the programmer has a very high IQ.</a:t>
            </a:r>
          </a:p>
          <a:p>
            <a:pPr eaLnBrk="1" hangingPunct="1"/>
            <a:r>
              <a:rPr lang="en-US" sz="2000" smtClean="0"/>
              <a:t>He failed first year university due to personal problems.</a:t>
            </a:r>
          </a:p>
          <a:p>
            <a:pPr eaLnBrk="1" hangingPunct="1"/>
            <a:r>
              <a:rPr lang="en-US" sz="2000" smtClean="0"/>
              <a:t>He made an inner vow </a:t>
            </a:r>
            <a:r>
              <a:rPr lang="en-US" sz="2000" smtClean="0">
                <a:latin typeface="Times New Roman" pitchFamily="18" charset="0"/>
              </a:rPr>
              <a:t>“</a:t>
            </a:r>
            <a:r>
              <a:rPr lang="en-US" sz="2000" smtClean="0"/>
              <a:t>I must never fail again</a:t>
            </a:r>
            <a:r>
              <a:rPr lang="en-US" sz="2000" smtClean="0">
                <a:latin typeface="Times New Roman" pitchFamily="18" charset="0"/>
              </a:rPr>
              <a:t>”</a:t>
            </a:r>
            <a:r>
              <a:rPr lang="en-US" sz="2000" smtClean="0"/>
              <a:t> </a:t>
            </a:r>
          </a:p>
          <a:p>
            <a:pPr eaLnBrk="1" hangingPunct="1"/>
            <a:r>
              <a:rPr lang="en-US" sz="2000" smtClean="0"/>
              <a:t>So he has always played safe and been employed in dull government jobs that are well below his ability level.</a:t>
            </a:r>
          </a:p>
          <a:p>
            <a:pPr eaLnBrk="1" hangingPunct="1"/>
            <a:r>
              <a:rPr lang="en-US" sz="2000" smtClean="0"/>
              <a:t>He only uses his ability around friends in contexts where he cannot fail.</a:t>
            </a:r>
          </a:p>
          <a:p>
            <a:pPr eaLnBrk="1" hangingPunct="1"/>
            <a:r>
              <a:rPr lang="en-US" sz="2000" smtClean="0"/>
              <a:t>He cannot be convinced to complete his degree or aim for higher things.</a:t>
            </a:r>
          </a:p>
          <a:p>
            <a:pPr eaLnBrk="1" hangingPunct="1"/>
            <a:r>
              <a:rPr lang="en-US" sz="2000" smtClean="0"/>
              <a:t>His vow has caused him to live well below his potential.</a:t>
            </a:r>
          </a:p>
          <a:p>
            <a:pPr eaLnBrk="1" hangingPunct="1"/>
            <a:endParaRPr lang="en-US" sz="2000" smtClean="0"/>
          </a:p>
          <a:p>
            <a:pPr eaLnBrk="1" hangingPunct="1"/>
            <a:endParaRPr lang="en-US" sz="2800" smtClean="0"/>
          </a:p>
        </p:txBody>
      </p:sp>
    </p:spTree>
  </p:cSld>
  <p:clrMapOvr>
    <a:masterClrMapping/>
  </p:clrMapOvr>
  <p:transition>
    <p:dissolve/>
    <p:sndAc>
      <p:stSnd>
        <p:snd r:embed="rId3" name="chimes.wav"/>
      </p:stSnd>
    </p:sndAc>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Revoking Vows</a:t>
            </a:r>
          </a:p>
        </p:txBody>
      </p:sp>
      <p:sp>
        <p:nvSpPr>
          <p:cNvPr id="38915" name="Rectangle 3"/>
          <p:cNvSpPr>
            <a:spLocks noGrp="1" noChangeArrowheads="1"/>
          </p:cNvSpPr>
          <p:nvPr>
            <p:ph type="body" idx="1"/>
          </p:nvPr>
        </p:nvSpPr>
        <p:spPr>
          <a:xfrm>
            <a:off x="457200" y="2209800"/>
            <a:ext cx="7772400" cy="4114800"/>
          </a:xfrm>
        </p:spPr>
        <p:txBody>
          <a:bodyPr/>
          <a:lstStyle/>
          <a:p>
            <a:pPr eaLnBrk="1" hangingPunct="1">
              <a:buFont typeface="Wingdings" pitchFamily="2" charset="2"/>
              <a:buNone/>
            </a:pPr>
            <a:r>
              <a:rPr lang="en-US" sz="2400" b="1" smtClean="0"/>
              <a:t>Revoke Personal Vows:</a:t>
            </a:r>
            <a:r>
              <a:rPr lang="en-US" sz="2400" smtClean="0"/>
              <a:t> Revoke old vows that are now contrary to the will of God. Your promises to yourself are not as important as Christian obedience. Even do something as formal as writing the old vow on a piece of paper and writing "revoked" across it and then burning the piece of paper. Sometimes you may have to revoke a foolish vow you made to God in which case you should tell Him the reason you are revoking it and ask His forgiveness. It is for good reason that oaths and vows are banned in the New Testament (Matthew 5:33-37, James 5:12).</a:t>
            </a:r>
          </a:p>
          <a:p>
            <a:pPr eaLnBrk="1" hangingPunct="1"/>
            <a:endParaRPr lang="en-US" sz="2400" smtClean="0"/>
          </a:p>
        </p:txBody>
      </p:sp>
    </p:spTree>
  </p:cSld>
  <p:clrMapOvr>
    <a:masterClrMapping/>
  </p:clrMapOvr>
  <p:transition>
    <p:dissolve/>
    <p:sndAc>
      <p:stSnd>
        <p:snd r:embed="rId3" name="chimes.wav"/>
      </p:stSnd>
    </p:sndAc>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Never Say Never</a:t>
            </a:r>
            <a:r>
              <a:rPr lang="en-US" smtClean="0">
                <a:latin typeface="Times New Roman" pitchFamily="18" charset="0"/>
              </a:rPr>
              <a:t>…</a:t>
            </a:r>
            <a:endParaRPr lang="en-US" smtClean="0"/>
          </a:p>
        </p:txBody>
      </p:sp>
      <p:sp>
        <p:nvSpPr>
          <p:cNvPr id="39939" name="Rectangle 3"/>
          <p:cNvSpPr>
            <a:spLocks noGrp="1" noChangeArrowheads="1"/>
          </p:cNvSpPr>
          <p:nvPr>
            <p:ph type="body" idx="1"/>
          </p:nvPr>
        </p:nvSpPr>
        <p:spPr>
          <a:xfrm>
            <a:off x="533400" y="2133600"/>
            <a:ext cx="7772400" cy="4114800"/>
          </a:xfrm>
        </p:spPr>
        <p:txBody>
          <a:bodyPr/>
          <a:lstStyle/>
          <a:p>
            <a:pPr eaLnBrk="1" hangingPunct="1">
              <a:lnSpc>
                <a:spcPct val="90000"/>
              </a:lnSpc>
            </a:pPr>
            <a:r>
              <a:rPr lang="en-US" sz="1800" smtClean="0"/>
              <a:t> </a:t>
            </a:r>
            <a:r>
              <a:rPr lang="en-US" sz="1800" b="1" smtClean="0"/>
              <a:t>Change Absolute Language</a:t>
            </a:r>
            <a:r>
              <a:rPr lang="en-US" sz="1800" b="1" smtClean="0">
                <a:solidFill>
                  <a:schemeClr val="tx2"/>
                </a:solidFill>
              </a:rPr>
              <a:t>:</a:t>
            </a:r>
            <a:r>
              <a:rPr lang="en-US" sz="1800" smtClean="0"/>
              <a:t> If you say to yourself "I have always got to.." then its like fixing a mental switch in the "always on" position. You have told your mind that you have always got to do X and it will receive and record that instruction as a permanent injunction, a law of the Medes and Persians. </a:t>
            </a:r>
            <a:br>
              <a:rPr lang="en-US" sz="1800" smtClean="0"/>
            </a:br>
            <a:endParaRPr lang="en-US" sz="1800" smtClean="0"/>
          </a:p>
          <a:p>
            <a:pPr eaLnBrk="1" hangingPunct="1">
              <a:lnSpc>
                <a:spcPct val="90000"/>
              </a:lnSpc>
            </a:pPr>
            <a:r>
              <a:rPr lang="en-US" sz="1800" b="1" smtClean="0"/>
              <a:t>The mind is fairly literal:</a:t>
            </a:r>
            <a:r>
              <a:rPr lang="en-US" sz="1800" smtClean="0"/>
              <a:t> It will take always to mean always and never to mean never. Words like "always", "never" "have to", "go to", "perfect" and "100%" jam our mental switches in the "on" position. </a:t>
            </a:r>
            <a:br>
              <a:rPr lang="en-US" sz="1800" smtClean="0"/>
            </a:br>
            <a:endParaRPr lang="en-US" sz="1800" smtClean="0"/>
          </a:p>
          <a:p>
            <a:pPr eaLnBrk="1" hangingPunct="1">
              <a:lnSpc>
                <a:spcPct val="90000"/>
              </a:lnSpc>
            </a:pPr>
            <a:r>
              <a:rPr lang="en-US" sz="1800" b="1" smtClean="0"/>
              <a:t>With enough absolutes we feel stuck, anxious and stressed</a:t>
            </a:r>
            <a:r>
              <a:rPr lang="en-US" sz="1800" smtClean="0"/>
              <a:t> as we receive multiple simultaneous urgent instructions that we have programmed into ourselves. . It is much better to give yourself an "out" by using language like "generally I should" and reserving the absolute language for situations that are truly absolute. </a:t>
            </a:r>
          </a:p>
        </p:txBody>
      </p:sp>
    </p:spTree>
  </p:cSld>
  <p:clrMapOvr>
    <a:masterClrMapping/>
  </p:clrMapOvr>
  <p:transition>
    <p:dissolve/>
    <p:sndAc>
      <p:stSnd>
        <p:snd r:embed="rId3" name="chimes.wav"/>
      </p:stSnd>
    </p:sndAc>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Making Yourself Ill</a:t>
            </a:r>
          </a:p>
        </p:txBody>
      </p:sp>
      <p:sp>
        <p:nvSpPr>
          <p:cNvPr id="40963" name="Rectangle 3"/>
          <p:cNvSpPr>
            <a:spLocks noGrp="1" noChangeArrowheads="1"/>
          </p:cNvSpPr>
          <p:nvPr>
            <p:ph type="body" idx="1"/>
          </p:nvPr>
        </p:nvSpPr>
        <p:spPr>
          <a:xfrm>
            <a:off x="533400" y="2133600"/>
            <a:ext cx="7772400" cy="4114800"/>
          </a:xfrm>
        </p:spPr>
        <p:txBody>
          <a:bodyPr/>
          <a:lstStyle/>
          <a:p>
            <a:pPr eaLnBrk="1" hangingPunct="1"/>
            <a:r>
              <a:rPr lang="en-US" sz="2000" b="1" smtClean="0"/>
              <a:t>Avoid Psychosomatic Language:</a:t>
            </a:r>
            <a:r>
              <a:rPr lang="en-US" sz="2000" smtClean="0"/>
              <a:t> The repeated and emphatic-use of the language and metaphors of illness can sometimes make us ill. </a:t>
            </a:r>
          </a:p>
          <a:p>
            <a:pPr eaLnBrk="1" hangingPunct="1"/>
            <a:r>
              <a:rPr lang="en-US" sz="2000" smtClean="0"/>
              <a:t>For instance men who often tell themselves that their wife is a "pain in the neck" tend to suffer from - you guessed it - a pain in the neck - and people who "can't stand it any more" get knee trouble! </a:t>
            </a:r>
          </a:p>
          <a:p>
            <a:pPr eaLnBrk="1" hangingPunct="1"/>
            <a:r>
              <a:rPr lang="en-US" sz="2000" smtClean="0"/>
              <a:t>This is termed psychosomatic language, somatic metaphors or "conversion" depending on your school of thought and was first noted by Sigmund Freud. </a:t>
            </a:r>
          </a:p>
          <a:p>
            <a:pPr eaLnBrk="1" hangingPunct="1"/>
            <a:r>
              <a:rPr lang="en-US" sz="2000" smtClean="0"/>
              <a:t>In extreme cases repeated self-talk such as "If that happened I would die.." can become like an internal vow. </a:t>
            </a:r>
          </a:p>
        </p:txBody>
      </p:sp>
    </p:spTree>
  </p:cSld>
  <p:clrMapOvr>
    <a:masterClrMapping/>
  </p:clrMapOvr>
  <p:transition>
    <p:dissolve/>
    <p:sndAc>
      <p:stSnd>
        <p:snd r:embed="rId3" name="chimes.wav"/>
      </p:stSnd>
    </p:sndAc>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Intents </a:t>
            </a:r>
            <a:r>
              <a:rPr lang="en-US" smtClean="0">
                <a:latin typeface="Times New Roman" pitchFamily="18" charset="0"/>
              </a:rPr>
              <a:t>–</a:t>
            </a:r>
            <a:r>
              <a:rPr lang="en-US" smtClean="0"/>
              <a:t> Games &amp; Life Scripts</a:t>
            </a:r>
          </a:p>
        </p:txBody>
      </p:sp>
      <p:sp>
        <p:nvSpPr>
          <p:cNvPr id="41987" name="Rectangle 3"/>
          <p:cNvSpPr>
            <a:spLocks noGrp="1" noChangeArrowheads="1"/>
          </p:cNvSpPr>
          <p:nvPr>
            <p:ph type="body" idx="1"/>
          </p:nvPr>
        </p:nvSpPr>
        <p:spPr>
          <a:xfrm>
            <a:off x="533400" y="2133600"/>
            <a:ext cx="7772400" cy="4114800"/>
          </a:xfrm>
        </p:spPr>
        <p:txBody>
          <a:bodyPr/>
          <a:lstStyle/>
          <a:p>
            <a:pPr eaLnBrk="1" hangingPunct="1">
              <a:lnSpc>
                <a:spcPct val="90000"/>
              </a:lnSpc>
            </a:pPr>
            <a:r>
              <a:rPr lang="en-US" sz="2800" smtClean="0"/>
              <a:t>Eric Berne</a:t>
            </a:r>
            <a:r>
              <a:rPr lang="en-US" sz="2800" smtClean="0">
                <a:latin typeface="Times New Roman" pitchFamily="18" charset="0"/>
              </a:rPr>
              <a:t>’</a:t>
            </a:r>
            <a:r>
              <a:rPr lang="en-US" sz="2800" smtClean="0"/>
              <a:t>s best-seller </a:t>
            </a:r>
            <a:r>
              <a:rPr lang="en-US" sz="2800" smtClean="0">
                <a:latin typeface="Times New Roman" pitchFamily="18" charset="0"/>
              </a:rPr>
              <a:t>“</a:t>
            </a:r>
            <a:r>
              <a:rPr lang="en-US" sz="2800" smtClean="0"/>
              <a:t>Games People Play</a:t>
            </a:r>
            <a:r>
              <a:rPr lang="en-US" sz="2800" smtClean="0">
                <a:latin typeface="Times New Roman" pitchFamily="18" charset="0"/>
              </a:rPr>
              <a:t>”</a:t>
            </a:r>
            <a:r>
              <a:rPr lang="en-US" sz="2800" smtClean="0"/>
              <a:t> and transactional analysis explore the area of the intents of the heart.</a:t>
            </a:r>
          </a:p>
          <a:p>
            <a:pPr eaLnBrk="1" hangingPunct="1">
              <a:lnSpc>
                <a:spcPct val="90000"/>
              </a:lnSpc>
            </a:pPr>
            <a:r>
              <a:rPr lang="en-US" sz="2800" smtClean="0"/>
              <a:t>People play often quite complex </a:t>
            </a:r>
            <a:r>
              <a:rPr lang="en-US" sz="2800" smtClean="0">
                <a:latin typeface="Times New Roman" pitchFamily="18" charset="0"/>
              </a:rPr>
              <a:t>“</a:t>
            </a:r>
            <a:r>
              <a:rPr lang="en-US" sz="2800" smtClean="0"/>
              <a:t>games</a:t>
            </a:r>
            <a:r>
              <a:rPr lang="en-US" sz="2800" smtClean="0">
                <a:latin typeface="Times New Roman" pitchFamily="18" charset="0"/>
              </a:rPr>
              <a:t>”</a:t>
            </a:r>
            <a:r>
              <a:rPr lang="en-US" sz="2800" smtClean="0"/>
              <a:t> with others to get a </a:t>
            </a:r>
            <a:r>
              <a:rPr lang="en-US" sz="2800" smtClean="0">
                <a:latin typeface="Times New Roman" pitchFamily="18" charset="0"/>
              </a:rPr>
              <a:t>“</a:t>
            </a:r>
            <a:r>
              <a:rPr lang="en-US" sz="2800" smtClean="0"/>
              <a:t>payoff</a:t>
            </a:r>
            <a:r>
              <a:rPr lang="en-US" sz="2800" smtClean="0">
                <a:latin typeface="Times New Roman" pitchFamily="18" charset="0"/>
              </a:rPr>
              <a:t>”</a:t>
            </a:r>
            <a:r>
              <a:rPr lang="en-US" sz="2800" smtClean="0"/>
              <a:t>.</a:t>
            </a:r>
          </a:p>
          <a:p>
            <a:pPr eaLnBrk="1" hangingPunct="1">
              <a:lnSpc>
                <a:spcPct val="90000"/>
              </a:lnSpc>
            </a:pPr>
            <a:r>
              <a:rPr lang="en-US" sz="2800" smtClean="0"/>
              <a:t>Some games are life-long and become </a:t>
            </a:r>
            <a:r>
              <a:rPr lang="en-US" sz="2800" smtClean="0">
                <a:latin typeface="Times New Roman" pitchFamily="18" charset="0"/>
              </a:rPr>
              <a:t>“</a:t>
            </a:r>
            <a:r>
              <a:rPr lang="en-US" sz="2800" smtClean="0"/>
              <a:t>life-scripts</a:t>
            </a:r>
            <a:r>
              <a:rPr lang="en-US" sz="2800" smtClean="0">
                <a:latin typeface="Times New Roman" pitchFamily="18" charset="0"/>
              </a:rPr>
              <a:t>”</a:t>
            </a:r>
            <a:r>
              <a:rPr lang="en-US" sz="2800" smtClean="0"/>
              <a:t>.</a:t>
            </a:r>
          </a:p>
          <a:p>
            <a:pPr eaLnBrk="1" hangingPunct="1">
              <a:lnSpc>
                <a:spcPct val="90000"/>
              </a:lnSpc>
            </a:pPr>
            <a:r>
              <a:rPr lang="en-US" sz="2800" smtClean="0"/>
              <a:t>Playwrights and novelists are keen observers of these games.</a:t>
            </a:r>
          </a:p>
        </p:txBody>
      </p:sp>
    </p:spTree>
  </p:cSld>
  <p:clrMapOvr>
    <a:masterClrMapping/>
  </p:clrMapOvr>
  <p:transition>
    <p:dissolve/>
    <p:sndAc>
      <p:stSnd>
        <p:snd r:embed="rId3"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pPr eaLnBrk="1" hangingPunct="1"/>
            <a:r>
              <a:rPr lang="en-US" smtClean="0"/>
              <a:t>Thoughts &amp; Intents</a:t>
            </a:r>
          </a:p>
        </p:txBody>
      </p:sp>
      <p:sp>
        <p:nvSpPr>
          <p:cNvPr id="6147" name="Rectangle 1027"/>
          <p:cNvSpPr>
            <a:spLocks noGrp="1" noChangeArrowheads="1"/>
          </p:cNvSpPr>
          <p:nvPr>
            <p:ph type="body" idx="1"/>
          </p:nvPr>
        </p:nvSpPr>
        <p:spPr>
          <a:xfrm>
            <a:off x="533400" y="2017713"/>
            <a:ext cx="8077200" cy="4114800"/>
          </a:xfrm>
        </p:spPr>
        <p:txBody>
          <a:bodyPr/>
          <a:lstStyle/>
          <a:p>
            <a:pPr eaLnBrk="1" hangingPunct="1"/>
            <a:r>
              <a:rPr lang="en-US" sz="2000" smtClean="0"/>
              <a:t>The Bible has two categories here; </a:t>
            </a:r>
            <a:r>
              <a:rPr lang="en-US" sz="2000" b="1" smtClean="0">
                <a:solidFill>
                  <a:schemeClr val="tx2"/>
                </a:solidFill>
                <a:latin typeface="Times New Roman" pitchFamily="18" charset="0"/>
              </a:rPr>
              <a:t>“</a:t>
            </a:r>
            <a:r>
              <a:rPr lang="en-US" sz="2000" b="1" smtClean="0">
                <a:solidFill>
                  <a:schemeClr val="tx2"/>
                </a:solidFill>
              </a:rPr>
              <a:t>thoughts</a:t>
            </a:r>
            <a:r>
              <a:rPr lang="en-US" sz="2000" b="1" smtClean="0">
                <a:solidFill>
                  <a:schemeClr val="tx2"/>
                </a:solidFill>
                <a:latin typeface="Times New Roman" pitchFamily="18" charset="0"/>
              </a:rPr>
              <a:t>’</a:t>
            </a:r>
            <a:r>
              <a:rPr lang="en-US" sz="2000" smtClean="0"/>
              <a:t> which is fairly much all-embracing </a:t>
            </a:r>
          </a:p>
          <a:p>
            <a:pPr eaLnBrk="1" hangingPunct="1"/>
            <a:r>
              <a:rPr lang="en-US" sz="2000" smtClean="0"/>
              <a:t>and </a:t>
            </a:r>
            <a:r>
              <a:rPr lang="en-US" sz="2000" b="1" smtClean="0">
                <a:solidFill>
                  <a:schemeClr val="tx2"/>
                </a:solidFill>
                <a:latin typeface="Times New Roman" pitchFamily="18" charset="0"/>
              </a:rPr>
              <a:t>“</a:t>
            </a:r>
            <a:r>
              <a:rPr lang="en-US" sz="2000" b="1" smtClean="0">
                <a:solidFill>
                  <a:schemeClr val="tx2"/>
                </a:solidFill>
              </a:rPr>
              <a:t>intentions</a:t>
            </a:r>
            <a:r>
              <a:rPr lang="en-US" sz="2000" b="1" smtClean="0">
                <a:solidFill>
                  <a:schemeClr val="tx2"/>
                </a:solidFill>
                <a:latin typeface="Times New Roman" pitchFamily="18" charset="0"/>
              </a:rPr>
              <a:t>”</a:t>
            </a:r>
            <a:r>
              <a:rPr lang="en-US" sz="2000" smtClean="0"/>
              <a:t> which  are the movements of the will as we plan, vow and scheme our way through life. </a:t>
            </a:r>
          </a:p>
          <a:p>
            <a:pPr eaLnBrk="1" hangingPunct="1"/>
            <a:r>
              <a:rPr lang="en-US" sz="2000" smtClean="0"/>
              <a:t>The picture we see in Scripture is that these thoughts and beliefs, desires, vows, and inner goals are </a:t>
            </a:r>
            <a:r>
              <a:rPr lang="en-US" sz="2000" b="1" smtClean="0">
                <a:solidFill>
                  <a:schemeClr val="tx2"/>
                </a:solidFill>
              </a:rPr>
              <a:t>generally verbal</a:t>
            </a:r>
            <a:r>
              <a:rPr lang="en-US" sz="2000" smtClean="0"/>
              <a:t>. </a:t>
            </a:r>
          </a:p>
          <a:p>
            <a:pPr eaLnBrk="1" hangingPunct="1">
              <a:buFont typeface="Wingdings" pitchFamily="2" charset="2"/>
              <a:buNone/>
            </a:pPr>
            <a:endParaRPr lang="en-US" sz="3600" smtClean="0"/>
          </a:p>
          <a:p>
            <a:pPr eaLnBrk="1" hangingPunct="1"/>
            <a:endParaRPr lang="en-US" sz="3600" smtClean="0"/>
          </a:p>
        </p:txBody>
      </p:sp>
    </p:spTree>
  </p:cSld>
  <p:clrMapOvr>
    <a:masterClrMapping/>
  </p:clrMapOvr>
  <p:transition>
    <p:dissolve/>
    <p:sndAc>
      <p:stSnd>
        <p:snd r:embed="rId3" name="chimes.wav"/>
      </p:stSnd>
    </p:sndAc>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Awareness!</a:t>
            </a:r>
          </a:p>
        </p:txBody>
      </p:sp>
      <p:sp>
        <p:nvSpPr>
          <p:cNvPr id="43011" name="Rectangle 3"/>
          <p:cNvSpPr>
            <a:spLocks noGrp="1" noChangeArrowheads="1"/>
          </p:cNvSpPr>
          <p:nvPr>
            <p:ph type="body" idx="1"/>
          </p:nvPr>
        </p:nvSpPr>
        <p:spPr>
          <a:xfrm>
            <a:off x="609600" y="2133600"/>
            <a:ext cx="7772400" cy="4114800"/>
          </a:xfrm>
        </p:spPr>
        <p:txBody>
          <a:bodyPr/>
          <a:lstStyle/>
          <a:p>
            <a:pPr eaLnBrk="1" hangingPunct="1">
              <a:buFont typeface="Wingdings" pitchFamily="2" charset="2"/>
              <a:buNone/>
            </a:pPr>
            <a:r>
              <a:rPr lang="en-US" sz="2400" b="1" smtClean="0"/>
              <a:t>Face Up To And Become Aware Of The Intentions Of Your Heart:</a:t>
            </a:r>
            <a:r>
              <a:rPr lang="en-US" sz="2400" smtClean="0"/>
              <a:t> It can be difficult for some people to admit that they are complex and full of conflicting motivations. To admit to sneaky, dishonest, crafty or manipulative intentions is not easy for Christians. Many people are completely blind to this darker side of their character. Pray and ask God to reveal the thoughts and intentions of your heart to you so that you can bring them into the light and deal with them.</a:t>
            </a:r>
            <a:r>
              <a:rPr lang="en-US" smtClean="0"/>
              <a:t> </a:t>
            </a:r>
          </a:p>
        </p:txBody>
      </p:sp>
    </p:spTree>
  </p:cSld>
  <p:clrMapOvr>
    <a:masterClrMapping/>
  </p:clrMapOvr>
  <p:transition>
    <p:dissolve/>
    <p:sndAc>
      <p:stSnd>
        <p:snd r:embed="rId3" name="chimes.wav"/>
      </p:stSnd>
    </p:sndAc>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150938" y="617538"/>
            <a:ext cx="7793037" cy="938212"/>
          </a:xfrm>
        </p:spPr>
        <p:txBody>
          <a:bodyPr/>
          <a:lstStyle/>
          <a:p>
            <a:pPr eaLnBrk="1" hangingPunct="1"/>
            <a:r>
              <a:rPr lang="en-US" smtClean="0"/>
              <a:t>List Your Intentions</a:t>
            </a:r>
          </a:p>
        </p:txBody>
      </p:sp>
      <p:sp>
        <p:nvSpPr>
          <p:cNvPr id="44035" name="Rectangle 3"/>
          <p:cNvSpPr>
            <a:spLocks noGrp="1" noChangeArrowheads="1"/>
          </p:cNvSpPr>
          <p:nvPr>
            <p:ph type="body" idx="1"/>
          </p:nvPr>
        </p:nvSpPr>
        <p:spPr>
          <a:xfrm>
            <a:off x="533400" y="2133600"/>
            <a:ext cx="7772400" cy="3962400"/>
          </a:xfrm>
        </p:spPr>
        <p:txBody>
          <a:bodyPr/>
          <a:lstStyle/>
          <a:p>
            <a:pPr eaLnBrk="1" hangingPunct="1"/>
            <a:r>
              <a:rPr lang="en-US" sz="2000" b="1" smtClean="0"/>
              <a:t>List The Various Conflicting Intentions:</a:t>
            </a:r>
            <a:r>
              <a:rPr lang="en-US" sz="2000" smtClean="0"/>
              <a:t> This is sometimes all that is needed. For instance a teenager may find that he has two intentions:</a:t>
            </a:r>
            <a:br>
              <a:rPr lang="en-US" sz="2000" smtClean="0"/>
            </a:br>
            <a:r>
              <a:rPr lang="en-US" sz="2000" smtClean="0"/>
              <a:t> 1. To be on fire for God and a powerful witness for Jesus .</a:t>
            </a:r>
            <a:br>
              <a:rPr lang="en-US" sz="2000" smtClean="0"/>
            </a:br>
            <a:r>
              <a:rPr lang="en-US" sz="2000" smtClean="0"/>
              <a:t>2. To still be popular with the cool, tough, non-Christians he knows. </a:t>
            </a:r>
            <a:br>
              <a:rPr lang="en-US" sz="2000" smtClean="0"/>
            </a:br>
            <a:r>
              <a:rPr lang="en-US" sz="2000" smtClean="0"/>
              <a:t>He can then work out what to do and resolve the tension. Perhaps he needs to accept that following Christ has a cost at times. Simply listing the various intentions of our heart then judging them biblically may be enough to resolve the dilemma.</a:t>
            </a:r>
            <a:r>
              <a:rPr lang="en-US" sz="2800" smtClean="0"/>
              <a:t> </a:t>
            </a:r>
          </a:p>
        </p:txBody>
      </p:sp>
    </p:spTree>
  </p:cSld>
  <p:clrMapOvr>
    <a:masterClrMapping/>
  </p:clrMapOvr>
  <p:transition>
    <p:dissolve/>
    <p:sndAc>
      <p:stSnd>
        <p:snd r:embed="rId3" name="chimes.wav"/>
      </p:stSnd>
    </p:sndAc>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Evil Intentions</a:t>
            </a:r>
          </a:p>
        </p:txBody>
      </p:sp>
      <p:sp>
        <p:nvSpPr>
          <p:cNvPr id="45059" name="Rectangle 3"/>
          <p:cNvSpPr>
            <a:spLocks noGrp="1" noChangeArrowheads="1"/>
          </p:cNvSpPr>
          <p:nvPr>
            <p:ph type="body" idx="1"/>
          </p:nvPr>
        </p:nvSpPr>
        <p:spPr>
          <a:xfrm>
            <a:off x="457200" y="2133600"/>
            <a:ext cx="8229600" cy="4495800"/>
          </a:xfrm>
        </p:spPr>
        <p:txBody>
          <a:bodyPr/>
          <a:lstStyle/>
          <a:p>
            <a:pPr eaLnBrk="1" hangingPunct="1">
              <a:lnSpc>
                <a:spcPct val="90000"/>
              </a:lnSpc>
            </a:pPr>
            <a:r>
              <a:rPr lang="en-US" sz="2200" smtClean="0"/>
              <a:t> </a:t>
            </a:r>
            <a:r>
              <a:rPr lang="en-US" sz="2200" b="1" smtClean="0"/>
              <a:t>Confess Them to God:</a:t>
            </a:r>
            <a:r>
              <a:rPr lang="en-US" sz="2200" smtClean="0"/>
              <a:t> Confess your wrong motives and intentions to God and ask His forgiveness and cleansing.</a:t>
            </a:r>
          </a:p>
          <a:p>
            <a:pPr eaLnBrk="1" hangingPunct="1">
              <a:lnSpc>
                <a:spcPct val="90000"/>
              </a:lnSpc>
            </a:pPr>
            <a:endParaRPr lang="en-US" sz="2200" smtClean="0"/>
          </a:p>
          <a:p>
            <a:pPr eaLnBrk="1" hangingPunct="1">
              <a:lnSpc>
                <a:spcPct val="90000"/>
              </a:lnSpc>
            </a:pPr>
            <a:r>
              <a:rPr lang="en-US" sz="2200" b="1" smtClean="0"/>
              <a:t>Make No Provision For Evil Intentions:</a:t>
            </a:r>
            <a:r>
              <a:rPr lang="en-US" sz="2200" smtClean="0"/>
              <a:t> Do not give yourself the means of carrying out your wrong intentions. Deny them what they need if they are to be implemented. If your wrong intention in your heart is murder - don't buy a gun. If the wrong intention in your heart is adultery - don't rent a hotel room. If the wrong intention is stealing from the church offering, make sure someone is with you when you count the money. This principle is what helped Augustine give up his loose living and become a Christian..</a:t>
            </a:r>
          </a:p>
          <a:p>
            <a:pPr eaLnBrk="1" hangingPunct="1">
              <a:lnSpc>
                <a:spcPct val="90000"/>
              </a:lnSpc>
              <a:buFont typeface="Wingdings" pitchFamily="2" charset="2"/>
              <a:buNone/>
            </a:pPr>
            <a:endParaRPr lang="en-US" sz="1800" smtClean="0"/>
          </a:p>
        </p:txBody>
      </p:sp>
    </p:spTree>
  </p:cSld>
  <p:clrMapOvr>
    <a:masterClrMapping/>
  </p:clrMapOvr>
  <p:transition>
    <p:dissolve/>
    <p:sndAc>
      <p:stSnd>
        <p:snd r:embed="rId3" name="chimes.wav"/>
      </p:stSnd>
    </p:sndAc>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smtClean="0"/>
              <a:t>Make No Provision….</a:t>
            </a:r>
          </a:p>
        </p:txBody>
      </p:sp>
      <p:sp>
        <p:nvSpPr>
          <p:cNvPr id="46083" name="Content Placeholder 2"/>
          <p:cNvSpPr>
            <a:spLocks noGrp="1"/>
          </p:cNvSpPr>
          <p:nvPr>
            <p:ph idx="1"/>
          </p:nvPr>
        </p:nvSpPr>
        <p:spPr>
          <a:xfrm>
            <a:off x="381000" y="2017713"/>
            <a:ext cx="8574088" cy="4114800"/>
          </a:xfrm>
        </p:spPr>
        <p:txBody>
          <a:bodyPr/>
          <a:lstStyle/>
          <a:p>
            <a:pPr eaLnBrk="1" hangingPunct="1"/>
            <a:r>
              <a:rPr lang="en-US" sz="2800" i="1" smtClean="0"/>
              <a:t>(Romans 13:12-14 NASB) The night is almost gone, and the day is at hand. Let us therefore lay aside the deeds of darkness and put on the armor of light. {13} Let us behave properly as in the day, not in carousing and drunkenness, not in sexual promiscuity and sensuality, not in strife and jealousy. {14} But put on the Lord Jesus Christ, and make no provision for the flesh in regard to its lusts.</a:t>
            </a:r>
          </a:p>
          <a:p>
            <a:pPr eaLnBrk="1" hangingPunct="1"/>
            <a:endParaRPr lang="en-US"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mtClean="0"/>
              <a:t>Inner Resistance</a:t>
            </a:r>
          </a:p>
        </p:txBody>
      </p:sp>
      <p:sp>
        <p:nvSpPr>
          <p:cNvPr id="47107" name="Rectangle 3"/>
          <p:cNvSpPr>
            <a:spLocks noGrp="1" noChangeArrowheads="1"/>
          </p:cNvSpPr>
          <p:nvPr>
            <p:ph type="body" idx="1"/>
          </p:nvPr>
        </p:nvSpPr>
        <p:spPr>
          <a:xfrm>
            <a:off x="533400" y="2057400"/>
            <a:ext cx="7772400" cy="4114800"/>
          </a:xfrm>
        </p:spPr>
        <p:txBody>
          <a:bodyPr/>
          <a:lstStyle/>
          <a:p>
            <a:pPr eaLnBrk="1" hangingPunct="1">
              <a:lnSpc>
                <a:spcPct val="90000"/>
              </a:lnSpc>
            </a:pPr>
            <a:r>
              <a:rPr lang="en-US" sz="2400" smtClean="0"/>
              <a:t>By </a:t>
            </a:r>
            <a:r>
              <a:rPr lang="en-US" sz="2400" b="1" smtClean="0"/>
              <a:t>externalizing our beliefs and intentions we sometimes can get a handle on them</a:t>
            </a:r>
            <a:r>
              <a:rPr lang="en-US" sz="2400" smtClean="0"/>
              <a:t> and deal with them. This is often the real benefit of those management exercises such as setting priorities and doing mission statements. On a personal level if you start setting goals and priorities and coming up with a personal mission statement you will often run into </a:t>
            </a:r>
            <a:r>
              <a:rPr lang="en-US" sz="2400" b="1" smtClean="0"/>
              <a:t>awkward uncomfortable feelings of resistance</a:t>
            </a:r>
            <a:r>
              <a:rPr lang="en-US" sz="2400" smtClean="0"/>
              <a:t>. When you do get them try and identify them, and </a:t>
            </a:r>
            <a:r>
              <a:rPr lang="en-US" sz="2400" b="1" smtClean="0"/>
              <a:t>write the feelings of resistance beside the goal or priority.</a:t>
            </a:r>
            <a:r>
              <a:rPr lang="en-US" sz="2400" smtClean="0"/>
              <a:t> Bring the conflict to the surface and into the open.</a:t>
            </a:r>
          </a:p>
        </p:txBody>
      </p:sp>
    </p:spTree>
  </p:cSld>
  <p:clrMapOvr>
    <a:masterClrMapping/>
  </p:clrMapOvr>
  <p:transition>
    <p:dissolve/>
    <p:sndAc>
      <p:stSnd>
        <p:snd r:embed="rId3" name="chimes.wav"/>
      </p:stSnd>
    </p:sndAc>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smtClean="0"/>
              <a:t>Use Event Time When Planning</a:t>
            </a:r>
          </a:p>
        </p:txBody>
      </p:sp>
      <p:sp>
        <p:nvSpPr>
          <p:cNvPr id="48131" name="Rectangle 3"/>
          <p:cNvSpPr>
            <a:spLocks noGrp="1" noChangeArrowheads="1"/>
          </p:cNvSpPr>
          <p:nvPr>
            <p:ph type="body" idx="1"/>
          </p:nvPr>
        </p:nvSpPr>
        <p:spPr>
          <a:xfrm>
            <a:off x="228600" y="1981200"/>
            <a:ext cx="8763000" cy="4648200"/>
          </a:xfrm>
        </p:spPr>
        <p:txBody>
          <a:bodyPr/>
          <a:lstStyle/>
          <a:p>
            <a:pPr eaLnBrk="1" hangingPunct="1">
              <a:lnSpc>
                <a:spcPct val="90000"/>
              </a:lnSpc>
            </a:pPr>
            <a:r>
              <a:rPr lang="en-US" sz="2000" b="1" smtClean="0"/>
              <a:t>Prioritize and Schedule Good Intentions Using Event Time:</a:t>
            </a:r>
            <a:r>
              <a:rPr lang="en-US" sz="2000" smtClean="0"/>
              <a:t> Sometimes the inner paralysis comes from a whole host of good intentions all wanting </a:t>
            </a:r>
            <a:r>
              <a:rPr lang="en-US" sz="2000" b="1" i="1" smtClean="0"/>
              <a:t>urgent attention at once</a:t>
            </a:r>
            <a:r>
              <a:rPr lang="en-US" sz="2000" smtClean="0"/>
              <a:t>. </a:t>
            </a:r>
          </a:p>
          <a:p>
            <a:pPr eaLnBrk="1" hangingPunct="1">
              <a:lnSpc>
                <a:spcPct val="90000"/>
              </a:lnSpc>
            </a:pPr>
            <a:r>
              <a:rPr lang="en-US" sz="2000" smtClean="0"/>
              <a:t>The resulting overload, confusion and stress can be stop us getting much done at all. </a:t>
            </a:r>
          </a:p>
          <a:p>
            <a:pPr eaLnBrk="1" hangingPunct="1">
              <a:lnSpc>
                <a:spcPct val="90000"/>
              </a:lnSpc>
            </a:pPr>
            <a:r>
              <a:rPr lang="en-US" sz="2000" smtClean="0"/>
              <a:t>Use the event time of the subconscious to prioritize them. </a:t>
            </a:r>
          </a:p>
          <a:p>
            <a:pPr eaLnBrk="1" hangingPunct="1">
              <a:lnSpc>
                <a:spcPct val="90000"/>
              </a:lnSpc>
            </a:pPr>
            <a:r>
              <a:rPr lang="en-US" sz="2000" smtClean="0"/>
              <a:t>First I will do A, then, after that's done I'll pay attention to B, then when that's completed to C and D. </a:t>
            </a:r>
          </a:p>
          <a:p>
            <a:pPr eaLnBrk="1" hangingPunct="1">
              <a:lnSpc>
                <a:spcPct val="90000"/>
              </a:lnSpc>
            </a:pPr>
            <a:r>
              <a:rPr lang="en-US" sz="2000" smtClean="0"/>
              <a:t>Jesus gives nearly all His instructions in event time "after you have" "when they" "wait in Jerusalem until" etc. </a:t>
            </a:r>
          </a:p>
          <a:p>
            <a:pPr eaLnBrk="1" hangingPunct="1">
              <a:lnSpc>
                <a:spcPct val="90000"/>
              </a:lnSpc>
            </a:pPr>
            <a:r>
              <a:rPr lang="en-US" sz="2000" smtClean="0"/>
              <a:t>Write all your tasks down on a sheet of paper and then group them first these, then after those then these here etc. </a:t>
            </a:r>
          </a:p>
          <a:p>
            <a:pPr eaLnBrk="1" hangingPunct="1">
              <a:lnSpc>
                <a:spcPct val="90000"/>
              </a:lnSpc>
            </a:pPr>
            <a:r>
              <a:rPr lang="en-US" sz="2000" smtClean="0"/>
              <a:t>Though the tasks are not done yet the issue of their urgency is resolved in terms your sub-conscious mind can understand and you will feel more at peace.</a:t>
            </a:r>
          </a:p>
        </p:txBody>
      </p:sp>
    </p:spTree>
  </p:cSld>
  <p:clrMapOvr>
    <a:masterClrMapping/>
  </p:clrMapOvr>
  <p:transition>
    <p:dissolve/>
    <p:sndAc>
      <p:stSnd>
        <p:snd r:embed="rId3" name="chimes.wav"/>
      </p:stSnd>
    </p:sndAc>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US" smtClean="0"/>
              <a:t>Solution-Focused</a:t>
            </a:r>
          </a:p>
        </p:txBody>
      </p:sp>
      <p:sp>
        <p:nvSpPr>
          <p:cNvPr id="49155" name="Content Placeholder 2"/>
          <p:cNvSpPr>
            <a:spLocks noGrp="1"/>
          </p:cNvSpPr>
          <p:nvPr>
            <p:ph idx="1"/>
          </p:nvPr>
        </p:nvSpPr>
        <p:spPr>
          <a:xfrm>
            <a:off x="152400" y="2017713"/>
            <a:ext cx="8802688" cy="4114800"/>
          </a:xfrm>
        </p:spPr>
        <p:txBody>
          <a:bodyPr/>
          <a:lstStyle/>
          <a:p>
            <a:pPr eaLnBrk="1" hangingPunct="1"/>
            <a:r>
              <a:rPr lang="en-US" sz="2400" smtClean="0"/>
              <a:t>The only way to fix a problem is to find a solution and to implement the solution in real time in the real world</a:t>
            </a:r>
          </a:p>
          <a:p>
            <a:pPr eaLnBrk="1" hangingPunct="1"/>
            <a:r>
              <a:rPr lang="en-US" sz="2400" smtClean="0"/>
              <a:t>Reality only changes when you act upon it in an organized and definite way. </a:t>
            </a:r>
          </a:p>
          <a:p>
            <a:pPr eaLnBrk="1" hangingPunct="1"/>
            <a:r>
              <a:rPr lang="en-US" sz="2400" smtClean="0"/>
              <a:t>All the ideas in the world will not move a single molecule!</a:t>
            </a:r>
          </a:p>
          <a:p>
            <a:pPr eaLnBrk="1" hangingPunct="1"/>
            <a:r>
              <a:rPr lang="en-US" sz="2400" smtClean="0"/>
              <a:t>Thinking, analyzing and worrying do not change anything. </a:t>
            </a:r>
          </a:p>
          <a:p>
            <a:pPr eaLnBrk="1" hangingPunct="1"/>
            <a:r>
              <a:rPr lang="en-US" sz="2400" smtClean="0"/>
              <a:t>Our beliefs must align with reality in constructive ways that help us to align with and then work upon reality.</a:t>
            </a:r>
          </a:p>
          <a:p>
            <a:pPr eaLnBrk="1" hangingPunct="1"/>
            <a:r>
              <a:rPr lang="en-US" sz="2400" smtClean="0"/>
              <a:t>We must be solution-focused not problem-focused</a:t>
            </a:r>
          </a:p>
          <a:p>
            <a:pPr eaLnBrk="1" hangingPunct="1"/>
            <a:r>
              <a:rPr lang="en-US" sz="2400" smtClean="0"/>
              <a:t>Faith sees the solution not the problem (12 spies)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smtClean="0"/>
              <a:t>Positive, Specific, &amp; Concrete</a:t>
            </a:r>
          </a:p>
        </p:txBody>
      </p:sp>
      <p:sp>
        <p:nvSpPr>
          <p:cNvPr id="50179" name="Rectangle 3"/>
          <p:cNvSpPr>
            <a:spLocks noGrp="1" noChangeArrowheads="1"/>
          </p:cNvSpPr>
          <p:nvPr>
            <p:ph type="body" idx="1"/>
          </p:nvPr>
        </p:nvSpPr>
        <p:spPr>
          <a:xfrm>
            <a:off x="304800" y="2133600"/>
            <a:ext cx="8610600" cy="4495800"/>
          </a:xfrm>
        </p:spPr>
        <p:txBody>
          <a:bodyPr/>
          <a:lstStyle/>
          <a:p>
            <a:pPr eaLnBrk="1" hangingPunct="1"/>
            <a:r>
              <a:rPr lang="en-US" sz="1800" smtClean="0"/>
              <a:t> </a:t>
            </a:r>
            <a:r>
              <a:rPr lang="en-US" sz="1800" b="1" smtClean="0"/>
              <a:t>Frame Thoughts and Intentions Concretely And Positively:</a:t>
            </a:r>
            <a:r>
              <a:rPr lang="en-US" sz="1800" smtClean="0"/>
              <a:t> When you rework your thoughts and intentions it helps if they develop into a </a:t>
            </a:r>
            <a:r>
              <a:rPr lang="en-US" sz="1800" b="1" i="1" smtClean="0"/>
              <a:t>concrete specific picture of a positive desirable future. </a:t>
            </a:r>
          </a:p>
          <a:p>
            <a:pPr eaLnBrk="1" hangingPunct="1"/>
            <a:r>
              <a:rPr lang="en-US" sz="1800" smtClean="0"/>
              <a:t>For instance a struggling student should frame the goal </a:t>
            </a:r>
            <a:r>
              <a:rPr lang="en-US" sz="1800" smtClean="0">
                <a:latin typeface="Times New Roman" pitchFamily="18" charset="0"/>
              </a:rPr>
              <a:t>“</a:t>
            </a:r>
            <a:r>
              <a:rPr lang="en-US" sz="1800" smtClean="0"/>
              <a:t>I will pass in Mathematics</a:t>
            </a:r>
            <a:r>
              <a:rPr lang="en-US" sz="1800" smtClean="0">
                <a:latin typeface="Times New Roman" pitchFamily="18" charset="0"/>
              </a:rPr>
              <a:t>”</a:t>
            </a:r>
            <a:r>
              <a:rPr lang="en-US" sz="1800" smtClean="0"/>
              <a:t> rather than </a:t>
            </a:r>
            <a:r>
              <a:rPr lang="en-US" sz="1800" smtClean="0">
                <a:latin typeface="Times New Roman" pitchFamily="18" charset="0"/>
              </a:rPr>
              <a:t>“</a:t>
            </a:r>
            <a:r>
              <a:rPr lang="en-US" sz="1800" smtClean="0"/>
              <a:t>I will not fail in Mathematics</a:t>
            </a:r>
            <a:r>
              <a:rPr lang="en-US" sz="1800" smtClean="0">
                <a:latin typeface="Times New Roman" pitchFamily="18" charset="0"/>
              </a:rPr>
              <a:t>”</a:t>
            </a:r>
            <a:r>
              <a:rPr lang="en-US" sz="1800" smtClean="0"/>
              <a:t>.</a:t>
            </a:r>
          </a:p>
          <a:p>
            <a:pPr eaLnBrk="1" hangingPunct="1"/>
            <a:r>
              <a:rPr lang="en-US" sz="1800" smtClean="0"/>
              <a:t> When we see the biblical healing commands they are </a:t>
            </a:r>
            <a:r>
              <a:rPr lang="en-US" sz="1800" b="1" i="1" smtClean="0"/>
              <a:t>faith-filled, positive and have the desired end state in view.</a:t>
            </a:r>
            <a:r>
              <a:rPr lang="en-US" sz="1800" smtClean="0"/>
              <a:t>  E.g.  “Peace be still”, “Lazarus come forth”,  “Be made clean”, or </a:t>
            </a:r>
            <a:r>
              <a:rPr lang="en-US" sz="1800" smtClean="0">
                <a:latin typeface="Times New Roman" pitchFamily="18" charset="0"/>
              </a:rPr>
              <a:t>“</a:t>
            </a:r>
            <a:r>
              <a:rPr lang="en-US" sz="1800" smtClean="0"/>
              <a:t>Rise up and walk</a:t>
            </a:r>
            <a:r>
              <a:rPr lang="en-US" sz="1800" smtClean="0">
                <a:latin typeface="Times New Roman" pitchFamily="18" charset="0"/>
              </a:rPr>
              <a:t>”</a:t>
            </a:r>
            <a:r>
              <a:rPr lang="en-US" sz="1800" smtClean="0"/>
              <a:t>. </a:t>
            </a:r>
          </a:p>
          <a:p>
            <a:pPr eaLnBrk="1" hangingPunct="1"/>
            <a:r>
              <a:rPr lang="en-US" sz="1800" smtClean="0"/>
              <a:t>We need to be solution-focused not problem focused. </a:t>
            </a:r>
            <a:r>
              <a:rPr lang="en-US" sz="1800" b="1" i="1" smtClean="0"/>
              <a:t>The positive end result is what is to be put before the eyes of our heart.</a:t>
            </a:r>
            <a:r>
              <a:rPr lang="en-US" sz="1800" smtClean="0"/>
              <a:t> </a:t>
            </a:r>
          </a:p>
          <a:p>
            <a:pPr eaLnBrk="1" hangingPunct="1"/>
            <a:r>
              <a:rPr lang="en-US" sz="1800" smtClean="0"/>
              <a:t>Use CONCRETE terms:  </a:t>
            </a:r>
            <a:r>
              <a:rPr lang="en-US" sz="1800" smtClean="0">
                <a:latin typeface="Times New Roman" pitchFamily="18" charset="0"/>
              </a:rPr>
              <a:t>“</a:t>
            </a:r>
            <a:r>
              <a:rPr lang="en-US" sz="1800" smtClean="0"/>
              <a:t>They will beat their swords into ploughshares</a:t>
            </a:r>
            <a:r>
              <a:rPr lang="en-US" sz="1800" smtClean="0">
                <a:latin typeface="Times New Roman" pitchFamily="18" charset="0"/>
              </a:rPr>
              <a:t>”</a:t>
            </a:r>
            <a:r>
              <a:rPr lang="en-US" sz="1800" smtClean="0"/>
              <a:t> has more power in our being than </a:t>
            </a:r>
            <a:r>
              <a:rPr lang="en-US" sz="1800" smtClean="0">
                <a:latin typeface="Times New Roman" pitchFamily="18" charset="0"/>
              </a:rPr>
              <a:t>“</a:t>
            </a:r>
            <a:r>
              <a:rPr lang="en-US" sz="1800" smtClean="0"/>
              <a:t>weapons will be recycled into agricultural implements</a:t>
            </a:r>
            <a:r>
              <a:rPr lang="en-US" sz="1800" smtClean="0">
                <a:latin typeface="Times New Roman" pitchFamily="18" charset="0"/>
              </a:rPr>
              <a:t>”</a:t>
            </a:r>
            <a:r>
              <a:rPr lang="en-US" sz="1800" smtClean="0"/>
              <a:t>. </a:t>
            </a:r>
          </a:p>
          <a:p>
            <a:pPr eaLnBrk="1" hangingPunct="1"/>
            <a:r>
              <a:rPr lang="en-US" sz="1800" smtClean="0"/>
              <a:t>When we state our goals and beliefs in concrete, positive, picture terms we seem to lay hold of them much more effectively. </a:t>
            </a:r>
          </a:p>
        </p:txBody>
      </p:sp>
    </p:spTree>
  </p:cSld>
  <p:clrMapOvr>
    <a:masterClrMapping/>
  </p:clrMapOvr>
  <p:transition>
    <p:dissolve/>
    <p:sndAc>
      <p:stSnd>
        <p:snd r:embed="rId3" name="chimes.wav"/>
      </p:stSnd>
    </p:sndAc>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mtClean="0"/>
              <a:t>Plausibility Structures</a:t>
            </a:r>
          </a:p>
        </p:txBody>
      </p:sp>
      <p:sp>
        <p:nvSpPr>
          <p:cNvPr id="51203" name="Rectangle 3"/>
          <p:cNvSpPr>
            <a:spLocks noGrp="1" noChangeArrowheads="1"/>
          </p:cNvSpPr>
          <p:nvPr>
            <p:ph type="body" idx="1"/>
          </p:nvPr>
        </p:nvSpPr>
        <p:spPr>
          <a:xfrm>
            <a:off x="152400" y="2133600"/>
            <a:ext cx="8763000" cy="4343400"/>
          </a:xfrm>
        </p:spPr>
        <p:txBody>
          <a:bodyPr/>
          <a:lstStyle/>
          <a:p>
            <a:pPr eaLnBrk="1" hangingPunct="1"/>
            <a:r>
              <a:rPr lang="en-US" sz="2000" b="1" smtClean="0"/>
              <a:t> </a:t>
            </a:r>
            <a:r>
              <a:rPr lang="en-US" sz="2000" b="1" smtClean="0">
                <a:latin typeface="Times New Roman" pitchFamily="18" charset="0"/>
              </a:rPr>
              <a:t>“</a:t>
            </a:r>
            <a:r>
              <a:rPr lang="en-US" sz="2000" b="1" smtClean="0"/>
              <a:t>Plausibility Structures</a:t>
            </a:r>
            <a:r>
              <a:rPr lang="en-US" sz="2000" b="1" smtClean="0">
                <a:latin typeface="Times New Roman" pitchFamily="18" charset="0"/>
              </a:rPr>
              <a:t>”</a:t>
            </a:r>
            <a:r>
              <a:rPr lang="en-US" sz="2000" b="1" smtClean="0"/>
              <a:t>:</a:t>
            </a:r>
            <a:r>
              <a:rPr lang="en-US" sz="2000" smtClean="0"/>
              <a:t> Our beliefs about what is possible and impossible, probable and improbable, plausible and implausible. Peter Berger calls these </a:t>
            </a:r>
            <a:r>
              <a:rPr lang="en-US" sz="2000" smtClean="0">
                <a:latin typeface="Times New Roman" pitchFamily="18" charset="0"/>
              </a:rPr>
              <a:t>“</a:t>
            </a:r>
            <a:r>
              <a:rPr lang="en-US" sz="2000" smtClean="0"/>
              <a:t>plausibility structures</a:t>
            </a:r>
            <a:r>
              <a:rPr lang="en-US" sz="2000" smtClean="0">
                <a:latin typeface="Times New Roman" pitchFamily="18" charset="0"/>
              </a:rPr>
              <a:t>”.</a:t>
            </a:r>
            <a:endParaRPr lang="en-US" sz="2000" smtClean="0"/>
          </a:p>
          <a:p>
            <a:pPr eaLnBrk="1" hangingPunct="1"/>
            <a:r>
              <a:rPr lang="en-US" sz="2000" smtClean="0"/>
              <a:t> Christians need to reworking their idea of limits </a:t>
            </a:r>
            <a:r>
              <a:rPr lang="en-US" sz="2000" b="1" i="1" smtClean="0"/>
              <a:t>so that they line up with Scripture’s view of what is possible and impossible, plausible and implausible.</a:t>
            </a:r>
            <a:r>
              <a:rPr lang="en-US" sz="2000" smtClean="0"/>
              <a:t> </a:t>
            </a:r>
          </a:p>
          <a:p>
            <a:pPr eaLnBrk="1" hangingPunct="1"/>
            <a:r>
              <a:rPr lang="en-US" sz="2000" smtClean="0"/>
              <a:t>Jesus says nine times in the gospels </a:t>
            </a:r>
            <a:r>
              <a:rPr lang="en-US" sz="2000" smtClean="0">
                <a:latin typeface="Times New Roman" pitchFamily="18" charset="0"/>
              </a:rPr>
              <a:t>“</a:t>
            </a:r>
            <a:r>
              <a:rPr lang="en-US" sz="2000" smtClean="0"/>
              <a:t>nothing is impossible with God</a:t>
            </a:r>
            <a:r>
              <a:rPr lang="en-US" sz="2000" smtClean="0">
                <a:latin typeface="Times New Roman" pitchFamily="18" charset="0"/>
              </a:rPr>
              <a:t>”</a:t>
            </a:r>
            <a:r>
              <a:rPr lang="en-US" sz="2000" smtClean="0"/>
              <a:t> or </a:t>
            </a:r>
            <a:r>
              <a:rPr lang="en-US" sz="2000" smtClean="0">
                <a:latin typeface="Times New Roman" pitchFamily="18" charset="0"/>
              </a:rPr>
              <a:t>“</a:t>
            </a:r>
            <a:r>
              <a:rPr lang="en-US" sz="2000" smtClean="0"/>
              <a:t>all things are possible with God</a:t>
            </a:r>
            <a:r>
              <a:rPr lang="en-US" sz="2000" smtClean="0">
                <a:latin typeface="Times New Roman" pitchFamily="18" charset="0"/>
              </a:rPr>
              <a:t>”</a:t>
            </a:r>
            <a:r>
              <a:rPr lang="en-US" sz="2000" smtClean="0"/>
              <a:t>. His life and miracles reflect His commitment to this belief. </a:t>
            </a:r>
          </a:p>
          <a:p>
            <a:pPr eaLnBrk="1" hangingPunct="1"/>
            <a:r>
              <a:rPr lang="en-US" sz="2000" smtClean="0"/>
              <a:t>The limits we place on our life are often really limits we have placed on God through having plausibility structures which are inherited from the world rather than from the Scriptures</a:t>
            </a:r>
          </a:p>
        </p:txBody>
      </p:sp>
    </p:spTree>
  </p:cSld>
  <p:clrMapOvr>
    <a:masterClrMapping/>
  </p:clrMapOvr>
  <p:transition>
    <p:dissolve/>
    <p:sndAc>
      <p:stSnd>
        <p:snd r:embed="rId3" name="chimes.wav"/>
      </p:stSnd>
    </p:sndAc>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r>
              <a:rPr lang="en-US" smtClean="0"/>
              <a:t>Checklist…</a:t>
            </a:r>
          </a:p>
        </p:txBody>
      </p:sp>
      <p:sp>
        <p:nvSpPr>
          <p:cNvPr id="52227" name="Content Placeholder 2"/>
          <p:cNvSpPr>
            <a:spLocks noGrp="1"/>
          </p:cNvSpPr>
          <p:nvPr>
            <p:ph idx="1"/>
          </p:nvPr>
        </p:nvSpPr>
        <p:spPr>
          <a:xfrm>
            <a:off x="457200" y="2209800"/>
            <a:ext cx="8497888" cy="3922713"/>
          </a:xfrm>
        </p:spPr>
        <p:txBody>
          <a:bodyPr/>
          <a:lstStyle/>
          <a:p>
            <a:pPr eaLnBrk="1" hangingPunct="1"/>
            <a:r>
              <a:rPr lang="en-US" sz="2400" smtClean="0"/>
              <a:t>Identify a wrong belief that is causing you emotional pain</a:t>
            </a:r>
          </a:p>
          <a:p>
            <a:pPr eaLnBrk="1" hangingPunct="1"/>
            <a:r>
              <a:rPr lang="en-US" sz="2400" smtClean="0"/>
              <a:t>Change it to a more biblical belief &amp; reinforce this change</a:t>
            </a:r>
          </a:p>
          <a:p>
            <a:pPr eaLnBrk="1" hangingPunct="1"/>
            <a:r>
              <a:rPr lang="en-US" sz="2400" smtClean="0"/>
              <a:t>Revoke wrong vows and intentions</a:t>
            </a:r>
          </a:p>
          <a:p>
            <a:pPr eaLnBrk="1" hangingPunct="1"/>
            <a:r>
              <a:rPr lang="en-US" sz="2400" smtClean="0"/>
              <a:t>Resolve conflicts within your beliefs</a:t>
            </a:r>
          </a:p>
          <a:p>
            <a:pPr eaLnBrk="1" hangingPunct="1"/>
            <a:r>
              <a:rPr lang="en-US" sz="2400" smtClean="0"/>
              <a:t>Don’t overload your brain – plan calmly using event time</a:t>
            </a:r>
          </a:p>
          <a:p>
            <a:pPr eaLnBrk="1" hangingPunct="1"/>
            <a:r>
              <a:rPr lang="en-US" sz="2400" smtClean="0"/>
              <a:t>Be solution-focused</a:t>
            </a:r>
          </a:p>
          <a:p>
            <a:pPr eaLnBrk="1" hangingPunct="1"/>
            <a:r>
              <a:rPr lang="en-US" sz="2400" smtClean="0"/>
              <a:t>Make positive specific plans which are full of faith</a:t>
            </a:r>
          </a:p>
          <a:p>
            <a:pPr eaLnBrk="1" hangingPunct="1"/>
            <a:r>
              <a:rPr lang="en-US" sz="2400" smtClean="0"/>
              <a:t>Believe that God can do all things on your behalf…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Inner Talk</a:t>
            </a:r>
          </a:p>
        </p:txBody>
      </p:sp>
      <p:sp>
        <p:nvSpPr>
          <p:cNvPr id="7171" name="Rectangle 3"/>
          <p:cNvSpPr>
            <a:spLocks noGrp="1" noChangeArrowheads="1"/>
          </p:cNvSpPr>
          <p:nvPr>
            <p:ph type="body" idx="1"/>
          </p:nvPr>
        </p:nvSpPr>
        <p:spPr>
          <a:xfrm>
            <a:off x="609600" y="2057400"/>
            <a:ext cx="7772400" cy="4114800"/>
          </a:xfrm>
        </p:spPr>
        <p:txBody>
          <a:bodyPr/>
          <a:lstStyle/>
          <a:p>
            <a:pPr eaLnBrk="1" hangingPunct="1"/>
            <a:r>
              <a:rPr lang="en-US" sz="2000" smtClean="0"/>
              <a:t>Each thought or intent can be summed up in a </a:t>
            </a:r>
            <a:r>
              <a:rPr lang="en-US" sz="2000" b="1" smtClean="0">
                <a:solidFill>
                  <a:schemeClr val="tx2"/>
                </a:solidFill>
              </a:rPr>
              <a:t>single sentence.</a:t>
            </a:r>
          </a:p>
          <a:p>
            <a:pPr eaLnBrk="1" hangingPunct="1"/>
            <a:r>
              <a:rPr lang="en-US" sz="2000" smtClean="0"/>
              <a:t>When the prophets cry out </a:t>
            </a:r>
            <a:r>
              <a:rPr lang="en-US" sz="2000" smtClean="0">
                <a:latin typeface="Times New Roman" pitchFamily="18" charset="0"/>
              </a:rPr>
              <a:t>“</a:t>
            </a:r>
            <a:r>
              <a:rPr lang="en-US" sz="2000" smtClean="0"/>
              <a:t>I know what you are thinking in your hearts it is X</a:t>
            </a:r>
            <a:r>
              <a:rPr lang="en-US" sz="2000" smtClean="0">
                <a:latin typeface="Times New Roman" pitchFamily="18" charset="0"/>
              </a:rPr>
              <a:t>”</a:t>
            </a:r>
            <a:r>
              <a:rPr lang="en-US" sz="2000" smtClean="0"/>
              <a:t>  it is always a statement, a sentence that encapsulates the heart attitude.</a:t>
            </a:r>
          </a:p>
          <a:p>
            <a:pPr eaLnBrk="1" hangingPunct="1"/>
            <a:r>
              <a:rPr lang="en-US" sz="2000" smtClean="0"/>
              <a:t>This inner talk then becomes part of an inner story that the person is weaving about their life.</a:t>
            </a:r>
          </a:p>
          <a:p>
            <a:pPr eaLnBrk="1" hangingPunct="1"/>
            <a:r>
              <a:rPr lang="en-US" sz="2000" smtClean="0"/>
              <a:t>This framework of thoughts, intents and inner stories forms a major part of the person</a:t>
            </a:r>
            <a:r>
              <a:rPr lang="en-US" sz="2000" smtClean="0">
                <a:latin typeface="Times New Roman" pitchFamily="18" charset="0"/>
              </a:rPr>
              <a:t>’</a:t>
            </a:r>
            <a:r>
              <a:rPr lang="en-US" sz="2000" smtClean="0"/>
              <a:t>s belief system.</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The Role Of The Mind</a:t>
            </a:r>
          </a:p>
        </p:txBody>
      </p:sp>
      <p:sp>
        <p:nvSpPr>
          <p:cNvPr id="4099" name="Rectangle 3"/>
          <p:cNvSpPr>
            <a:spLocks noGrp="1" noChangeArrowheads="1"/>
          </p:cNvSpPr>
          <p:nvPr>
            <p:ph type="body" idx="1"/>
          </p:nvPr>
        </p:nvSpPr>
        <p:spPr>
          <a:xfrm>
            <a:off x="533400" y="2057400"/>
            <a:ext cx="7772400" cy="4114800"/>
          </a:xfrm>
        </p:spPr>
        <p:txBody>
          <a:bodyPr/>
          <a:lstStyle/>
          <a:p>
            <a:pPr eaLnBrk="1" hangingPunct="1"/>
            <a:r>
              <a:rPr lang="en-US" sz="1800" smtClean="0"/>
              <a:t>(Romans 8:4-6 NKJV) that the righteous requirement of the law might be fulfilled in us who do not walk according to the flesh but according to the Spirit. {5} For those who live according to the flesh set their minds on the things of the flesh, but those who live according to the Spirit, the things of the Spirit. {6} For to be carnally minded is death, but to be spiritually minded is life and peace.</a:t>
            </a:r>
          </a:p>
          <a:p>
            <a:pPr eaLnBrk="1" hangingPunct="1"/>
            <a:endParaRPr lang="en-US" sz="1800" smtClean="0"/>
          </a:p>
          <a:p>
            <a:pPr eaLnBrk="1" hangingPunct="1"/>
            <a:r>
              <a:rPr lang="en-US" sz="1800" smtClean="0"/>
              <a:t>The decisive factor in Biblical EQ is the Mind of the believer. If it is set on the flesh and we are carnally minded the result is death. If it is set on the Spirit and we are spiritually minded the result is life and peace. Chapter after chapter of Biblical EQ has demonstrated the truth of those two statements in Romans. </a:t>
            </a:r>
          </a:p>
        </p:txBody>
      </p:sp>
    </p:spTree>
  </p:cSld>
  <p:clrMapOvr>
    <a:masterClrMapping/>
  </p:clrMapOvr>
  <p:transition>
    <p:dissolve/>
    <p:sndAc>
      <p:stSnd>
        <p:snd r:embed="rId3" name="chimes.wav"/>
      </p:stSnd>
    </p:sndAc>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Fight, Flight Or Mastery</a:t>
            </a:r>
          </a:p>
        </p:txBody>
      </p:sp>
      <p:sp>
        <p:nvSpPr>
          <p:cNvPr id="5123" name="Rectangle 3"/>
          <p:cNvSpPr>
            <a:spLocks noGrp="1" noChangeArrowheads="1"/>
          </p:cNvSpPr>
          <p:nvPr>
            <p:ph type="body" idx="1"/>
          </p:nvPr>
        </p:nvSpPr>
        <p:spPr>
          <a:xfrm>
            <a:off x="457200" y="2057400"/>
            <a:ext cx="7772400" cy="4114800"/>
          </a:xfrm>
        </p:spPr>
        <p:txBody>
          <a:bodyPr/>
          <a:lstStyle/>
          <a:p>
            <a:pPr eaLnBrk="1" hangingPunct="1"/>
            <a:r>
              <a:rPr lang="en-US" sz="2800" smtClean="0"/>
              <a:t>When we are faced with a challenging situation we have three possible emotional responses – fight, flight or mastery.</a:t>
            </a:r>
          </a:p>
          <a:p>
            <a:pPr eaLnBrk="1" hangingPunct="1"/>
            <a:r>
              <a:rPr lang="en-US" sz="2800" smtClean="0"/>
              <a:t>“Fight OR Flight” is often an adrenaline based, un-thought-out response that gets us into trouble.</a:t>
            </a:r>
          </a:p>
          <a:p>
            <a:pPr eaLnBrk="1" hangingPunct="1"/>
            <a:r>
              <a:rPr lang="en-US" sz="2800" smtClean="0"/>
              <a:t>Personal mastery is the Jesus response and the most effective way to live.</a:t>
            </a:r>
          </a:p>
        </p:txBody>
      </p:sp>
    </p:spTree>
  </p:cSld>
  <p:clrMapOvr>
    <a:masterClrMapping/>
  </p:clrMapOvr>
  <p:transition>
    <p:dissolve/>
    <p:sndAc>
      <p:stSnd>
        <p:snd r:embed="rId3" name="chimes.wav"/>
      </p:stSnd>
    </p:sndAc>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pPr eaLnBrk="1" hangingPunct="1"/>
            <a:r>
              <a:rPr lang="en-US" smtClean="0"/>
              <a:t>Fight OR Flight</a:t>
            </a:r>
          </a:p>
        </p:txBody>
      </p:sp>
      <p:sp>
        <p:nvSpPr>
          <p:cNvPr id="6147" name="Rectangle 1027"/>
          <p:cNvSpPr>
            <a:spLocks noGrp="1" noChangeArrowheads="1"/>
          </p:cNvSpPr>
          <p:nvPr>
            <p:ph type="body" idx="1"/>
          </p:nvPr>
        </p:nvSpPr>
        <p:spPr>
          <a:xfrm>
            <a:off x="609600" y="2057400"/>
            <a:ext cx="7772400" cy="4114800"/>
          </a:xfrm>
        </p:spPr>
        <p:txBody>
          <a:bodyPr/>
          <a:lstStyle/>
          <a:p>
            <a:pPr eaLnBrk="1" hangingPunct="1">
              <a:lnSpc>
                <a:spcPct val="90000"/>
              </a:lnSpc>
            </a:pPr>
            <a:r>
              <a:rPr lang="en-US" sz="2800" smtClean="0"/>
              <a:t>An adrenalin-based response that may be appropriate when dealing with a tiger.</a:t>
            </a:r>
          </a:p>
          <a:p>
            <a:pPr eaLnBrk="1" hangingPunct="1">
              <a:lnSpc>
                <a:spcPct val="90000"/>
              </a:lnSpc>
            </a:pPr>
            <a:r>
              <a:rPr lang="en-US" sz="2800" smtClean="0"/>
              <a:t>Not very useful in the daily lives most of us lead. </a:t>
            </a:r>
          </a:p>
          <a:p>
            <a:pPr eaLnBrk="1" hangingPunct="1">
              <a:lnSpc>
                <a:spcPct val="90000"/>
              </a:lnSpc>
            </a:pPr>
            <a:r>
              <a:rPr lang="en-US" sz="2800" smtClean="0"/>
              <a:t>Blood rushes to the muscles and the body gears up for action. Blood is thus diverted away from the brain. </a:t>
            </a:r>
          </a:p>
          <a:p>
            <a:pPr eaLnBrk="1" hangingPunct="1">
              <a:lnSpc>
                <a:spcPct val="90000"/>
              </a:lnSpc>
            </a:pPr>
            <a:r>
              <a:rPr lang="en-US" sz="2800" smtClean="0"/>
              <a:t>This makes us unable to think clearly or respond wisely.</a:t>
            </a:r>
          </a:p>
        </p:txBody>
      </p:sp>
    </p:spTree>
  </p:cSld>
  <p:clrMapOvr>
    <a:masterClrMapping/>
  </p:clrMapOvr>
  <p:transition>
    <p:dissolve/>
    <p:sndAc>
      <p:stSnd>
        <p:snd r:embed="rId3" name="chimes.wav"/>
      </p:stSnd>
    </p:sndAc>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Cain</a:t>
            </a:r>
          </a:p>
        </p:txBody>
      </p:sp>
      <p:sp>
        <p:nvSpPr>
          <p:cNvPr id="7171" name="Rectangle 3"/>
          <p:cNvSpPr>
            <a:spLocks noGrp="1" noChangeArrowheads="1"/>
          </p:cNvSpPr>
          <p:nvPr>
            <p:ph type="body" idx="1"/>
          </p:nvPr>
        </p:nvSpPr>
        <p:spPr>
          <a:xfrm>
            <a:off x="533400" y="2133600"/>
            <a:ext cx="7772400" cy="4114800"/>
          </a:xfrm>
        </p:spPr>
        <p:txBody>
          <a:bodyPr/>
          <a:lstStyle/>
          <a:p>
            <a:pPr eaLnBrk="1" hangingPunct="1">
              <a:lnSpc>
                <a:spcPct val="90000"/>
              </a:lnSpc>
              <a:buFont typeface="Wingdings" pitchFamily="2" charset="2"/>
              <a:buNone/>
            </a:pPr>
            <a:r>
              <a:rPr lang="en-US" sz="2000" smtClean="0"/>
              <a:t>(Genesis 4:3-8 NASB)  So it came about in the course of time that Cain brought an offering to the LORD of the fruit of the ground. {4} And Abel, on his part also brought of the firstlings of his flock and of their fat portions. And the LORD had regard for Abel and for his offering; {5} but for Cain and for his offering He had no regard. </a:t>
            </a:r>
          </a:p>
          <a:p>
            <a:pPr eaLnBrk="1" hangingPunct="1">
              <a:lnSpc>
                <a:spcPct val="90000"/>
              </a:lnSpc>
              <a:buFont typeface="Wingdings" pitchFamily="2" charset="2"/>
              <a:buNone/>
            </a:pPr>
            <a:r>
              <a:rPr lang="en-US" sz="2000" smtClean="0">
                <a:solidFill>
                  <a:schemeClr val="tx2"/>
                </a:solidFill>
              </a:rPr>
              <a:t>So Cain became very angry</a:t>
            </a:r>
            <a:r>
              <a:rPr lang="en-US" sz="2000" smtClean="0"/>
              <a:t> and his countenance fell. {6} Then the LORD said to Cain, "Why are you angry? And why has your countenance fallen? {7} "If you do well, will not your countenance be lifted up? </a:t>
            </a:r>
            <a:r>
              <a:rPr lang="en-US" sz="2000" smtClean="0">
                <a:solidFill>
                  <a:schemeClr val="tx2"/>
                </a:solidFill>
              </a:rPr>
              <a:t>And if you do not do well, sin is crouching at the door; and its desire is for you, but you must </a:t>
            </a:r>
            <a:r>
              <a:rPr lang="en-US" sz="2000" b="1" i="1" smtClean="0">
                <a:solidFill>
                  <a:schemeClr val="tx2"/>
                </a:solidFill>
              </a:rPr>
              <a:t>master it</a:t>
            </a:r>
            <a:r>
              <a:rPr lang="en-US" sz="2000" smtClean="0">
                <a:solidFill>
                  <a:schemeClr val="tx2"/>
                </a:solidFill>
              </a:rPr>
              <a:t>."</a:t>
            </a:r>
            <a:r>
              <a:rPr lang="en-US" sz="2000" smtClean="0"/>
              <a:t> </a:t>
            </a:r>
          </a:p>
          <a:p>
            <a:pPr eaLnBrk="1" hangingPunct="1">
              <a:lnSpc>
                <a:spcPct val="90000"/>
              </a:lnSpc>
              <a:buFont typeface="Wingdings" pitchFamily="2" charset="2"/>
              <a:buNone/>
            </a:pPr>
            <a:r>
              <a:rPr lang="en-US" sz="2000" smtClean="0"/>
              <a:t>{8} And Cain told Abel his brother. And it came about when they were in the field, that Cain rose up against Abel his brother and killed him.</a:t>
            </a:r>
          </a:p>
          <a:p>
            <a:pPr eaLnBrk="1" hangingPunct="1">
              <a:lnSpc>
                <a:spcPct val="90000"/>
              </a:lnSpc>
            </a:pPr>
            <a:endParaRPr lang="en-US" sz="2000" smtClean="0"/>
          </a:p>
          <a:p>
            <a:pPr eaLnBrk="1" hangingPunct="1">
              <a:lnSpc>
                <a:spcPct val="90000"/>
              </a:lnSpc>
            </a:pPr>
            <a:endParaRPr lang="en-US" sz="2800" smtClean="0"/>
          </a:p>
        </p:txBody>
      </p:sp>
    </p:spTree>
  </p:cSld>
  <p:clrMapOvr>
    <a:masterClrMapping/>
  </p:clrMapOvr>
  <p:transition>
    <p:dissolve/>
    <p:sndAc>
      <p:stSnd>
        <p:snd r:embed="rId3" name="chimes.wav"/>
      </p:stSnd>
    </p:sndAc>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Road Rage &amp; Agoraphobia</a:t>
            </a:r>
          </a:p>
        </p:txBody>
      </p:sp>
      <p:sp>
        <p:nvSpPr>
          <p:cNvPr id="8195" name="Rectangle 3"/>
          <p:cNvSpPr>
            <a:spLocks noGrp="1" noChangeArrowheads="1"/>
          </p:cNvSpPr>
          <p:nvPr>
            <p:ph type="body" idx="1"/>
          </p:nvPr>
        </p:nvSpPr>
        <p:spPr>
          <a:xfrm>
            <a:off x="533400" y="2133600"/>
            <a:ext cx="7772400" cy="3886200"/>
          </a:xfrm>
        </p:spPr>
        <p:txBody>
          <a:bodyPr/>
          <a:lstStyle/>
          <a:p>
            <a:pPr eaLnBrk="1" hangingPunct="1"/>
            <a:r>
              <a:rPr lang="en-US" sz="2400" smtClean="0"/>
              <a:t>Road Rage results when the “fight” response is triggered by a minor stimulus.</a:t>
            </a:r>
          </a:p>
          <a:p>
            <a:pPr eaLnBrk="1" hangingPunct="1"/>
            <a:r>
              <a:rPr lang="en-US" sz="2400" smtClean="0"/>
              <a:t>Agoraphobia results when the “flight” response becomes over-activated and leads to panic attacks.</a:t>
            </a:r>
          </a:p>
          <a:p>
            <a:pPr eaLnBrk="1" hangingPunct="1"/>
            <a:r>
              <a:rPr lang="en-US" sz="2400" smtClean="0"/>
              <a:t>Inappropriate aggression and inappropriate fears and “flight” responses are almost in epidemic proportions in many countries.</a:t>
            </a:r>
          </a:p>
          <a:p>
            <a:pPr eaLnBrk="1" hangingPunct="1"/>
            <a:r>
              <a:rPr lang="en-US" sz="2400" smtClean="0"/>
              <a:t>Emotional self-control and mastery is needed.</a:t>
            </a:r>
          </a:p>
          <a:p>
            <a:pPr eaLnBrk="1" hangingPunct="1"/>
            <a:endParaRPr lang="en-US" smtClean="0"/>
          </a:p>
        </p:txBody>
      </p:sp>
    </p:spTree>
  </p:cSld>
  <p:clrMapOvr>
    <a:masterClrMapping/>
  </p:clrMapOvr>
  <p:transition>
    <p:dissolve/>
    <p:sndAc>
      <p:stSnd>
        <p:snd r:embed="rId3" name="chimes.wav"/>
      </p:stSnd>
    </p:sndAc>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Jesus &amp; Mastery</a:t>
            </a:r>
          </a:p>
        </p:txBody>
      </p:sp>
      <p:sp>
        <p:nvSpPr>
          <p:cNvPr id="9219" name="Rectangle 3"/>
          <p:cNvSpPr>
            <a:spLocks noGrp="1" noChangeArrowheads="1"/>
          </p:cNvSpPr>
          <p:nvPr>
            <p:ph type="body" idx="1"/>
          </p:nvPr>
        </p:nvSpPr>
        <p:spPr>
          <a:xfrm>
            <a:off x="533400" y="2057400"/>
            <a:ext cx="8458200" cy="4038600"/>
          </a:xfrm>
        </p:spPr>
        <p:txBody>
          <a:bodyPr/>
          <a:lstStyle/>
          <a:p>
            <a:pPr eaLnBrk="1" hangingPunct="1">
              <a:lnSpc>
                <a:spcPct val="90000"/>
              </a:lnSpc>
            </a:pPr>
            <a:r>
              <a:rPr lang="en-US" sz="2000" smtClean="0"/>
              <a:t>Jesus demonstrated mastery of any and every situation He was presented with. At no point in His life did Jesus give in to the adrenalin-filled panic of a fight or flight response. </a:t>
            </a:r>
          </a:p>
          <a:p>
            <a:pPr eaLnBrk="1" hangingPunct="1">
              <a:lnSpc>
                <a:spcPct val="90000"/>
              </a:lnSpc>
            </a:pPr>
            <a:r>
              <a:rPr lang="en-US" sz="2000" smtClean="0"/>
              <a:t>He neither fought the soldiers who arrested him or fled them. Throughout His entire trial demonstrated an amazing degree of personal mastery. </a:t>
            </a:r>
          </a:p>
          <a:p>
            <a:pPr eaLnBrk="1" hangingPunct="1">
              <a:lnSpc>
                <a:spcPct val="90000"/>
              </a:lnSpc>
            </a:pPr>
            <a:r>
              <a:rPr lang="en-US" sz="2000" smtClean="0"/>
              <a:t>His actions were masterful, strong, wise and spiritual. </a:t>
            </a:r>
          </a:p>
          <a:p>
            <a:pPr eaLnBrk="1" hangingPunct="1">
              <a:lnSpc>
                <a:spcPct val="90000"/>
              </a:lnSpc>
            </a:pPr>
            <a:r>
              <a:rPr lang="en-US" sz="2000" smtClean="0"/>
              <a:t>His Spirit-filled mind had total mastery over His flesh and His instincts. </a:t>
            </a:r>
          </a:p>
          <a:p>
            <a:pPr eaLnBrk="1" hangingPunct="1">
              <a:lnSpc>
                <a:spcPct val="90000"/>
              </a:lnSpc>
            </a:pPr>
            <a:r>
              <a:rPr lang="en-US" sz="2000" smtClean="0"/>
              <a:t>This gave Him power, poise and a degree of personal authority that seems to have been the main aspect of His personality that people admired and is frequently commented on in the gospels. (Matthew 7:29, 8:9, 21:23-27, 28:18-20, Mark 1:27, Luke 4:32, Luke 9:1, 10;19, John 5:27, 7:17, 12:49, 14:10, 16:13, 17:2)</a:t>
            </a:r>
          </a:p>
        </p:txBody>
      </p:sp>
    </p:spTree>
  </p:cSld>
  <p:clrMapOvr>
    <a:masterClrMapping/>
  </p:clrMapOvr>
  <p:transition>
    <p:dissolve/>
    <p:sndAc>
      <p:stSnd>
        <p:snd r:embed="rId3" name="chimes.wav"/>
      </p:stSnd>
    </p:sndAc>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Jesus vs. Satan</a:t>
            </a:r>
          </a:p>
        </p:txBody>
      </p:sp>
      <p:sp>
        <p:nvSpPr>
          <p:cNvPr id="10243" name="Rectangle 3"/>
          <p:cNvSpPr>
            <a:spLocks noGrp="1" noChangeArrowheads="1"/>
          </p:cNvSpPr>
          <p:nvPr>
            <p:ph type="body" idx="1"/>
          </p:nvPr>
        </p:nvSpPr>
        <p:spPr>
          <a:xfrm>
            <a:off x="609600" y="2286000"/>
            <a:ext cx="7772400" cy="3962400"/>
          </a:xfrm>
        </p:spPr>
        <p:txBody>
          <a:bodyPr/>
          <a:lstStyle/>
          <a:p>
            <a:pPr eaLnBrk="1" hangingPunct="1"/>
            <a:r>
              <a:rPr lang="en-US" sz="1800" smtClean="0"/>
              <a:t>Jesus was not thrown even by encountering the Devil in person. </a:t>
            </a:r>
          </a:p>
          <a:p>
            <a:pPr eaLnBrk="1" hangingPunct="1"/>
            <a:r>
              <a:rPr lang="en-US" sz="1800" smtClean="0"/>
              <a:t>During the temptation in the wilderness Jesus met the Devil in a face-to-face spiritual encounter of incredible intensity. </a:t>
            </a:r>
          </a:p>
          <a:p>
            <a:pPr eaLnBrk="1" hangingPunct="1"/>
            <a:r>
              <a:rPr lang="en-US" sz="1800" smtClean="0"/>
              <a:t>Jesus neither fled nor fought. Jesus mastered the situation, resisted the temptations and used His authority to deal with the problem. </a:t>
            </a:r>
          </a:p>
          <a:p>
            <a:pPr eaLnBrk="1" hangingPunct="1"/>
            <a:r>
              <a:rPr lang="en-US" sz="1800" smtClean="0"/>
              <a:t>He mastered the temptation to avoid the encounter and thus preserve himself from possible spiritual harm. He faced the dangers of the Devil at full force. He stood His ground against pure evil. </a:t>
            </a:r>
          </a:p>
          <a:p>
            <a:pPr eaLnBrk="1" hangingPunct="1"/>
            <a:r>
              <a:rPr lang="en-US" sz="1800" smtClean="0"/>
              <a:t>Also Jesus did not launch into an aggressive tirade against Satan. There was no raw and red-necked stream of spiritual vitriol directed against the Devil. </a:t>
            </a:r>
          </a:p>
          <a:p>
            <a:pPr eaLnBrk="1" hangingPunct="1"/>
            <a:r>
              <a:rPr lang="en-US" sz="1800" smtClean="0"/>
              <a:t>Instead Jesus defeated Satan through the calm use of God’s authority based on God’s Word. Jesus mastered the situation.</a:t>
            </a:r>
          </a:p>
        </p:txBody>
      </p:sp>
    </p:spTree>
  </p:cSld>
  <p:clrMapOvr>
    <a:masterClrMapping/>
  </p:clrMapOvr>
  <p:transition>
    <p:dissolve/>
    <p:sndAc>
      <p:stSnd>
        <p:snd r:embed="rId3" name="chimes.wav"/>
      </p:stSnd>
    </p:sndAc>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Threatening Situations</a:t>
            </a:r>
          </a:p>
        </p:txBody>
      </p:sp>
      <p:sp>
        <p:nvSpPr>
          <p:cNvPr id="11267" name="Rectangle 3"/>
          <p:cNvSpPr>
            <a:spLocks noGrp="1" noChangeArrowheads="1"/>
          </p:cNvSpPr>
          <p:nvPr>
            <p:ph type="body" idx="1"/>
          </p:nvPr>
        </p:nvSpPr>
        <p:spPr>
          <a:xfrm>
            <a:off x="381000" y="2286000"/>
            <a:ext cx="7772400" cy="4191000"/>
          </a:xfrm>
        </p:spPr>
        <p:txBody>
          <a:bodyPr/>
          <a:lstStyle/>
          <a:p>
            <a:pPr eaLnBrk="1" hangingPunct="1"/>
            <a:r>
              <a:rPr lang="en-US" sz="1800" smtClean="0"/>
              <a:t>The biblical example of Jesus in the wilderness shows us how to react - even if we think a situation is utterly evil and threatens our health, identity and success (as the wilderness temptations did for Jesus). </a:t>
            </a:r>
          </a:p>
          <a:p>
            <a:pPr eaLnBrk="1" hangingPunct="1"/>
            <a:r>
              <a:rPr lang="en-US" sz="1800" smtClean="0"/>
              <a:t>We do not need to get upset and become reactive. </a:t>
            </a:r>
          </a:p>
          <a:p>
            <a:pPr eaLnBrk="1" hangingPunct="1"/>
            <a:r>
              <a:rPr lang="en-US" sz="1800" smtClean="0"/>
              <a:t>Nor do we need to pack our bags and run. </a:t>
            </a:r>
          </a:p>
          <a:p>
            <a:pPr eaLnBrk="1" hangingPunct="1"/>
            <a:r>
              <a:rPr lang="en-US" sz="1800" smtClean="0"/>
              <a:t>We just need to calmly and authoritatively expose that situation to the truth of Scripture and the authority of God. </a:t>
            </a:r>
          </a:p>
          <a:p>
            <a:pPr eaLnBrk="1" hangingPunct="1"/>
            <a:r>
              <a:rPr lang="en-US" sz="1800" smtClean="0"/>
              <a:t>We want to end up moving through life as Jesus moved through Israel, and cope with our pressures and threats as He did.</a:t>
            </a:r>
            <a:r>
              <a:rPr lang="en-US" smtClean="0"/>
              <a:t> </a:t>
            </a:r>
          </a:p>
        </p:txBody>
      </p:sp>
    </p:spTree>
  </p:cSld>
  <p:clrMapOvr>
    <a:masterClrMapping/>
  </p:clrMapOvr>
  <p:transition>
    <p:dissolve/>
    <p:sndAc>
      <p:stSnd>
        <p:snd r:embed="rId3" name="chimes.wav"/>
      </p:stSnd>
    </p:sndAc>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The Perfect Golf Shot</a:t>
            </a:r>
          </a:p>
        </p:txBody>
      </p:sp>
      <p:sp>
        <p:nvSpPr>
          <p:cNvPr id="12291" name="Rectangle 3"/>
          <p:cNvSpPr>
            <a:spLocks noGrp="1" noChangeArrowheads="1"/>
          </p:cNvSpPr>
          <p:nvPr>
            <p:ph type="body" idx="1"/>
          </p:nvPr>
        </p:nvSpPr>
        <p:spPr>
          <a:xfrm>
            <a:off x="533400" y="2209800"/>
            <a:ext cx="7772400" cy="4267200"/>
          </a:xfrm>
        </p:spPr>
        <p:txBody>
          <a:bodyPr/>
          <a:lstStyle/>
          <a:p>
            <a:pPr eaLnBrk="1" hangingPunct="1">
              <a:lnSpc>
                <a:spcPct val="90000"/>
              </a:lnSpc>
            </a:pPr>
            <a:r>
              <a:rPr lang="en-US" sz="2800" smtClean="0"/>
              <a:t>Don’t “bash” the ball.</a:t>
            </a:r>
          </a:p>
          <a:p>
            <a:pPr eaLnBrk="1" hangingPunct="1">
              <a:lnSpc>
                <a:spcPct val="90000"/>
              </a:lnSpc>
            </a:pPr>
            <a:r>
              <a:rPr lang="en-US" sz="2800" smtClean="0"/>
              <a:t>Don’t  “drop out” or run away from the situation.</a:t>
            </a:r>
          </a:p>
          <a:p>
            <a:pPr eaLnBrk="1" hangingPunct="1">
              <a:lnSpc>
                <a:spcPct val="90000"/>
              </a:lnSpc>
            </a:pPr>
            <a:r>
              <a:rPr lang="en-US" sz="2800" smtClean="0"/>
              <a:t>Think, select the right club, rehearse the trajectory and shot in your mind, then calmly hit the ball just where you want it.</a:t>
            </a:r>
          </a:p>
          <a:p>
            <a:pPr eaLnBrk="1" hangingPunct="1">
              <a:lnSpc>
                <a:spcPct val="90000"/>
              </a:lnSpc>
            </a:pPr>
            <a:r>
              <a:rPr lang="en-US" sz="2800" smtClean="0"/>
              <a:t>Mental mastery is like golf. Practicing situations over and over until we do not fear them but can move through them with poise and power.</a:t>
            </a:r>
          </a:p>
        </p:txBody>
      </p:sp>
    </p:spTree>
  </p:cSld>
  <p:clrMapOvr>
    <a:masterClrMapping/>
  </p:clrMapOvr>
  <p:transition>
    <p:dissolve/>
    <p:sndAc>
      <p:stSnd>
        <p:snd r:embed="rId3" name="chimes.wav"/>
      </p:stSnd>
    </p:sndAc>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Mastery Is Possible</a:t>
            </a:r>
          </a:p>
        </p:txBody>
      </p:sp>
      <p:sp>
        <p:nvSpPr>
          <p:cNvPr id="13315" name="Rectangle 3"/>
          <p:cNvSpPr>
            <a:spLocks noGrp="1" noChangeArrowheads="1"/>
          </p:cNvSpPr>
          <p:nvPr>
            <p:ph type="body" idx="1"/>
          </p:nvPr>
        </p:nvSpPr>
        <p:spPr>
          <a:xfrm>
            <a:off x="533400" y="2133600"/>
            <a:ext cx="7772400" cy="4114800"/>
          </a:xfrm>
        </p:spPr>
        <p:txBody>
          <a:bodyPr/>
          <a:lstStyle/>
          <a:p>
            <a:pPr eaLnBrk="1" hangingPunct="1">
              <a:lnSpc>
                <a:spcPct val="90000"/>
              </a:lnSpc>
            </a:pPr>
            <a:r>
              <a:rPr lang="en-US" sz="2800" smtClean="0"/>
              <a:t>Mastery is not some elusive state like “sinless perfection”.</a:t>
            </a:r>
          </a:p>
          <a:p>
            <a:pPr eaLnBrk="1" hangingPunct="1">
              <a:lnSpc>
                <a:spcPct val="90000"/>
              </a:lnSpc>
            </a:pPr>
            <a:r>
              <a:rPr lang="en-US" sz="2800" smtClean="0"/>
              <a:t>Mastery is a daily, practical emotional skill that you can practice and use in thousands of ways.</a:t>
            </a:r>
          </a:p>
          <a:p>
            <a:pPr eaLnBrk="1" hangingPunct="1">
              <a:lnSpc>
                <a:spcPct val="90000"/>
              </a:lnSpc>
            </a:pPr>
            <a:r>
              <a:rPr lang="en-US" sz="2800" smtClean="0"/>
              <a:t>You can see it in action every day.</a:t>
            </a:r>
          </a:p>
          <a:p>
            <a:pPr eaLnBrk="1" hangingPunct="1">
              <a:lnSpc>
                <a:spcPct val="90000"/>
              </a:lnSpc>
            </a:pPr>
            <a:r>
              <a:rPr lang="en-US" sz="2800" smtClean="0"/>
              <a:t>You can improve visibly in a few weeks of practice.</a:t>
            </a:r>
          </a:p>
          <a:p>
            <a:pPr eaLnBrk="1" hangingPunct="1">
              <a:lnSpc>
                <a:spcPct val="90000"/>
              </a:lnSpc>
            </a:pPr>
            <a:r>
              <a:rPr lang="en-US" sz="2800" smtClean="0"/>
              <a:t>You already have the skill within you.</a:t>
            </a:r>
          </a:p>
        </p:txBody>
      </p:sp>
    </p:spTree>
  </p:cSld>
  <p:clrMapOvr>
    <a:masterClrMapping/>
  </p:clrMapOvr>
  <p:transition>
    <p:dissolve/>
    <p:sndAc>
      <p:stSnd>
        <p:snd r:embed="rId3"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The Unrenewed Belief System</a:t>
            </a:r>
          </a:p>
        </p:txBody>
      </p:sp>
      <p:sp>
        <p:nvSpPr>
          <p:cNvPr id="8195" name="Rectangle 3"/>
          <p:cNvSpPr>
            <a:spLocks noGrp="1" noChangeArrowheads="1"/>
          </p:cNvSpPr>
          <p:nvPr>
            <p:ph type="body" idx="1"/>
          </p:nvPr>
        </p:nvSpPr>
        <p:spPr>
          <a:xfrm>
            <a:off x="457200" y="2133600"/>
            <a:ext cx="7772400" cy="4114800"/>
          </a:xfrm>
        </p:spPr>
        <p:txBody>
          <a:bodyPr/>
          <a:lstStyle/>
          <a:p>
            <a:pPr eaLnBrk="1" hangingPunct="1">
              <a:lnSpc>
                <a:spcPct val="90000"/>
              </a:lnSpc>
            </a:pPr>
            <a:r>
              <a:rPr lang="en-US" sz="2400" smtClean="0"/>
              <a:t>Over time we weave these sentences into a sort of a bird</a:t>
            </a:r>
            <a:r>
              <a:rPr lang="en-US" sz="2400" smtClean="0">
                <a:latin typeface="Times New Roman" pitchFamily="18" charset="0"/>
              </a:rPr>
              <a:t>’</a:t>
            </a:r>
            <a:r>
              <a:rPr lang="en-US" sz="2400" smtClean="0"/>
              <a:t>s nest of a structure inside us that we call our world-view. </a:t>
            </a:r>
          </a:p>
          <a:p>
            <a:pPr eaLnBrk="1" hangingPunct="1">
              <a:lnSpc>
                <a:spcPct val="90000"/>
              </a:lnSpc>
            </a:pPr>
            <a:r>
              <a:rPr lang="en-US" sz="2400" smtClean="0"/>
              <a:t>For most people it is a horrific jumble of things they learned at school, life lessons, Grandma</a:t>
            </a:r>
            <a:r>
              <a:rPr lang="en-US" sz="2400" smtClean="0">
                <a:latin typeface="Times New Roman" pitchFamily="18" charset="0"/>
              </a:rPr>
              <a:t>’</a:t>
            </a:r>
            <a:r>
              <a:rPr lang="en-US" sz="2400" smtClean="0"/>
              <a:t>s sayings, the latest media opinions and a book they once read. </a:t>
            </a:r>
          </a:p>
          <a:p>
            <a:pPr eaLnBrk="1" hangingPunct="1">
              <a:lnSpc>
                <a:spcPct val="90000"/>
              </a:lnSpc>
            </a:pPr>
            <a:r>
              <a:rPr lang="en-US" sz="2400" smtClean="0"/>
              <a:t>This internal belief structure is more or less functional and gets people by for the seventy or so years they are on this earth. However for some people it can go horribly wrong and cause them a great deal of confusion and emotional pain.</a:t>
            </a:r>
            <a:r>
              <a:rPr lang="en-US" smtClean="0"/>
              <a:t> </a:t>
            </a:r>
          </a:p>
        </p:txBody>
      </p:sp>
    </p:spTree>
  </p:cSld>
  <p:clrMapOvr>
    <a:masterClrMapping/>
  </p:clrMapOvr>
  <p:transition>
    <p:dissolve/>
    <p:sndAc>
      <p:stSnd>
        <p:snd r:embed="rId3" name="chimes.wav"/>
      </p:stSnd>
    </p:sndAc>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The Telephone</a:t>
            </a:r>
          </a:p>
        </p:txBody>
      </p:sp>
      <p:sp>
        <p:nvSpPr>
          <p:cNvPr id="14339" name="Rectangle 3"/>
          <p:cNvSpPr>
            <a:spLocks noGrp="1" noChangeArrowheads="1"/>
          </p:cNvSpPr>
          <p:nvPr>
            <p:ph type="body" idx="1"/>
          </p:nvPr>
        </p:nvSpPr>
        <p:spPr>
          <a:xfrm>
            <a:off x="381000" y="2438400"/>
            <a:ext cx="7924800" cy="3657600"/>
          </a:xfrm>
        </p:spPr>
        <p:txBody>
          <a:bodyPr/>
          <a:lstStyle/>
          <a:p>
            <a:pPr eaLnBrk="1" hangingPunct="1"/>
            <a:r>
              <a:rPr lang="en-US" sz="2000" smtClean="0"/>
              <a:t>Imagine you are having an argument, a real shouting match, you are furious and your face is red and you are thumping the table.</a:t>
            </a:r>
          </a:p>
          <a:p>
            <a:pPr eaLnBrk="1" hangingPunct="1"/>
            <a:r>
              <a:rPr lang="en-US" sz="2000" smtClean="0"/>
              <a:t>Then the telephone rings and you pick it up.</a:t>
            </a:r>
          </a:p>
          <a:p>
            <a:pPr eaLnBrk="1" hangingPunct="1"/>
            <a:r>
              <a:rPr lang="en-US" sz="2000" smtClean="0"/>
              <a:t>As you do so you stop shouting, you become polite, you say “Good morning, how can I help you” etc.</a:t>
            </a:r>
          </a:p>
          <a:p>
            <a:pPr eaLnBrk="1" hangingPunct="1"/>
            <a:r>
              <a:rPr lang="en-US" sz="2000" smtClean="0"/>
              <a:t>You have switched from “fight/flight” to self-mastery in a few seconds!</a:t>
            </a:r>
          </a:p>
          <a:p>
            <a:pPr eaLnBrk="1" hangingPunct="1"/>
            <a:r>
              <a:rPr lang="en-US" sz="2000" smtClean="0"/>
              <a:t>You did this because you knew it was necessary.</a:t>
            </a:r>
          </a:p>
        </p:txBody>
      </p:sp>
    </p:spTree>
  </p:cSld>
  <p:clrMapOvr>
    <a:masterClrMapping/>
  </p:clrMapOvr>
  <p:transition>
    <p:dissolve/>
    <p:sndAc>
      <p:stSnd>
        <p:snd r:embed="rId3" name="chimes.wav"/>
      </p:stSnd>
    </p:sndAc>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The Red Button</a:t>
            </a:r>
          </a:p>
        </p:txBody>
      </p:sp>
      <p:sp>
        <p:nvSpPr>
          <p:cNvPr id="15363" name="Rectangle 3"/>
          <p:cNvSpPr>
            <a:spLocks noGrp="1" noChangeArrowheads="1"/>
          </p:cNvSpPr>
          <p:nvPr>
            <p:ph type="body" idx="1"/>
          </p:nvPr>
        </p:nvSpPr>
        <p:spPr>
          <a:xfrm>
            <a:off x="381000" y="2133600"/>
            <a:ext cx="8077200" cy="4343400"/>
          </a:xfrm>
        </p:spPr>
        <p:txBody>
          <a:bodyPr/>
          <a:lstStyle/>
          <a:p>
            <a:pPr eaLnBrk="1" hangingPunct="1">
              <a:lnSpc>
                <a:spcPct val="90000"/>
              </a:lnSpc>
            </a:pPr>
            <a:r>
              <a:rPr lang="en-US" sz="2400" smtClean="0"/>
              <a:t>In trains in Australia there is a big red Emergency button behind Plexiglas. </a:t>
            </a:r>
          </a:p>
          <a:p>
            <a:pPr eaLnBrk="1" hangingPunct="1">
              <a:lnSpc>
                <a:spcPct val="90000"/>
              </a:lnSpc>
            </a:pPr>
            <a:r>
              <a:rPr lang="en-US" sz="2400" smtClean="0"/>
              <a:t>If you break the glass and press the button the train will come to a stop.</a:t>
            </a:r>
          </a:p>
          <a:p>
            <a:pPr eaLnBrk="1" hangingPunct="1">
              <a:lnSpc>
                <a:spcPct val="90000"/>
              </a:lnSpc>
            </a:pPr>
            <a:r>
              <a:rPr lang="en-US" sz="2400" smtClean="0"/>
              <a:t>You also have a “red button” that can stop the “train” of your fight / flight response.</a:t>
            </a:r>
          </a:p>
          <a:p>
            <a:pPr eaLnBrk="1" hangingPunct="1">
              <a:lnSpc>
                <a:spcPct val="90000"/>
              </a:lnSpc>
            </a:pPr>
            <a:r>
              <a:rPr lang="en-US" sz="2400" smtClean="0"/>
              <a:t>When you picked up the telephone and became nice you chose to press “the red button” and stop your adrenaline filled reaction.</a:t>
            </a:r>
          </a:p>
          <a:p>
            <a:pPr eaLnBrk="1" hangingPunct="1">
              <a:lnSpc>
                <a:spcPct val="90000"/>
              </a:lnSpc>
            </a:pPr>
            <a:r>
              <a:rPr lang="en-US" sz="2400" smtClean="0"/>
              <a:t>You need to become aware of your “red button” and how to use it to remain calm and masterful in all situations.</a:t>
            </a:r>
          </a:p>
        </p:txBody>
      </p:sp>
    </p:spTree>
  </p:cSld>
  <p:clrMapOvr>
    <a:masterClrMapping/>
  </p:clrMapOvr>
  <p:transition>
    <p:dissolve/>
    <p:sndAc>
      <p:stSnd>
        <p:snd r:embed="rId3" name="chimes.wav"/>
      </p:stSnd>
    </p:sndAc>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Excuses…</a:t>
            </a:r>
          </a:p>
        </p:txBody>
      </p:sp>
      <p:sp>
        <p:nvSpPr>
          <p:cNvPr id="16387" name="Rectangle 3"/>
          <p:cNvSpPr>
            <a:spLocks noGrp="1" noChangeArrowheads="1"/>
          </p:cNvSpPr>
          <p:nvPr>
            <p:ph type="body" idx="1"/>
          </p:nvPr>
        </p:nvSpPr>
        <p:spPr>
          <a:xfrm>
            <a:off x="457200" y="2133600"/>
            <a:ext cx="7772400" cy="4114800"/>
          </a:xfrm>
        </p:spPr>
        <p:txBody>
          <a:bodyPr/>
          <a:lstStyle/>
          <a:p>
            <a:pPr eaLnBrk="1" hangingPunct="1"/>
            <a:r>
              <a:rPr lang="en-US" sz="1800" smtClean="0"/>
              <a:t>But they deserve my anger…..</a:t>
            </a:r>
          </a:p>
          <a:p>
            <a:pPr eaLnBrk="1" hangingPunct="1"/>
            <a:r>
              <a:rPr lang="en-US" sz="1800" smtClean="0"/>
              <a:t>But I cannot help running away….</a:t>
            </a:r>
          </a:p>
          <a:p>
            <a:pPr eaLnBrk="1" hangingPunct="1"/>
            <a:r>
              <a:rPr lang="en-US" sz="1800" smtClean="0"/>
              <a:t>How can I help it if I am surrounded by turkeys…</a:t>
            </a:r>
          </a:p>
          <a:p>
            <a:pPr eaLnBrk="1" hangingPunct="1"/>
            <a:r>
              <a:rPr lang="en-US" sz="1800" smtClean="0"/>
              <a:t>It suddenly comes upon me and I cannot do anything about it….</a:t>
            </a:r>
          </a:p>
          <a:p>
            <a:pPr eaLnBrk="1" hangingPunct="1"/>
            <a:r>
              <a:rPr lang="en-US" sz="1800" smtClean="0"/>
              <a:t>It feels so much better to “just let them have it”.</a:t>
            </a:r>
          </a:p>
          <a:p>
            <a:pPr eaLnBrk="1" hangingPunct="1"/>
            <a:r>
              <a:rPr lang="en-US" sz="1800" smtClean="0"/>
              <a:t>How else will stupid people learn…</a:t>
            </a:r>
          </a:p>
          <a:p>
            <a:pPr eaLnBrk="1" hangingPunct="1"/>
            <a:r>
              <a:rPr lang="en-US" sz="1800" smtClean="0"/>
              <a:t>Its my nerves, I am fearful by nature…</a:t>
            </a:r>
          </a:p>
          <a:p>
            <a:pPr eaLnBrk="1" hangingPunct="1"/>
            <a:r>
              <a:rPr lang="en-US" sz="1800" smtClean="0"/>
              <a:t>Retreat is so much safer…</a:t>
            </a:r>
          </a:p>
          <a:p>
            <a:pPr eaLnBrk="1" hangingPunct="1"/>
            <a:r>
              <a:rPr lang="en-US" sz="1800" smtClean="0"/>
              <a:t>All of the above are LIES that you have believed.</a:t>
            </a:r>
          </a:p>
        </p:txBody>
      </p:sp>
    </p:spTree>
  </p:cSld>
  <p:clrMapOvr>
    <a:masterClrMapping/>
  </p:clrMapOvr>
  <p:transition>
    <p:dissolve/>
    <p:sndAc>
      <p:stSnd>
        <p:snd r:embed="rId3" name="chimes.wav"/>
      </p:stSnd>
    </p:sndAc>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Counting The Cost…</a:t>
            </a:r>
          </a:p>
        </p:txBody>
      </p:sp>
      <p:sp>
        <p:nvSpPr>
          <p:cNvPr id="17411" name="Rectangle 3"/>
          <p:cNvSpPr>
            <a:spLocks noGrp="1" noChangeArrowheads="1"/>
          </p:cNvSpPr>
          <p:nvPr>
            <p:ph type="body" idx="1"/>
          </p:nvPr>
        </p:nvSpPr>
        <p:spPr>
          <a:xfrm>
            <a:off x="533400" y="2133600"/>
            <a:ext cx="7772400" cy="4114800"/>
          </a:xfrm>
        </p:spPr>
        <p:txBody>
          <a:bodyPr/>
          <a:lstStyle/>
          <a:p>
            <a:pPr eaLnBrk="1" hangingPunct="1">
              <a:lnSpc>
                <a:spcPct val="90000"/>
              </a:lnSpc>
            </a:pPr>
            <a:r>
              <a:rPr lang="en-US" smtClean="0"/>
              <a:t>How much have you </a:t>
            </a:r>
            <a:r>
              <a:rPr lang="en-US" smtClean="0">
                <a:solidFill>
                  <a:schemeClr val="tx2"/>
                </a:solidFill>
              </a:rPr>
              <a:t>lost</a:t>
            </a:r>
            <a:r>
              <a:rPr lang="en-US" smtClean="0"/>
              <a:t> by blowing up, running away, resigning, writing angry letters, avoiding situations you should face, being fearful etc?</a:t>
            </a:r>
          </a:p>
          <a:p>
            <a:pPr eaLnBrk="1" hangingPunct="1">
              <a:lnSpc>
                <a:spcPct val="90000"/>
              </a:lnSpc>
            </a:pPr>
            <a:r>
              <a:rPr lang="en-US" smtClean="0"/>
              <a:t>If instead you had mastered these situations where would you be today?</a:t>
            </a:r>
          </a:p>
          <a:p>
            <a:pPr eaLnBrk="1" hangingPunct="1">
              <a:lnSpc>
                <a:spcPct val="90000"/>
              </a:lnSpc>
            </a:pPr>
            <a:r>
              <a:rPr lang="en-US" smtClean="0"/>
              <a:t>Has giving into your adrenalin been worth it?</a:t>
            </a:r>
          </a:p>
        </p:txBody>
      </p:sp>
    </p:spTree>
  </p:cSld>
  <p:clrMapOvr>
    <a:masterClrMapping/>
  </p:clrMapOvr>
  <p:transition>
    <p:dissolve/>
    <p:sndAc>
      <p:stSnd>
        <p:snd r:embed="rId3" name="chimes.wav"/>
      </p:stSnd>
    </p:sndAc>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The Mind Gives Victory</a:t>
            </a:r>
          </a:p>
        </p:txBody>
      </p:sp>
      <p:sp>
        <p:nvSpPr>
          <p:cNvPr id="18435" name="Rectangle 3"/>
          <p:cNvSpPr>
            <a:spLocks noGrp="1" noChangeArrowheads="1"/>
          </p:cNvSpPr>
          <p:nvPr>
            <p:ph type="body" idx="1"/>
          </p:nvPr>
        </p:nvSpPr>
        <p:spPr>
          <a:xfrm>
            <a:off x="457200" y="2209800"/>
            <a:ext cx="7772400" cy="3541713"/>
          </a:xfrm>
        </p:spPr>
        <p:txBody>
          <a:bodyPr/>
          <a:lstStyle/>
          <a:p>
            <a:pPr eaLnBrk="1" hangingPunct="1"/>
            <a:r>
              <a:rPr lang="en-US" sz="2000" smtClean="0"/>
              <a:t>You need to switch ON the Spirit-filled mind.</a:t>
            </a:r>
          </a:p>
          <a:p>
            <a:pPr eaLnBrk="1" hangingPunct="1"/>
            <a:r>
              <a:rPr lang="en-US" sz="2000" smtClean="0"/>
              <a:t>You need to switch OFF the adrenalin-filled responses of the flesh.</a:t>
            </a:r>
          </a:p>
          <a:p>
            <a:pPr eaLnBrk="1" hangingPunct="1"/>
            <a:r>
              <a:rPr lang="en-US" sz="2000" smtClean="0"/>
              <a:t>If you focus your mind/attention on your rage, your anger, your fears or your feelings of being slighted you will keep activating the fight-flight response.</a:t>
            </a:r>
          </a:p>
          <a:p>
            <a:pPr eaLnBrk="1" hangingPunct="1"/>
            <a:r>
              <a:rPr lang="en-US" sz="2000" smtClean="0"/>
              <a:t>If you reach for the Red Button and ask God the Holy Spirit to take control of your mind and focus your attention on things above you will find peace , calm and self-mastery</a:t>
            </a:r>
          </a:p>
        </p:txBody>
      </p:sp>
    </p:spTree>
  </p:cSld>
  <p:clrMapOvr>
    <a:masterClrMapping/>
  </p:clrMapOvr>
  <p:transition>
    <p:dissolve/>
    <p:sndAc>
      <p:stSnd>
        <p:snd r:embed="rId3" name="chimes.wav"/>
      </p:stSnd>
    </p:sndAc>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Standing In Line</a:t>
            </a:r>
          </a:p>
        </p:txBody>
      </p:sp>
      <p:sp>
        <p:nvSpPr>
          <p:cNvPr id="19459" name="Rectangle 3"/>
          <p:cNvSpPr>
            <a:spLocks noGrp="1" noChangeArrowheads="1"/>
          </p:cNvSpPr>
          <p:nvPr>
            <p:ph type="body" idx="1"/>
          </p:nvPr>
        </p:nvSpPr>
        <p:spPr>
          <a:xfrm>
            <a:off x="609600" y="2209800"/>
            <a:ext cx="7772400" cy="4114800"/>
          </a:xfrm>
        </p:spPr>
        <p:txBody>
          <a:bodyPr/>
          <a:lstStyle/>
          <a:p>
            <a:pPr eaLnBrk="1" hangingPunct="1"/>
            <a:r>
              <a:rPr lang="en-US" sz="1800" smtClean="0"/>
              <a:t>You are standing in a long line to pay a bill at a bank.</a:t>
            </a:r>
          </a:p>
          <a:p>
            <a:pPr eaLnBrk="1" hangingPunct="1"/>
            <a:r>
              <a:rPr lang="en-US" sz="1800" smtClean="0"/>
              <a:t>You have been there for half an hour, the line is still long and the tellers do not seem very fast or very bright. You are beginning to get really frustrated.</a:t>
            </a:r>
          </a:p>
          <a:p>
            <a:pPr eaLnBrk="1" hangingPunct="1"/>
            <a:r>
              <a:rPr lang="en-US" sz="1800" smtClean="0"/>
              <a:t>You can focus on your irritation and the tellers’ inefficiency and get progressively more upset.</a:t>
            </a:r>
          </a:p>
          <a:p>
            <a:pPr eaLnBrk="1" hangingPunct="1"/>
            <a:r>
              <a:rPr lang="en-US" sz="1800" smtClean="0"/>
              <a:t>Or you can ask the Holy Spirit to fill you and take charge of the situation. This will often flood you with feelings of calm.</a:t>
            </a:r>
          </a:p>
          <a:p>
            <a:pPr eaLnBrk="1" hangingPunct="1"/>
            <a:r>
              <a:rPr lang="en-US" sz="1800" smtClean="0"/>
              <a:t>Take your attention off the irritation.</a:t>
            </a:r>
          </a:p>
          <a:p>
            <a:pPr eaLnBrk="1" hangingPunct="1"/>
            <a:r>
              <a:rPr lang="en-US" sz="1800" smtClean="0"/>
              <a:t>Focus your attention on God.</a:t>
            </a:r>
          </a:p>
          <a:p>
            <a:pPr eaLnBrk="1" hangingPunct="1"/>
            <a:endParaRPr lang="en-US" sz="1800" smtClean="0"/>
          </a:p>
        </p:txBody>
      </p:sp>
    </p:spTree>
  </p:cSld>
  <p:clrMapOvr>
    <a:masterClrMapping/>
  </p:clrMapOvr>
  <p:transition>
    <p:dissolve/>
    <p:sndAc>
      <p:stSnd>
        <p:snd r:embed="rId3" name="chimes.wav"/>
      </p:stSnd>
    </p:sndAc>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150938" y="617538"/>
            <a:ext cx="7793037" cy="938212"/>
          </a:xfrm>
        </p:spPr>
        <p:txBody>
          <a:bodyPr/>
          <a:lstStyle/>
          <a:p>
            <a:pPr eaLnBrk="1" hangingPunct="1"/>
            <a:r>
              <a:rPr lang="en-US" smtClean="0"/>
              <a:t>Defining “The Mind” </a:t>
            </a:r>
          </a:p>
        </p:txBody>
      </p:sp>
      <p:sp>
        <p:nvSpPr>
          <p:cNvPr id="20483" name="Rectangle 3"/>
          <p:cNvSpPr>
            <a:spLocks noGrp="1" noChangeArrowheads="1"/>
          </p:cNvSpPr>
          <p:nvPr>
            <p:ph type="body" idx="1"/>
          </p:nvPr>
        </p:nvSpPr>
        <p:spPr>
          <a:xfrm>
            <a:off x="457200" y="2133600"/>
            <a:ext cx="7924800" cy="4495800"/>
          </a:xfrm>
        </p:spPr>
        <p:txBody>
          <a:bodyPr/>
          <a:lstStyle/>
          <a:p>
            <a:pPr eaLnBrk="1" hangingPunct="1">
              <a:buFont typeface="Wingdings" pitchFamily="2" charset="2"/>
              <a:buNone/>
            </a:pPr>
            <a:r>
              <a:rPr lang="en-US" sz="2000" smtClean="0"/>
              <a:t> By the Mind Paul does not mean various individual thoughts or mind as intellectual activity or a set of intellectual abstractions or the “Sub-conscious” or the dream world. </a:t>
            </a:r>
          </a:p>
          <a:p>
            <a:pPr eaLnBrk="1" hangingPunct="1"/>
            <a:r>
              <a:rPr lang="en-US" sz="2000" smtClean="0"/>
              <a:t>Rather mind is the mental framework of the person. For those of you who enjoy Greek the </a:t>
            </a:r>
            <a:r>
              <a:rPr lang="en-US" sz="2000" b="1" smtClean="0">
                <a:solidFill>
                  <a:schemeClr val="tx2"/>
                </a:solidFill>
              </a:rPr>
              <a:t>phren word family</a:t>
            </a:r>
            <a:r>
              <a:rPr lang="en-US" sz="2000" smtClean="0"/>
              <a:t> phroneo, phronema and phronesis , phronimos is in view here. We use the word Mind this way in the phrases “single-minded” or “open-minded”. </a:t>
            </a:r>
          </a:p>
          <a:p>
            <a:pPr eaLnBrk="1" hangingPunct="1"/>
            <a:r>
              <a:rPr lang="en-US" sz="2000" b="1" i="1" smtClean="0"/>
              <a:t>The mind is controllable and can be focused by the believer. The mind is the only part of our consciousness that we can control, and therefore it is of vital importance.</a:t>
            </a:r>
          </a:p>
        </p:txBody>
      </p:sp>
    </p:spTree>
  </p:cSld>
  <p:clrMapOvr>
    <a:masterClrMapping/>
  </p:clrMapOvr>
  <p:transition>
    <p:dissolve/>
    <p:sndAc>
      <p:stSnd>
        <p:snd r:embed="rId3" name="chimes.wav"/>
      </p:stSnd>
    </p:sndAc>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Defining The Mind </a:t>
            </a:r>
            <a:r>
              <a:rPr lang="en-US" sz="3200" smtClean="0"/>
              <a:t>cont’d</a:t>
            </a:r>
            <a:r>
              <a:rPr lang="en-US" smtClean="0"/>
              <a:t>…</a:t>
            </a:r>
          </a:p>
        </p:txBody>
      </p:sp>
      <p:sp>
        <p:nvSpPr>
          <p:cNvPr id="21507" name="Rectangle 3"/>
          <p:cNvSpPr>
            <a:spLocks noGrp="1" noChangeArrowheads="1"/>
          </p:cNvSpPr>
          <p:nvPr>
            <p:ph type="body" idx="1"/>
          </p:nvPr>
        </p:nvSpPr>
        <p:spPr>
          <a:xfrm>
            <a:off x="533400" y="2133600"/>
            <a:ext cx="7772400" cy="4114800"/>
          </a:xfrm>
        </p:spPr>
        <p:txBody>
          <a:bodyPr/>
          <a:lstStyle/>
          <a:p>
            <a:pPr eaLnBrk="1" hangingPunct="1"/>
            <a:r>
              <a:rPr lang="en-US" sz="2000" smtClean="0"/>
              <a:t>Paul asks us to </a:t>
            </a:r>
            <a:r>
              <a:rPr lang="en-US" sz="2000" b="1" smtClean="0"/>
              <a:t>set our mind</a:t>
            </a:r>
            <a:r>
              <a:rPr lang="en-US" sz="2000" smtClean="0"/>
              <a:t> on various things such as the Spirit, things above, and the pursuit of maturity. </a:t>
            </a:r>
          </a:p>
          <a:p>
            <a:pPr eaLnBrk="1" hangingPunct="1"/>
            <a:r>
              <a:rPr lang="en-US" sz="2000" smtClean="0"/>
              <a:t>Thus the mind is that part of our total consciousness and awareness that we have some control over. </a:t>
            </a:r>
          </a:p>
          <a:p>
            <a:pPr eaLnBrk="1" hangingPunct="1"/>
            <a:r>
              <a:rPr lang="en-US" sz="2000" b="1" smtClean="0"/>
              <a:t>The mind is what thinks when you do some real thinking.</a:t>
            </a:r>
            <a:r>
              <a:rPr lang="en-US" sz="2000" smtClean="0"/>
              <a:t> </a:t>
            </a:r>
          </a:p>
          <a:p>
            <a:pPr eaLnBrk="1" hangingPunct="1"/>
            <a:r>
              <a:rPr lang="en-US" sz="2000" smtClean="0"/>
              <a:t>The mind is where you receive and mull over wisdom and where you make real choices about your actions. </a:t>
            </a:r>
          </a:p>
          <a:p>
            <a:pPr eaLnBrk="1" hangingPunct="1"/>
            <a:r>
              <a:rPr lang="en-US" sz="2000" smtClean="0"/>
              <a:t>It is that part of your consciousness that you can control and exert and which bears a close relationship to the “real you”.</a:t>
            </a:r>
            <a:r>
              <a:rPr lang="en-US" sz="1800" smtClean="0"/>
              <a:t> </a:t>
            </a:r>
          </a:p>
          <a:p>
            <a:pPr eaLnBrk="1" hangingPunct="1">
              <a:buFont typeface="Wingdings" pitchFamily="2" charset="2"/>
              <a:buNone/>
            </a:pPr>
            <a:endParaRPr lang="en-US"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50938" y="617538"/>
            <a:ext cx="7793037" cy="1011237"/>
          </a:xfrm>
        </p:spPr>
        <p:txBody>
          <a:bodyPr/>
          <a:lstStyle/>
          <a:p>
            <a:pPr eaLnBrk="1" hangingPunct="1"/>
            <a:r>
              <a:rPr lang="en-US" sz="3600" smtClean="0"/>
              <a:t>“Phren” In The New Testament</a:t>
            </a:r>
          </a:p>
        </p:txBody>
      </p:sp>
      <p:sp>
        <p:nvSpPr>
          <p:cNvPr id="22531" name="Rectangle 3"/>
          <p:cNvSpPr>
            <a:spLocks noGrp="1" noChangeArrowheads="1"/>
          </p:cNvSpPr>
          <p:nvPr>
            <p:ph type="body" idx="1"/>
          </p:nvPr>
        </p:nvSpPr>
        <p:spPr>
          <a:xfrm>
            <a:off x="304800" y="2286000"/>
            <a:ext cx="8686800" cy="4114800"/>
          </a:xfrm>
        </p:spPr>
        <p:txBody>
          <a:bodyPr/>
          <a:lstStyle/>
          <a:p>
            <a:pPr eaLnBrk="1" hangingPunct="1">
              <a:lnSpc>
                <a:spcPct val="90000"/>
              </a:lnSpc>
            </a:pPr>
            <a:r>
              <a:rPr lang="en-US" sz="1800" smtClean="0">
                <a:latin typeface="Arial Narrow" pitchFamily="34" charset="0"/>
              </a:rPr>
              <a:t>The mind in the sense of the </a:t>
            </a:r>
            <a:r>
              <a:rPr lang="en-US" sz="1800" b="1" smtClean="0">
                <a:latin typeface="Arial Narrow" pitchFamily="34" charset="0"/>
              </a:rPr>
              <a:t>phren </a:t>
            </a:r>
            <a:r>
              <a:rPr lang="en-US" sz="1800" smtClean="0">
                <a:latin typeface="Arial Narrow" pitchFamily="34" charset="0"/>
              </a:rPr>
              <a:t>word family generally means the wisdom and understanding especially of the righteous (Luke 1:17, Ephesians 1:8). </a:t>
            </a:r>
          </a:p>
          <a:p>
            <a:pPr eaLnBrk="1" hangingPunct="1">
              <a:lnSpc>
                <a:spcPct val="90000"/>
              </a:lnSpc>
            </a:pPr>
            <a:r>
              <a:rPr lang="en-US" sz="1800" smtClean="0">
                <a:latin typeface="Arial Narrow" pitchFamily="34" charset="0"/>
              </a:rPr>
              <a:t>This mind be set on various things. </a:t>
            </a:r>
          </a:p>
          <a:p>
            <a:pPr eaLnBrk="1" hangingPunct="1">
              <a:lnSpc>
                <a:spcPct val="90000"/>
              </a:lnSpc>
            </a:pPr>
            <a:r>
              <a:rPr lang="en-US" sz="1800" smtClean="0">
                <a:latin typeface="Arial Narrow" pitchFamily="34" charset="0"/>
              </a:rPr>
              <a:t>When Jesus rebuked Peter he said he was “not mindful of the things of God, but the things of men." (Matthew 16:23, Mark 8:33), the legalistic Romans nit-picking about food and drink were literally “rules-minded” in the Greek (Romans 14:6). </a:t>
            </a:r>
          </a:p>
          <a:p>
            <a:pPr eaLnBrk="1" hangingPunct="1">
              <a:lnSpc>
                <a:spcPct val="90000"/>
              </a:lnSpc>
            </a:pPr>
            <a:r>
              <a:rPr lang="en-US" sz="1800" smtClean="0">
                <a:latin typeface="Arial Narrow" pitchFamily="34" charset="0"/>
              </a:rPr>
              <a:t>The mind can be set on the flesh or the Spirit (Romans 8:5,6) and things above (Colossians 3:2) or on earthly things (Philippians 2:19), which caused Paul to weep.</a:t>
            </a:r>
          </a:p>
          <a:p>
            <a:pPr eaLnBrk="1" hangingPunct="1">
              <a:lnSpc>
                <a:spcPct val="90000"/>
              </a:lnSpc>
            </a:pPr>
            <a:r>
              <a:rPr lang="en-US" sz="1800" smtClean="0">
                <a:latin typeface="Arial Narrow" pitchFamily="34" charset="0"/>
              </a:rPr>
              <a:t> Due to the renewing and infilling of the Holy Spirit we can even have “the mind of Christ” (1 Corinthians 2:14-16) and when we are humble servants we have a mind like Christ’s (Philippians 2:5). On the other hand we can have a childish mind (1 Corinthians 13:11, 14:20) </a:t>
            </a:r>
          </a:p>
          <a:p>
            <a:pPr eaLnBrk="1" hangingPunct="1">
              <a:lnSpc>
                <a:spcPct val="90000"/>
              </a:lnSpc>
            </a:pPr>
            <a:r>
              <a:rPr lang="en-US" sz="1800" smtClean="0">
                <a:latin typeface="Arial Narrow" pitchFamily="34" charset="0"/>
              </a:rPr>
              <a:t>Unity of mind is important and Christians are to be one-minded and like-minded. (Romans 12:16, 15:5, 2 Corinthians 13:11) </a:t>
            </a:r>
          </a:p>
          <a:p>
            <a:pPr eaLnBrk="1" hangingPunct="1">
              <a:lnSpc>
                <a:spcPct val="90000"/>
              </a:lnSpc>
            </a:pPr>
            <a:r>
              <a:rPr lang="en-US" sz="1800" smtClean="0">
                <a:latin typeface="Arial Narrow" pitchFamily="34" charset="0"/>
              </a:rPr>
              <a:t>This word family can also mean the careful, prudent mind, that which thinks of others, the mindful and thoughtful person (Philippians 1:7, 4:10). </a:t>
            </a:r>
          </a:p>
        </p:txBody>
      </p:sp>
    </p:spTree>
  </p:cSld>
  <p:clrMapOvr>
    <a:masterClrMapping/>
  </p:clrMapOvr>
  <p:transition>
    <p:dissolve/>
    <p:sndAc>
      <p:stSnd>
        <p:snd r:embed="rId3" name="chimes.wav"/>
      </p:stSnd>
    </p:sndAc>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Its Your Choice…</a:t>
            </a:r>
          </a:p>
        </p:txBody>
      </p:sp>
      <p:sp>
        <p:nvSpPr>
          <p:cNvPr id="23555" name="Rectangle 3"/>
          <p:cNvSpPr>
            <a:spLocks noGrp="1" noChangeArrowheads="1"/>
          </p:cNvSpPr>
          <p:nvPr>
            <p:ph type="body" idx="1"/>
          </p:nvPr>
        </p:nvSpPr>
        <p:spPr>
          <a:xfrm>
            <a:off x="457200" y="2133600"/>
            <a:ext cx="7772400" cy="4114800"/>
          </a:xfrm>
        </p:spPr>
        <p:txBody>
          <a:bodyPr/>
          <a:lstStyle/>
          <a:p>
            <a:pPr eaLnBrk="1" hangingPunct="1">
              <a:lnSpc>
                <a:spcPct val="90000"/>
              </a:lnSpc>
            </a:pPr>
            <a:r>
              <a:rPr lang="en-US" sz="2800" smtClean="0"/>
              <a:t>Thus it is clear from the New Testament that the sort of mind we end up with is entirely our choice. </a:t>
            </a:r>
          </a:p>
          <a:p>
            <a:pPr eaLnBrk="1" hangingPunct="1">
              <a:lnSpc>
                <a:spcPct val="90000"/>
              </a:lnSpc>
            </a:pPr>
            <a:r>
              <a:rPr lang="en-US" sz="2800" smtClean="0"/>
              <a:t>We can focus or mind on God’s interests or man’s interests, the Spirit or the flesh, the things above or earthly things. </a:t>
            </a:r>
          </a:p>
          <a:p>
            <a:pPr eaLnBrk="1" hangingPunct="1">
              <a:lnSpc>
                <a:spcPct val="90000"/>
              </a:lnSpc>
            </a:pPr>
            <a:r>
              <a:rPr lang="en-US" sz="2800" smtClean="0"/>
              <a:t>We can choose to be humble, like-minded, unified and thoughtful of others or we can choose to be puffed up, childish, contentious, worldly and carnal.</a:t>
            </a:r>
          </a:p>
        </p:txBody>
      </p:sp>
    </p:spTree>
  </p:cSld>
  <p:clrMapOvr>
    <a:masterClrMapping/>
  </p:clrMapOvr>
  <p:transition>
    <p:dissolve/>
    <p:sndAc>
      <p:stSnd>
        <p:snd r:embed="rId3"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371600" y="304800"/>
            <a:ext cx="7772400" cy="1206500"/>
          </a:xfrm>
        </p:spPr>
        <p:txBody>
          <a:bodyPr/>
          <a:lstStyle/>
          <a:p>
            <a:pPr eaLnBrk="1" hangingPunct="1"/>
            <a:r>
              <a:rPr lang="en-US" sz="4000" smtClean="0"/>
              <a:t>The Heart Is Not A Pretty Place</a:t>
            </a:r>
          </a:p>
        </p:txBody>
      </p:sp>
      <p:sp>
        <p:nvSpPr>
          <p:cNvPr id="9219" name="Rectangle 3"/>
          <p:cNvSpPr>
            <a:spLocks noGrp="1" noChangeArrowheads="1"/>
          </p:cNvSpPr>
          <p:nvPr>
            <p:ph type="body" idx="1"/>
          </p:nvPr>
        </p:nvSpPr>
        <p:spPr>
          <a:xfrm>
            <a:off x="457200" y="2209800"/>
            <a:ext cx="7772400" cy="4191000"/>
          </a:xfrm>
        </p:spPr>
        <p:txBody>
          <a:bodyPr/>
          <a:lstStyle/>
          <a:p>
            <a:pPr eaLnBrk="1" hangingPunct="1">
              <a:lnSpc>
                <a:spcPct val="90000"/>
              </a:lnSpc>
            </a:pPr>
            <a:r>
              <a:rPr lang="en-US" sz="2000" smtClean="0"/>
              <a:t>(Genesis 8:21 NKJV) </a:t>
            </a:r>
            <a:r>
              <a:rPr lang="en-US" sz="2000" smtClean="0">
                <a:latin typeface="Times New Roman" pitchFamily="18" charset="0"/>
              </a:rPr>
              <a:t>…</a:t>
            </a:r>
            <a:r>
              <a:rPr lang="en-US" sz="2000" smtClean="0"/>
              <a:t>Then the LORD said in His heart, "I will never again curse the ground for man's sake, </a:t>
            </a:r>
            <a:r>
              <a:rPr lang="en-US" sz="2000" b="1" smtClean="0">
                <a:solidFill>
                  <a:schemeClr val="tx2"/>
                </a:solidFill>
              </a:rPr>
              <a:t>although the imagination of man's heart is evil from his youth;</a:t>
            </a:r>
            <a:r>
              <a:rPr lang="en-US" sz="2000" smtClean="0"/>
              <a:t> </a:t>
            </a:r>
            <a:r>
              <a:rPr lang="en-US" sz="2000" smtClean="0">
                <a:latin typeface="Times New Roman" pitchFamily="18" charset="0"/>
              </a:rPr>
              <a:t>…</a:t>
            </a:r>
            <a:endParaRPr lang="en-US" sz="2000" smtClean="0"/>
          </a:p>
          <a:p>
            <a:pPr eaLnBrk="1" hangingPunct="1">
              <a:lnSpc>
                <a:spcPct val="90000"/>
              </a:lnSpc>
            </a:pPr>
            <a:r>
              <a:rPr lang="en-US" sz="2000" smtClean="0"/>
              <a:t>(Jeremiah 17:9 NKJV)  "The heart is </a:t>
            </a:r>
            <a:r>
              <a:rPr lang="en-US" sz="2000" b="1" smtClean="0">
                <a:solidFill>
                  <a:schemeClr val="tx2"/>
                </a:solidFill>
              </a:rPr>
              <a:t>deceitful above all things, And desperately wicked</a:t>
            </a:r>
            <a:r>
              <a:rPr lang="en-US" sz="2000" smtClean="0">
                <a:solidFill>
                  <a:schemeClr val="tx2"/>
                </a:solidFill>
              </a:rPr>
              <a:t>;</a:t>
            </a:r>
            <a:r>
              <a:rPr lang="en-US" sz="2000" smtClean="0"/>
              <a:t> Who can know it?</a:t>
            </a:r>
          </a:p>
          <a:p>
            <a:pPr eaLnBrk="1" hangingPunct="1">
              <a:lnSpc>
                <a:spcPct val="90000"/>
              </a:lnSpc>
            </a:pPr>
            <a:r>
              <a:rPr lang="en-US" sz="2000" smtClean="0"/>
              <a:t>(Ecclesiastes 9:3 NKJV)  This is an evil in all that is done under the sun: that one thing happens to all. </a:t>
            </a:r>
            <a:r>
              <a:rPr lang="en-US" sz="2000" b="1" smtClean="0">
                <a:solidFill>
                  <a:schemeClr val="tx2"/>
                </a:solidFill>
              </a:rPr>
              <a:t>Truly the hearts of the sons of men are full of evil; madness is in their hearts while they live</a:t>
            </a:r>
            <a:r>
              <a:rPr lang="en-US" sz="2000" smtClean="0">
                <a:solidFill>
                  <a:schemeClr val="tx2"/>
                </a:solidFill>
              </a:rPr>
              <a:t>,</a:t>
            </a:r>
            <a:r>
              <a:rPr lang="en-US" sz="2000" smtClean="0"/>
              <a:t> and after that they go to the dead.</a:t>
            </a:r>
          </a:p>
          <a:p>
            <a:pPr eaLnBrk="1" hangingPunct="1">
              <a:lnSpc>
                <a:spcPct val="90000"/>
              </a:lnSpc>
            </a:pPr>
            <a:r>
              <a:rPr lang="en-US" sz="2000" smtClean="0"/>
              <a:t> (Mark 7:21-23 NKJV) "</a:t>
            </a:r>
            <a:r>
              <a:rPr lang="en-US" sz="2000" b="1" smtClean="0">
                <a:solidFill>
                  <a:schemeClr val="tx2"/>
                </a:solidFill>
              </a:rPr>
              <a:t>For from within, out of the heart of men, proceed evil thoughts</a:t>
            </a:r>
            <a:r>
              <a:rPr lang="en-US" sz="2000" smtClean="0"/>
              <a:t>, adulteries, fornications, murders, {22} "thefts, covetousness, wickedness, deceit, lewdness, an evil eye, blasphemy, pride, foolishness. {23} "All these evil things come from within and defile a man."</a:t>
            </a:r>
          </a:p>
        </p:txBody>
      </p:sp>
    </p:spTree>
  </p:cSld>
  <p:clrMapOvr>
    <a:masterClrMapping/>
  </p:clrMapOvr>
  <p:transition>
    <p:dissolve/>
    <p:sndAc>
      <p:stSnd>
        <p:snd r:embed="rId3" name="chimes.wav"/>
      </p:stSnd>
    </p:sndAc>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Only The Mind…</a:t>
            </a:r>
          </a:p>
        </p:txBody>
      </p:sp>
      <p:sp>
        <p:nvSpPr>
          <p:cNvPr id="24579" name="Rectangle 3"/>
          <p:cNvSpPr>
            <a:spLocks noGrp="1" noChangeArrowheads="1"/>
          </p:cNvSpPr>
          <p:nvPr>
            <p:ph type="body" idx="1"/>
          </p:nvPr>
        </p:nvSpPr>
        <p:spPr>
          <a:xfrm>
            <a:off x="457200" y="2133600"/>
            <a:ext cx="8382000" cy="4572000"/>
          </a:xfrm>
        </p:spPr>
        <p:txBody>
          <a:bodyPr/>
          <a:lstStyle/>
          <a:p>
            <a:pPr marL="533400" indent="-533400" eaLnBrk="1" hangingPunct="1"/>
            <a:r>
              <a:rPr lang="en-US" sz="1600" smtClean="0"/>
              <a:t>The mind is the only part of our consciousness that we can focus and direct therefore it is the only part of us that can give us mastery. </a:t>
            </a:r>
          </a:p>
          <a:p>
            <a:pPr marL="533400" indent="-533400" eaLnBrk="1" hangingPunct="1"/>
            <a:r>
              <a:rPr lang="en-US" sz="1600" smtClean="0"/>
              <a:t>A million dollars will not give you personal mastery. People who win the lottery often end up poor because of their lack of personal mastery. The money has not made them masterful. </a:t>
            </a:r>
          </a:p>
          <a:p>
            <a:pPr marL="533400" indent="-533400" eaLnBrk="1" hangingPunct="1"/>
            <a:r>
              <a:rPr lang="en-US" sz="1600" smtClean="0"/>
              <a:t>A strong body will not give you mastery except of certain physical skills. Athletes can be enslaved to alcohol or drugs. </a:t>
            </a:r>
          </a:p>
          <a:p>
            <a:pPr marL="533400" indent="-533400" eaLnBrk="1" hangingPunct="1"/>
            <a:r>
              <a:rPr lang="en-US" sz="1600" smtClean="0"/>
              <a:t>Education will not give you personal mastery, there are many well educated people who are small-minded and weak-willed. </a:t>
            </a:r>
          </a:p>
          <a:p>
            <a:pPr marL="533400" indent="-533400" eaLnBrk="1" hangingPunct="1"/>
            <a:r>
              <a:rPr lang="en-US" sz="1600" smtClean="0"/>
              <a:t>Willpower won’t give you mastery as the will can simply become stubborn and inflexible, unable to adapt to changing situations and thus lead to inevitable defeat. </a:t>
            </a:r>
          </a:p>
          <a:p>
            <a:pPr marL="533400" indent="-533400" eaLnBrk="1" hangingPunct="1"/>
            <a:r>
              <a:rPr lang="en-US" sz="1600" smtClean="0"/>
              <a:t>Even religion won’t give you mastery. Many people are enslaved by cults, caught up in bondage to religious guilt or overtaken by idolatry and superstition.</a:t>
            </a:r>
          </a:p>
          <a:p>
            <a:pPr marL="533400" indent="-533400" eaLnBrk="1" hangingPunct="1"/>
            <a:r>
              <a:rPr lang="en-US" sz="1600" smtClean="0"/>
              <a:t> </a:t>
            </a:r>
            <a:r>
              <a:rPr lang="en-US" sz="1600" b="1" i="1" smtClean="0"/>
              <a:t>Only the adaptable, flexible, trained, focused and disciplined mind can bring mastery</a:t>
            </a:r>
            <a:r>
              <a:rPr lang="en-US" sz="1600" smtClean="0"/>
              <a:t>.</a:t>
            </a:r>
          </a:p>
        </p:txBody>
      </p:sp>
    </p:spTree>
  </p:cSld>
  <p:clrMapOvr>
    <a:masterClrMapping/>
  </p:clrMapOvr>
  <p:transition>
    <p:dissolve/>
    <p:sndAc>
      <p:stSnd>
        <p:snd r:embed="rId3" name="chimes.wav"/>
      </p:stSnd>
    </p:sndAc>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A Quick Clarification</a:t>
            </a:r>
          </a:p>
        </p:txBody>
      </p:sp>
      <p:sp>
        <p:nvSpPr>
          <p:cNvPr id="25603" name="Rectangle 3"/>
          <p:cNvSpPr>
            <a:spLocks noGrp="1" noChangeArrowheads="1"/>
          </p:cNvSpPr>
          <p:nvPr>
            <p:ph type="body" idx="1"/>
          </p:nvPr>
        </p:nvSpPr>
        <p:spPr>
          <a:xfrm>
            <a:off x="685800" y="2017713"/>
            <a:ext cx="8269288" cy="4114800"/>
          </a:xfrm>
        </p:spPr>
        <p:txBody>
          <a:bodyPr/>
          <a:lstStyle/>
          <a:p>
            <a:pPr eaLnBrk="1" hangingPunct="1"/>
            <a:r>
              <a:rPr lang="en-US" sz="1600" smtClean="0"/>
              <a:t>I am not advocating mentalist philosophies, mind science, Christian Science, or think and grow rich kinds of mental mastery. They are half-truths. </a:t>
            </a:r>
          </a:p>
          <a:p>
            <a:pPr eaLnBrk="1" hangingPunct="1"/>
            <a:r>
              <a:rPr lang="en-US" sz="1600" smtClean="0"/>
              <a:t>The mind is not a terribly significant force in itself. The mind does not have the ability to create heaven or hell as Blake thought. God creates Heaven and Hell. Reality is His creation, not ours. </a:t>
            </a:r>
          </a:p>
          <a:p>
            <a:pPr eaLnBrk="1" hangingPunct="1"/>
            <a:r>
              <a:rPr lang="en-US" sz="1600" smtClean="0"/>
              <a:t>The mind does not create the world but it does enable us to move through it with poise and power. </a:t>
            </a:r>
          </a:p>
          <a:p>
            <a:pPr eaLnBrk="1" hangingPunct="1"/>
            <a:r>
              <a:rPr lang="en-US" sz="1600" smtClean="0"/>
              <a:t>The mind is not God. The mind works best when it is set on God.</a:t>
            </a:r>
          </a:p>
          <a:p>
            <a:pPr eaLnBrk="1" hangingPunct="1"/>
            <a:r>
              <a:rPr lang="en-US" sz="1600" smtClean="0"/>
              <a:t> In biblical terms personal and emotional mastery is a product of the mind set on God and imbued with His Word and authority. </a:t>
            </a:r>
          </a:p>
          <a:p>
            <a:pPr eaLnBrk="1" hangingPunct="1"/>
            <a:r>
              <a:rPr lang="en-US" sz="1600" smtClean="0"/>
              <a:t>The unaided mind operating alone by itself cannot produce mastery of the kind we see in the life of Jesus Christ. </a:t>
            </a:r>
          </a:p>
          <a:p>
            <a:pPr eaLnBrk="1" hangingPunct="1"/>
            <a:r>
              <a:rPr lang="en-US" sz="1600" smtClean="0"/>
              <a:t>For that kind of mastery we need more than positive thinking. We need a direct connection to God and the mind must be resolutely set on God, on the Spirit, on things above, on the Kingdom, and the righteousness thereof.</a:t>
            </a:r>
          </a:p>
        </p:txBody>
      </p:sp>
    </p:spTree>
  </p:cSld>
  <p:clrMapOvr>
    <a:masterClrMapping/>
  </p:clrMapOvr>
  <p:transition>
    <p:dissolve/>
    <p:sndAc>
      <p:stSnd>
        <p:snd r:embed="rId3" name="chimes.wav"/>
      </p:stSnd>
    </p:sndAc>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Three Truths</a:t>
            </a:r>
          </a:p>
        </p:txBody>
      </p:sp>
      <p:sp>
        <p:nvSpPr>
          <p:cNvPr id="26627" name="Rectangle 3"/>
          <p:cNvSpPr>
            <a:spLocks noGrp="1" noChangeArrowheads="1"/>
          </p:cNvSpPr>
          <p:nvPr>
            <p:ph type="body" idx="1"/>
          </p:nvPr>
        </p:nvSpPr>
        <p:spPr>
          <a:xfrm>
            <a:off x="381000" y="2438400"/>
            <a:ext cx="8574088" cy="3694113"/>
          </a:xfrm>
        </p:spPr>
        <p:txBody>
          <a:bodyPr/>
          <a:lstStyle/>
          <a:p>
            <a:pPr eaLnBrk="1" hangingPunct="1"/>
            <a:r>
              <a:rPr lang="en-US" sz="1800" smtClean="0"/>
              <a:t>So we see that we are faced with three universal truths: </a:t>
            </a:r>
          </a:p>
          <a:p>
            <a:pPr eaLnBrk="1" hangingPunct="1"/>
            <a:r>
              <a:rPr lang="en-US" sz="1800" smtClean="0"/>
              <a:t>Firstly that personal mastery is the only wise option. </a:t>
            </a:r>
          </a:p>
          <a:p>
            <a:pPr eaLnBrk="1" hangingPunct="1"/>
            <a:r>
              <a:rPr lang="en-US" sz="1800" smtClean="0"/>
              <a:t>Secondly that such mastery is solely a product of the mind. </a:t>
            </a:r>
          </a:p>
          <a:p>
            <a:pPr eaLnBrk="1" hangingPunct="1"/>
            <a:r>
              <a:rPr lang="en-US" sz="1800" smtClean="0"/>
              <a:t>Thirdly that the mind becomes masterful as it is disciplined and focused on something outside itself. </a:t>
            </a:r>
          </a:p>
          <a:p>
            <a:pPr eaLnBrk="1" hangingPunct="1"/>
            <a:r>
              <a:rPr lang="en-US" sz="1800" smtClean="0"/>
              <a:t>This book maintains that the highest degree of mastery can only be attained when the ‘something outside itself” is God. </a:t>
            </a:r>
          </a:p>
          <a:p>
            <a:pPr eaLnBrk="1" hangingPunct="1"/>
            <a:r>
              <a:rPr lang="en-US" sz="1800" smtClean="0"/>
              <a:t>You can achieve a sense of mastery by focusing your mind on fencing or gymnastics or horse-riding but you won’t end up like Jesus just by focusing on those things.</a:t>
            </a:r>
          </a:p>
          <a:p>
            <a:pPr eaLnBrk="1" hangingPunct="1"/>
            <a:r>
              <a:rPr lang="en-US" sz="1800" smtClean="0"/>
              <a:t> The mind must be directed onto Christ. That is its proper place. </a:t>
            </a:r>
          </a:p>
        </p:txBody>
      </p:sp>
    </p:spTree>
  </p:cSld>
  <p:clrMapOvr>
    <a:masterClrMapping/>
  </p:clrMapOvr>
  <p:transition>
    <p:dissolve/>
    <p:sndAc>
      <p:stSnd>
        <p:snd r:embed="rId3" name="chimes.wav"/>
      </p:stSnd>
    </p:sndAc>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4000" smtClean="0"/>
              <a:t>Directing The Mind Onto Christ</a:t>
            </a:r>
          </a:p>
        </p:txBody>
      </p:sp>
      <p:sp>
        <p:nvSpPr>
          <p:cNvPr id="27651" name="Rectangle 3"/>
          <p:cNvSpPr>
            <a:spLocks noGrp="1" noChangeArrowheads="1"/>
          </p:cNvSpPr>
          <p:nvPr>
            <p:ph type="body" idx="1"/>
          </p:nvPr>
        </p:nvSpPr>
        <p:spPr>
          <a:xfrm>
            <a:off x="304800" y="2286000"/>
            <a:ext cx="8153400" cy="4038600"/>
          </a:xfrm>
        </p:spPr>
        <p:txBody>
          <a:bodyPr/>
          <a:lstStyle/>
          <a:p>
            <a:pPr eaLnBrk="1" hangingPunct="1"/>
            <a:r>
              <a:rPr lang="en-US" sz="1800" smtClean="0"/>
              <a:t>This directing of the mind is a forceful and decisive activity. </a:t>
            </a:r>
          </a:p>
          <a:p>
            <a:pPr eaLnBrk="1" hangingPunct="1"/>
            <a:r>
              <a:rPr lang="en-US" sz="1800" smtClean="0"/>
              <a:t>It is not speculating about Christ or studying or daydreaming about Christ. </a:t>
            </a:r>
          </a:p>
          <a:p>
            <a:pPr eaLnBrk="1" hangingPunct="1"/>
            <a:r>
              <a:rPr lang="en-US" sz="1800" smtClean="0"/>
              <a:t>It is similar to standing outside yourself and directing yourself onto Christ. </a:t>
            </a:r>
          </a:p>
          <a:p>
            <a:pPr eaLnBrk="1" hangingPunct="1"/>
            <a:r>
              <a:rPr lang="en-US" sz="1800" smtClean="0"/>
              <a:t>Like standing at the top of a high-dive tower and looking down and plunging in with total commitment. </a:t>
            </a:r>
          </a:p>
          <a:p>
            <a:pPr eaLnBrk="1" hangingPunct="1"/>
            <a:r>
              <a:rPr lang="en-US" sz="1800" smtClean="0"/>
              <a:t>It’s choosing where your life energies will be focused and your mental processes directed. </a:t>
            </a:r>
          </a:p>
          <a:p>
            <a:pPr eaLnBrk="1" hangingPunct="1"/>
            <a:r>
              <a:rPr lang="en-US" sz="1800" smtClean="0"/>
              <a:t>The whole of the mind is fixed on Christ and directs the total life energies of the believer in that direction. </a:t>
            </a:r>
          </a:p>
          <a:p>
            <a:pPr eaLnBrk="1" hangingPunct="1"/>
            <a:r>
              <a:rPr lang="en-US" sz="1800" smtClean="0"/>
              <a:t>As this focus is attained everything else is entrained, the emotions, the will and the responses. </a:t>
            </a:r>
          </a:p>
        </p:txBody>
      </p:sp>
    </p:spTree>
  </p:cSld>
  <p:clrMapOvr>
    <a:masterClrMapping/>
  </p:clrMapOvr>
  <p:transition>
    <p:dissolve/>
    <p:sndAc>
      <p:stSnd>
        <p:snd r:embed="rId3" name="chimes.wav"/>
      </p:stSnd>
    </p:sndAc>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Mastery Involves Rules</a:t>
            </a:r>
          </a:p>
        </p:txBody>
      </p:sp>
      <p:sp>
        <p:nvSpPr>
          <p:cNvPr id="28675" name="Rectangle 3"/>
          <p:cNvSpPr>
            <a:spLocks noGrp="1" noChangeArrowheads="1"/>
          </p:cNvSpPr>
          <p:nvPr>
            <p:ph type="body" idx="1"/>
          </p:nvPr>
        </p:nvSpPr>
        <p:spPr>
          <a:xfrm>
            <a:off x="457200" y="2286000"/>
            <a:ext cx="8001000" cy="2819400"/>
          </a:xfrm>
        </p:spPr>
        <p:txBody>
          <a:bodyPr/>
          <a:lstStyle/>
          <a:p>
            <a:pPr eaLnBrk="1" hangingPunct="1"/>
            <a:r>
              <a:rPr lang="en-US" sz="1800" smtClean="0"/>
              <a:t>A great writer still has to follow the rules of grammar.</a:t>
            </a:r>
          </a:p>
          <a:p>
            <a:pPr eaLnBrk="1" hangingPunct="1"/>
            <a:r>
              <a:rPr lang="en-US" sz="1800" smtClean="0"/>
              <a:t>A great badminton player still has to follow the laws of the sport.</a:t>
            </a:r>
          </a:p>
          <a:p>
            <a:pPr eaLnBrk="1" hangingPunct="1"/>
            <a:r>
              <a:rPr lang="en-US" sz="1800" smtClean="0"/>
              <a:t>Christians have to follow the commandments of Christ.</a:t>
            </a:r>
          </a:p>
          <a:p>
            <a:pPr eaLnBrk="1" hangingPunct="1"/>
            <a:r>
              <a:rPr lang="en-US" sz="1800" smtClean="0"/>
              <a:t>Mastering the Christian life involves following the rules – but is much more than just merely following the rules.</a:t>
            </a:r>
          </a:p>
          <a:p>
            <a:pPr eaLnBrk="1" hangingPunct="1"/>
            <a:r>
              <a:rPr lang="en-US" sz="1800" smtClean="0"/>
              <a:t>A great chess player follows the rules - but the game is much more than mere rule-keeping.</a:t>
            </a:r>
          </a:p>
          <a:p>
            <a:pPr eaLnBrk="1" hangingPunct="1"/>
            <a:r>
              <a:rPr lang="en-US" sz="1800" smtClean="0"/>
              <a:t>Once the rules become internalized - then real living begins!</a:t>
            </a:r>
          </a:p>
        </p:txBody>
      </p:sp>
    </p:spTree>
  </p:cSld>
  <p:clrMapOvr>
    <a:masterClrMapping/>
  </p:clrMapOvr>
  <p:transition>
    <p:dissolve/>
    <p:sndAc>
      <p:stSnd>
        <p:snd r:embed="rId3" name="chimes.wav"/>
      </p:stSnd>
    </p:sndAc>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Pre-Requisites</a:t>
            </a:r>
          </a:p>
        </p:txBody>
      </p:sp>
      <p:sp>
        <p:nvSpPr>
          <p:cNvPr id="29699" name="Rectangle 3"/>
          <p:cNvSpPr>
            <a:spLocks noGrp="1" noChangeArrowheads="1"/>
          </p:cNvSpPr>
          <p:nvPr>
            <p:ph type="body" idx="1"/>
          </p:nvPr>
        </p:nvSpPr>
        <p:spPr>
          <a:xfrm>
            <a:off x="381000" y="2209800"/>
            <a:ext cx="8001000" cy="3657600"/>
          </a:xfrm>
        </p:spPr>
        <p:txBody>
          <a:bodyPr/>
          <a:lstStyle/>
          <a:p>
            <a:pPr eaLnBrk="1" hangingPunct="1">
              <a:buFont typeface="Wingdings" pitchFamily="2" charset="2"/>
              <a:buNone/>
            </a:pPr>
            <a:r>
              <a:rPr lang="en-US" sz="1800" smtClean="0"/>
              <a:t>The absolute prerequisites of spiritual progress are that you are:</a:t>
            </a:r>
          </a:p>
          <a:p>
            <a:pPr eaLnBrk="1" hangingPunct="1"/>
            <a:r>
              <a:rPr lang="en-US" sz="1800" smtClean="0"/>
              <a:t> born-again with a new nature from God</a:t>
            </a:r>
          </a:p>
          <a:p>
            <a:pPr eaLnBrk="1" hangingPunct="1"/>
            <a:r>
              <a:rPr lang="en-US" sz="1800" smtClean="0"/>
              <a:t>that you have the filling of the Holy Spirit and </a:t>
            </a:r>
          </a:p>
          <a:p>
            <a:pPr eaLnBrk="1" hangingPunct="1"/>
            <a:r>
              <a:rPr lang="en-US" sz="1800" smtClean="0"/>
              <a:t>that you are single-mindedly devoted to God in obedience to His word. </a:t>
            </a:r>
          </a:p>
          <a:p>
            <a:pPr eaLnBrk="1" hangingPunct="1"/>
            <a:r>
              <a:rPr lang="en-US" sz="1800" smtClean="0"/>
              <a:t>Unless you are born-again you do not have a new nature. Without the new nature it’s an impossible job.</a:t>
            </a:r>
          </a:p>
          <a:p>
            <a:pPr eaLnBrk="1" hangingPunct="1"/>
            <a:r>
              <a:rPr lang="en-US" sz="1800" smtClean="0"/>
              <a:t> If you are not Spirit-filled and led by the Spirit in your daily life then you will not have power over the flesh (see Galatians 5:16-18) and you will struggle continually and lose continually. </a:t>
            </a:r>
          </a:p>
          <a:p>
            <a:pPr eaLnBrk="1" hangingPunct="1"/>
            <a:r>
              <a:rPr lang="en-US" sz="1800" smtClean="0"/>
              <a:t>If you are not single-minded you will be double-minded and double-minded people receive nothing from the Lord (James 1:5-8). </a:t>
            </a:r>
          </a:p>
        </p:txBody>
      </p:sp>
    </p:spTree>
  </p:cSld>
  <p:clrMapOvr>
    <a:masterClrMapping/>
  </p:clrMapOvr>
  <p:transition>
    <p:dissolve/>
    <p:sndAc>
      <p:stSnd>
        <p:snd r:embed="rId3" name="chimes.wav"/>
      </p:stSnd>
    </p:sndAc>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Practical Techniques - 1</a:t>
            </a:r>
          </a:p>
        </p:txBody>
      </p:sp>
      <p:sp>
        <p:nvSpPr>
          <p:cNvPr id="30723" name="Rectangle 3"/>
          <p:cNvSpPr>
            <a:spLocks noGrp="1" noChangeArrowheads="1"/>
          </p:cNvSpPr>
          <p:nvPr>
            <p:ph type="body" idx="1"/>
          </p:nvPr>
        </p:nvSpPr>
        <p:spPr>
          <a:xfrm>
            <a:off x="381000" y="2286000"/>
            <a:ext cx="8229600" cy="4343400"/>
          </a:xfrm>
        </p:spPr>
        <p:txBody>
          <a:bodyPr/>
          <a:lstStyle/>
          <a:p>
            <a:pPr eaLnBrk="1" hangingPunct="1">
              <a:lnSpc>
                <a:spcPct val="90000"/>
              </a:lnSpc>
            </a:pPr>
            <a:r>
              <a:rPr lang="en-US" sz="1600" b="1" smtClean="0"/>
              <a:t>Pay attention to your physical state.</a:t>
            </a:r>
            <a:r>
              <a:rPr lang="en-US" sz="1600" smtClean="0"/>
              <a:t> If you realize that your fists are clenched and your neck is rigid and you are physically tensed up and alerted for danger then try to undo those physical states. Unclench your fists, rub your neck, relax your posture. The fight or flight response is partly a physical response and as we undo its physical correlates it will lose much of its power. Perhaps try and relax or use deep breathing if you are tense, guarded or explosive. </a:t>
            </a:r>
          </a:p>
          <a:p>
            <a:pPr eaLnBrk="1" hangingPunct="1">
              <a:lnSpc>
                <a:spcPct val="90000"/>
              </a:lnSpc>
            </a:pPr>
            <a:endParaRPr lang="en-US" sz="1600" smtClean="0"/>
          </a:p>
          <a:p>
            <a:pPr eaLnBrk="1" hangingPunct="1">
              <a:lnSpc>
                <a:spcPct val="90000"/>
              </a:lnSpc>
            </a:pPr>
            <a:r>
              <a:rPr lang="en-US" sz="1600" b="1" smtClean="0"/>
              <a:t>Be aware of the magnitude of your emotional responses</a:t>
            </a:r>
            <a:r>
              <a:rPr lang="en-US" sz="1600" smtClean="0"/>
              <a:t> and the quick “zoom” to anger or anxiety that the fight or flight response produces. Learn to recognize when you are zooming to disaster and practice keeping a lid on it.</a:t>
            </a:r>
          </a:p>
          <a:p>
            <a:pPr eaLnBrk="1" hangingPunct="1">
              <a:lnSpc>
                <a:spcPct val="90000"/>
              </a:lnSpc>
            </a:pPr>
            <a:endParaRPr lang="en-US" sz="1600" smtClean="0"/>
          </a:p>
          <a:p>
            <a:pPr eaLnBrk="1" hangingPunct="1">
              <a:lnSpc>
                <a:spcPct val="90000"/>
              </a:lnSpc>
            </a:pPr>
            <a:r>
              <a:rPr lang="en-US" sz="1600" b="1" smtClean="0"/>
              <a:t>Take time to think.</a:t>
            </a:r>
            <a:r>
              <a:rPr lang="en-US" sz="1600" smtClean="0"/>
              <a:t> Use your God-given right to choose your response. Do not just respond on auto-pilot. Once you stop and think you are far more likely to choose a good and much more optimal solution.</a:t>
            </a:r>
          </a:p>
          <a:p>
            <a:pPr eaLnBrk="1" hangingPunct="1">
              <a:lnSpc>
                <a:spcPct val="90000"/>
              </a:lnSpc>
            </a:pPr>
            <a:endParaRPr lang="en-US" sz="1600" smtClean="0"/>
          </a:p>
          <a:p>
            <a:pPr eaLnBrk="1" hangingPunct="1">
              <a:lnSpc>
                <a:spcPct val="90000"/>
              </a:lnSpc>
            </a:pPr>
            <a:r>
              <a:rPr lang="en-US" sz="1600" b="1" smtClean="0"/>
              <a:t>Disengage.</a:t>
            </a:r>
            <a:r>
              <a:rPr lang="en-US" sz="1600" smtClean="0"/>
              <a:t> If you have started to move into attack mode pull back the troops! Go for a walk, cool down. Have a pray about it.</a:t>
            </a:r>
          </a:p>
        </p:txBody>
      </p:sp>
    </p:spTree>
  </p:cSld>
  <p:clrMapOvr>
    <a:masterClrMapping/>
  </p:clrMapOvr>
  <p:transition>
    <p:dissolve/>
    <p:sndAc>
      <p:stSnd>
        <p:snd r:embed="rId3" name="chimes.wav"/>
      </p:stSnd>
    </p:sndAc>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Practical Techniques - 2</a:t>
            </a:r>
          </a:p>
        </p:txBody>
      </p:sp>
      <p:sp>
        <p:nvSpPr>
          <p:cNvPr id="31747" name="Rectangle 3"/>
          <p:cNvSpPr>
            <a:spLocks noGrp="1" noChangeArrowheads="1"/>
          </p:cNvSpPr>
          <p:nvPr>
            <p:ph type="body" idx="1"/>
          </p:nvPr>
        </p:nvSpPr>
        <p:spPr>
          <a:xfrm>
            <a:off x="457200" y="2057400"/>
            <a:ext cx="8077200" cy="4114800"/>
          </a:xfrm>
        </p:spPr>
        <p:txBody>
          <a:bodyPr/>
          <a:lstStyle/>
          <a:p>
            <a:pPr eaLnBrk="1" hangingPunct="1">
              <a:lnSpc>
                <a:spcPct val="90000"/>
              </a:lnSpc>
            </a:pPr>
            <a:r>
              <a:rPr lang="en-US" sz="2400" smtClean="0"/>
              <a:t> </a:t>
            </a:r>
            <a:r>
              <a:rPr lang="en-US" sz="1800" smtClean="0"/>
              <a:t>If you are going into a situation that you know aggravates you (such as dealing with an annoying person) try to </a:t>
            </a:r>
            <a:r>
              <a:rPr lang="en-US" sz="1800" b="1" smtClean="0"/>
              <a:t>make a conscious decision about how you are going to react in that situation</a:t>
            </a:r>
            <a:r>
              <a:rPr lang="en-US" sz="1800" smtClean="0"/>
              <a:t>. Then </a:t>
            </a:r>
            <a:r>
              <a:rPr lang="en-US" sz="1800" b="1" smtClean="0"/>
              <a:t>rehearse your balanced and biblical reaction</a:t>
            </a:r>
            <a:r>
              <a:rPr lang="en-US" sz="1800" smtClean="0"/>
              <a:t> over and over in your mind. Perhaps seven times or seventy times seven? (see Matthew 18) Train yourself mentally to react rightly just like professional golfers ‘see the ball going in the hole’ even before they make the shot. Use mental rehearsal to disarm potential conflict situations.</a:t>
            </a:r>
          </a:p>
          <a:p>
            <a:pPr eaLnBrk="1" hangingPunct="1">
              <a:lnSpc>
                <a:spcPct val="90000"/>
              </a:lnSpc>
            </a:pPr>
            <a:endParaRPr lang="en-US" sz="1800" smtClean="0"/>
          </a:p>
          <a:p>
            <a:pPr eaLnBrk="1" hangingPunct="1">
              <a:lnSpc>
                <a:spcPct val="90000"/>
              </a:lnSpc>
            </a:pPr>
            <a:r>
              <a:rPr lang="en-US" sz="1800" smtClean="0"/>
              <a:t>In the converse of this - </a:t>
            </a:r>
            <a:r>
              <a:rPr lang="en-US" sz="1800" b="1" smtClean="0"/>
              <a:t>don’t mentally rehearse the wrong response.</a:t>
            </a:r>
            <a:r>
              <a:rPr lang="en-US" sz="1800" smtClean="0"/>
              <a:t> Don’t see in your mind’s eye a picture of yourself strangling the boss of the phone company. It may be very satisfying but it is not helpful. It is educating yourself in the wrong direction.</a:t>
            </a:r>
          </a:p>
          <a:p>
            <a:pPr eaLnBrk="1" hangingPunct="1">
              <a:lnSpc>
                <a:spcPct val="90000"/>
              </a:lnSpc>
            </a:pPr>
            <a:endParaRPr lang="en-US" sz="1800" smtClean="0"/>
          </a:p>
          <a:p>
            <a:pPr eaLnBrk="1" hangingPunct="1">
              <a:lnSpc>
                <a:spcPct val="90000"/>
              </a:lnSpc>
            </a:pPr>
            <a:r>
              <a:rPr lang="en-US" sz="1800" smtClean="0"/>
              <a:t>Use the </a:t>
            </a:r>
            <a:r>
              <a:rPr lang="en-US" sz="1800" b="1" smtClean="0"/>
              <a:t>‘what would Jesus do?’ </a:t>
            </a:r>
            <a:r>
              <a:rPr lang="en-US" sz="1800" smtClean="0"/>
              <a:t>question as a quick reference.</a:t>
            </a:r>
          </a:p>
        </p:txBody>
      </p:sp>
    </p:spTree>
  </p:cSld>
  <p:clrMapOvr>
    <a:masterClrMapping/>
  </p:clrMapOvr>
  <p:transition>
    <p:dissolve/>
    <p:sndAc>
      <p:stSnd>
        <p:snd r:embed="rId3" name="chimes.wav"/>
      </p:stSnd>
    </p:sndAc>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Practical Techniques - 3</a:t>
            </a:r>
          </a:p>
        </p:txBody>
      </p:sp>
      <p:sp>
        <p:nvSpPr>
          <p:cNvPr id="32771" name="Rectangle 3"/>
          <p:cNvSpPr>
            <a:spLocks noGrp="1" noChangeArrowheads="1"/>
          </p:cNvSpPr>
          <p:nvPr>
            <p:ph type="body" idx="1"/>
          </p:nvPr>
        </p:nvSpPr>
        <p:spPr>
          <a:xfrm>
            <a:off x="609600" y="2133600"/>
            <a:ext cx="7772400" cy="4114800"/>
          </a:xfrm>
        </p:spPr>
        <p:txBody>
          <a:bodyPr/>
          <a:lstStyle/>
          <a:p>
            <a:pPr eaLnBrk="1" hangingPunct="1"/>
            <a:r>
              <a:rPr lang="en-US" sz="1600" b="1" smtClean="0"/>
              <a:t>Question your perceptions of threat.</a:t>
            </a:r>
            <a:r>
              <a:rPr lang="en-US" sz="1600" smtClean="0"/>
              <a:t> Is this really a life or death issue? Am I getting tensed up over nothing? What does it say about me if I am so easily riled? Or on the flight response: Is it really that bad? Is the world going to end over this? Is this fear, anxiety and emotional reactivity helping me? Has running away from things helped or hindered my life?</a:t>
            </a:r>
          </a:p>
          <a:p>
            <a:pPr eaLnBrk="1" hangingPunct="1"/>
            <a:endParaRPr lang="en-US" sz="1600" smtClean="0"/>
          </a:p>
          <a:p>
            <a:pPr eaLnBrk="1" hangingPunct="1"/>
            <a:r>
              <a:rPr lang="en-US" sz="1600" b="1" smtClean="0"/>
              <a:t>Learn to find your emotional center</a:t>
            </a:r>
            <a:r>
              <a:rPr lang="en-US" sz="1600" smtClean="0"/>
              <a:t> and to live from it and to know when it is in balance and out of balance. This is quite difficult for many people.</a:t>
            </a:r>
          </a:p>
          <a:p>
            <a:pPr eaLnBrk="1" hangingPunct="1"/>
            <a:endParaRPr lang="en-US" sz="1600" smtClean="0"/>
          </a:p>
          <a:p>
            <a:pPr eaLnBrk="1" hangingPunct="1"/>
            <a:r>
              <a:rPr lang="en-US" sz="1600" b="1" smtClean="0"/>
              <a:t>Some people will push you</a:t>
            </a:r>
            <a:r>
              <a:rPr lang="en-US" sz="1600" smtClean="0"/>
              <a:t> wanting you to explode so they can take advantage of your immature reaction. Be alert to this and deliberately react the opposite way they are pushing you. (1 Corinthians 4:12) For instance when they revile you greet them with a blessing. (1 Peter 2:23 NKJV) who, when He was reviled, did not revile in return; when He suffered, He did not threaten, but committed Himself to Him who judges righteously;</a:t>
            </a:r>
          </a:p>
        </p:txBody>
      </p:sp>
    </p:spTree>
  </p:cSld>
  <p:clrMapOvr>
    <a:masterClrMapping/>
  </p:clrMapOvr>
  <p:transition>
    <p:dissolve/>
    <p:sndAc>
      <p:stSnd>
        <p:snd r:embed="rId3" name="chimes.wav"/>
      </p:stSnd>
    </p:sndAc>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50938" y="617538"/>
            <a:ext cx="7793037" cy="866775"/>
          </a:xfrm>
        </p:spPr>
        <p:txBody>
          <a:bodyPr/>
          <a:lstStyle/>
          <a:p>
            <a:pPr eaLnBrk="1" hangingPunct="1"/>
            <a:r>
              <a:rPr lang="en-US" smtClean="0"/>
              <a:t>Practical Techniques - 4</a:t>
            </a:r>
          </a:p>
        </p:txBody>
      </p:sp>
      <p:sp>
        <p:nvSpPr>
          <p:cNvPr id="33795" name="Rectangle 3"/>
          <p:cNvSpPr>
            <a:spLocks noGrp="1" noChangeArrowheads="1"/>
          </p:cNvSpPr>
          <p:nvPr>
            <p:ph type="body" idx="1"/>
          </p:nvPr>
        </p:nvSpPr>
        <p:spPr>
          <a:xfrm>
            <a:off x="533400" y="2209800"/>
            <a:ext cx="8077200" cy="4038600"/>
          </a:xfrm>
        </p:spPr>
        <p:txBody>
          <a:bodyPr/>
          <a:lstStyle/>
          <a:p>
            <a:pPr eaLnBrk="1" hangingPunct="1">
              <a:lnSpc>
                <a:spcPct val="90000"/>
              </a:lnSpc>
            </a:pPr>
            <a:r>
              <a:rPr lang="en-US" sz="2800" smtClean="0"/>
              <a:t> </a:t>
            </a:r>
            <a:r>
              <a:rPr lang="en-US" sz="1600" smtClean="0"/>
              <a:t>Remember that when you react rightly to unjust treatment that </a:t>
            </a:r>
            <a:r>
              <a:rPr lang="en-US" sz="1600" b="1" smtClean="0"/>
              <a:t>“great is your reward in heaven”.</a:t>
            </a:r>
            <a:r>
              <a:rPr lang="en-US" sz="1600" smtClean="0"/>
              <a:t> So rejoice and give yourself a pat on the back when you keep your cool. Positive reinforcement for good behavior. (Matthew 5:11)</a:t>
            </a:r>
          </a:p>
          <a:p>
            <a:pPr eaLnBrk="1" hangingPunct="1">
              <a:lnSpc>
                <a:spcPct val="90000"/>
              </a:lnSpc>
            </a:pPr>
            <a:endParaRPr lang="en-US" sz="1600" smtClean="0"/>
          </a:p>
          <a:p>
            <a:pPr eaLnBrk="1" hangingPunct="1">
              <a:lnSpc>
                <a:spcPct val="90000"/>
              </a:lnSpc>
            </a:pPr>
            <a:r>
              <a:rPr lang="en-US" sz="1600" b="1" smtClean="0"/>
              <a:t>Do not return evil for evil.</a:t>
            </a:r>
            <a:r>
              <a:rPr lang="en-US" sz="1600" smtClean="0"/>
              <a:t> (Romans 12:17) Keep a lid on your desire to retaliate. Leave retaliation to the Lord. (Romans 12:19) If we return a blessing instead we will inherit blessing. . (1 Peter 3:9).</a:t>
            </a:r>
          </a:p>
          <a:p>
            <a:pPr eaLnBrk="1" hangingPunct="1">
              <a:lnSpc>
                <a:spcPct val="90000"/>
              </a:lnSpc>
            </a:pPr>
            <a:endParaRPr lang="en-US" sz="1600" smtClean="0"/>
          </a:p>
          <a:p>
            <a:pPr eaLnBrk="1" hangingPunct="1">
              <a:lnSpc>
                <a:spcPct val="90000"/>
              </a:lnSpc>
            </a:pPr>
            <a:r>
              <a:rPr lang="en-US" sz="1600" smtClean="0"/>
              <a:t>If people rip you off and insult you </a:t>
            </a:r>
            <a:r>
              <a:rPr lang="en-US" sz="1600" b="1" smtClean="0"/>
              <a:t>don’t escalate it into a life or death struggle</a:t>
            </a:r>
            <a:r>
              <a:rPr lang="en-US" sz="1600" smtClean="0"/>
              <a:t> over honor and pride. This is what Jesus means when He says “do not resist him who is evil”. (He does not mean that the police should not arrest robbers!) Rather it means “don’t let the evil person push you into a full-scale, adrenalin packed, fight or flight response”. Deny the natural man’s urge to strike back. If he slaps you, turn the other cheek, if he takes your cloak, let him, if he makes you walk a mile, go two. If he says “give me money” let him have some. (Matthew 5:38-42). Deny your reactivity and show you are made of different stuff</a:t>
            </a:r>
          </a:p>
        </p:txBody>
      </p:sp>
    </p:spTree>
  </p:cSld>
  <p:clrMapOvr>
    <a:masterClrMapping/>
  </p:clrMapOvr>
  <p:transition>
    <p:dissolve/>
    <p:sndAc>
      <p:stSnd>
        <p:snd r:embed="rId3"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Cleaning Up The Mess</a:t>
            </a:r>
          </a:p>
        </p:txBody>
      </p:sp>
      <p:sp>
        <p:nvSpPr>
          <p:cNvPr id="10243" name="Rectangle 3"/>
          <p:cNvSpPr>
            <a:spLocks noGrp="1" noChangeArrowheads="1"/>
          </p:cNvSpPr>
          <p:nvPr>
            <p:ph type="body" idx="1"/>
          </p:nvPr>
        </p:nvSpPr>
        <p:spPr>
          <a:xfrm>
            <a:off x="533400" y="2133600"/>
            <a:ext cx="7772400" cy="4114800"/>
          </a:xfrm>
        </p:spPr>
        <p:txBody>
          <a:bodyPr/>
          <a:lstStyle/>
          <a:p>
            <a:pPr eaLnBrk="1" hangingPunct="1"/>
            <a:r>
              <a:rPr lang="en-US" sz="2800" smtClean="0"/>
              <a:t>We need more than just </a:t>
            </a:r>
            <a:r>
              <a:rPr lang="en-US" sz="2800" smtClean="0">
                <a:latin typeface="Times New Roman" pitchFamily="18" charset="0"/>
              </a:rPr>
              <a:t>“</a:t>
            </a:r>
            <a:r>
              <a:rPr lang="en-US" sz="2800" smtClean="0"/>
              <a:t>healing</a:t>
            </a:r>
            <a:r>
              <a:rPr lang="en-US" sz="2800" smtClean="0">
                <a:latin typeface="Times New Roman" pitchFamily="18" charset="0"/>
              </a:rPr>
              <a:t>”</a:t>
            </a:r>
            <a:r>
              <a:rPr lang="en-US" sz="2800" smtClean="0"/>
              <a:t>, we need repentance and cleansing. </a:t>
            </a:r>
          </a:p>
          <a:p>
            <a:pPr eaLnBrk="1" hangingPunct="1"/>
            <a:r>
              <a:rPr lang="en-US" sz="2800" smtClean="0"/>
              <a:t>Christians have the blood of Jesus and the help of God the Holy Spirit to help them clean up the mess that is in their hearts.</a:t>
            </a:r>
          </a:p>
          <a:p>
            <a:pPr eaLnBrk="1" hangingPunct="1"/>
            <a:r>
              <a:rPr lang="en-US" sz="2800" smtClean="0"/>
              <a:t>We need to start with some of the huge contradictions that we live with in our belief systems.</a:t>
            </a:r>
          </a:p>
          <a:p>
            <a:pPr eaLnBrk="1" hangingPunct="1"/>
            <a:endParaRPr lang="en-US" sz="2800" smtClean="0"/>
          </a:p>
        </p:txBody>
      </p:sp>
    </p:spTree>
  </p:cSld>
  <p:clrMapOvr>
    <a:masterClrMapping/>
  </p:clrMapOvr>
  <p:transition>
    <p:dissolve/>
    <p:sndAc>
      <p:stSnd>
        <p:snd r:embed="rId3" name="chimes.wav"/>
      </p:stSnd>
    </p:sndAc>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Practical Techniques - 5</a:t>
            </a:r>
          </a:p>
        </p:txBody>
      </p:sp>
      <p:sp>
        <p:nvSpPr>
          <p:cNvPr id="34819" name="Rectangle 3"/>
          <p:cNvSpPr>
            <a:spLocks noGrp="1" noChangeArrowheads="1"/>
          </p:cNvSpPr>
          <p:nvPr>
            <p:ph type="body" idx="1"/>
          </p:nvPr>
        </p:nvSpPr>
        <p:spPr>
          <a:xfrm>
            <a:off x="381000" y="2209800"/>
            <a:ext cx="7848600" cy="4343400"/>
          </a:xfrm>
        </p:spPr>
        <p:txBody>
          <a:bodyPr/>
          <a:lstStyle/>
          <a:p>
            <a:pPr eaLnBrk="1" hangingPunct="1">
              <a:lnSpc>
                <a:spcPct val="90000"/>
              </a:lnSpc>
            </a:pPr>
            <a:r>
              <a:rPr lang="en-US" sz="1800" b="1" smtClean="0"/>
              <a:t>Don’t let unkind, ungrateful, stingy, mean or small-minded people get to you.</a:t>
            </a:r>
            <a:r>
              <a:rPr lang="en-US" sz="1800" smtClean="0"/>
              <a:t> God is merciful to the unkind and ungrateful and we have a great reward in heaven when we do likewise. (Luke 6:35) Brush their meanness to one side without taking it too personally and treat them as well as you can with reasonable safety (because some are quite toxic).</a:t>
            </a:r>
          </a:p>
          <a:p>
            <a:pPr eaLnBrk="1" hangingPunct="1">
              <a:lnSpc>
                <a:spcPct val="90000"/>
              </a:lnSpc>
            </a:pPr>
            <a:endParaRPr lang="en-US" sz="1800" smtClean="0"/>
          </a:p>
          <a:p>
            <a:pPr eaLnBrk="1" hangingPunct="1">
              <a:lnSpc>
                <a:spcPct val="90000"/>
              </a:lnSpc>
            </a:pPr>
            <a:r>
              <a:rPr lang="en-US" sz="1800" b="1" smtClean="0"/>
              <a:t>Do not get your ego hooked</a:t>
            </a:r>
            <a:r>
              <a:rPr lang="en-US" sz="1800" smtClean="0"/>
              <a:t> into the game of “Christian comparisons”, my church is bigger than your church etc. This only leads to fuming and fighting. </a:t>
            </a:r>
          </a:p>
          <a:p>
            <a:pPr eaLnBrk="1" hangingPunct="1">
              <a:lnSpc>
                <a:spcPct val="90000"/>
              </a:lnSpc>
            </a:pPr>
            <a:endParaRPr lang="en-US" sz="1800" smtClean="0"/>
          </a:p>
          <a:p>
            <a:pPr eaLnBrk="1" hangingPunct="1">
              <a:lnSpc>
                <a:spcPct val="90000"/>
              </a:lnSpc>
            </a:pPr>
            <a:r>
              <a:rPr lang="en-US" sz="1800" b="1" smtClean="0"/>
              <a:t>Do not let theology push you into fight or flight mode.</a:t>
            </a:r>
            <a:r>
              <a:rPr lang="en-US" sz="1800" smtClean="0"/>
              <a:t> Only debate under circumstances that are harmless to the hearers (such as with good friends in the ministry) unless of course there is an urgent apologetic reason. Even then your speech should be seasoned with salt.</a:t>
            </a:r>
          </a:p>
        </p:txBody>
      </p:sp>
    </p:spTree>
  </p:cSld>
  <p:clrMapOvr>
    <a:masterClrMapping/>
  </p:clrMapOvr>
  <p:transition>
    <p:dissolve/>
    <p:sndAc>
      <p:stSnd>
        <p:snd r:embed="rId3" name="chimes.wav"/>
      </p:stSnd>
    </p:sndAc>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Practical Techniques - 6</a:t>
            </a:r>
          </a:p>
        </p:txBody>
      </p:sp>
      <p:sp>
        <p:nvSpPr>
          <p:cNvPr id="35843" name="Rectangle 3"/>
          <p:cNvSpPr>
            <a:spLocks noGrp="1" noChangeArrowheads="1"/>
          </p:cNvSpPr>
          <p:nvPr>
            <p:ph type="body" idx="1"/>
          </p:nvPr>
        </p:nvSpPr>
        <p:spPr>
          <a:xfrm>
            <a:off x="533400" y="2133600"/>
            <a:ext cx="7772400" cy="4114800"/>
          </a:xfrm>
        </p:spPr>
        <p:txBody>
          <a:bodyPr/>
          <a:lstStyle/>
          <a:p>
            <a:pPr eaLnBrk="1" hangingPunct="1"/>
            <a:r>
              <a:rPr lang="en-US" sz="2000" b="1" smtClean="0"/>
              <a:t>Learn correct responses</a:t>
            </a:r>
            <a:r>
              <a:rPr lang="en-US" sz="2000" smtClean="0"/>
              <a:t> by modeling mature Christians and by studying the heroes of the faith.</a:t>
            </a:r>
          </a:p>
          <a:p>
            <a:pPr eaLnBrk="1" hangingPunct="1"/>
            <a:endParaRPr lang="en-US" sz="2000" smtClean="0"/>
          </a:p>
          <a:p>
            <a:pPr eaLnBrk="1" hangingPunct="1"/>
            <a:r>
              <a:rPr lang="en-US" sz="2000" smtClean="0"/>
              <a:t>Make a personal </a:t>
            </a:r>
            <a:r>
              <a:rPr lang="en-US" sz="2000" b="1" smtClean="0"/>
              <a:t>commitment</a:t>
            </a:r>
            <a:r>
              <a:rPr lang="en-US" sz="2000" smtClean="0"/>
              <a:t> to grow in this area.</a:t>
            </a:r>
          </a:p>
          <a:p>
            <a:pPr eaLnBrk="1" hangingPunct="1"/>
            <a:endParaRPr lang="en-US" sz="2000" smtClean="0"/>
          </a:p>
          <a:p>
            <a:pPr eaLnBrk="1" hangingPunct="1"/>
            <a:r>
              <a:rPr lang="en-US" sz="2000" smtClean="0"/>
              <a:t>Have some friends keep you </a:t>
            </a:r>
            <a:r>
              <a:rPr lang="en-US" sz="2000" b="1" smtClean="0"/>
              <a:t>accountable</a:t>
            </a:r>
            <a:r>
              <a:rPr lang="en-US" sz="2000" smtClean="0"/>
              <a:t> for your reactions and encourage you to maturity.</a:t>
            </a:r>
          </a:p>
          <a:p>
            <a:pPr eaLnBrk="1" hangingPunct="1"/>
            <a:endParaRPr lang="en-US" sz="2000" smtClean="0"/>
          </a:p>
          <a:p>
            <a:pPr eaLnBrk="1" hangingPunct="1"/>
            <a:r>
              <a:rPr lang="en-US" sz="2000" smtClean="0"/>
              <a:t>Enjoy the </a:t>
            </a:r>
            <a:r>
              <a:rPr lang="en-US" sz="2000" b="1" smtClean="0"/>
              <a:t>feeling of grace</a:t>
            </a:r>
            <a:r>
              <a:rPr lang="en-US" sz="2000" smtClean="0"/>
              <a:t> rather than the feeling of explosive emotional power.</a:t>
            </a:r>
          </a:p>
        </p:txBody>
      </p:sp>
    </p:spTree>
  </p:cSld>
  <p:clrMapOvr>
    <a:masterClrMapping/>
  </p:clrMapOvr>
  <p:transition>
    <p:dissolve/>
    <p:sndAc>
      <p:stSnd>
        <p:snd r:embed="rId3" name="chimes.wav"/>
      </p:stSnd>
    </p:sndAc>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Flight – Into Agoraphobia</a:t>
            </a:r>
          </a:p>
        </p:txBody>
      </p:sp>
      <p:sp>
        <p:nvSpPr>
          <p:cNvPr id="36867" name="Rectangle 3"/>
          <p:cNvSpPr>
            <a:spLocks noGrp="1" noChangeArrowheads="1"/>
          </p:cNvSpPr>
          <p:nvPr>
            <p:ph type="body" idx="1"/>
          </p:nvPr>
        </p:nvSpPr>
        <p:spPr>
          <a:xfrm>
            <a:off x="685800" y="2286000"/>
            <a:ext cx="7772400" cy="3962400"/>
          </a:xfrm>
        </p:spPr>
        <p:txBody>
          <a:bodyPr/>
          <a:lstStyle/>
          <a:p>
            <a:pPr eaLnBrk="1" hangingPunct="1"/>
            <a:r>
              <a:rPr lang="en-US" sz="1800" smtClean="0"/>
              <a:t>Life circumstances cause the person to reach, at some point in their life, a point of </a:t>
            </a:r>
            <a:r>
              <a:rPr lang="en-US" sz="1800" b="1" smtClean="0"/>
              <a:t>nervous exhaustion</a:t>
            </a:r>
            <a:r>
              <a:rPr lang="en-US" sz="1800" smtClean="0"/>
              <a:t> in which fear that already exists cannot be suppressed or controlled by the will and during which new fears can be easily implanted. </a:t>
            </a:r>
          </a:p>
          <a:p>
            <a:pPr eaLnBrk="1" hangingPunct="1"/>
            <a:r>
              <a:rPr lang="en-US" sz="1800" b="1" smtClean="0"/>
              <a:t>Strange frightening thoughts then appear in a tired mind.</a:t>
            </a:r>
            <a:r>
              <a:rPr lang="en-US" sz="1800" smtClean="0"/>
              <a:t> The person worries about these thoughts. This further activates the fight or flight response and exhausts the person and so they have even less energy to control their fears with. More fears then surface, the person then worries, and so on in a vicious circle. The strange thoughts in the tired mind eventually reach such an intensity that they lead the person to the threshold of panic. </a:t>
            </a:r>
          </a:p>
          <a:p>
            <a:pPr eaLnBrk="1" hangingPunct="1"/>
            <a:r>
              <a:rPr lang="en-US" sz="1800" smtClean="0"/>
              <a:t>A small incident then triggers a full-scale </a:t>
            </a:r>
            <a:r>
              <a:rPr lang="en-US" sz="1800" b="1" smtClean="0"/>
              <a:t>panic attack</a:t>
            </a:r>
            <a:r>
              <a:rPr lang="en-US" sz="1800" smtClean="0"/>
              <a:t>, which, if this spiral continues, may become the first of many.</a:t>
            </a:r>
          </a:p>
        </p:txBody>
      </p:sp>
    </p:spTree>
  </p:cSld>
  <p:clrMapOvr>
    <a:masterClrMapping/>
  </p:clrMapOvr>
  <p:transition>
    <p:dissolve/>
    <p:sndAc>
      <p:stSnd>
        <p:snd r:embed="rId3" name="chimes.wav"/>
      </p:stSnd>
    </p:sndAc>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150938" y="617538"/>
            <a:ext cx="7793037" cy="938212"/>
          </a:xfrm>
        </p:spPr>
        <p:txBody>
          <a:bodyPr/>
          <a:lstStyle/>
          <a:p>
            <a:pPr eaLnBrk="1" hangingPunct="1"/>
            <a:r>
              <a:rPr lang="en-US" smtClean="0"/>
              <a:t>Disengaging From Your Fears</a:t>
            </a:r>
          </a:p>
        </p:txBody>
      </p:sp>
      <p:sp>
        <p:nvSpPr>
          <p:cNvPr id="37891" name="Rectangle 3"/>
          <p:cNvSpPr>
            <a:spLocks noGrp="1" noChangeArrowheads="1"/>
          </p:cNvSpPr>
          <p:nvPr>
            <p:ph type="body" idx="1"/>
          </p:nvPr>
        </p:nvSpPr>
        <p:spPr>
          <a:xfrm>
            <a:off x="304800" y="2133600"/>
            <a:ext cx="8458200" cy="4343400"/>
          </a:xfrm>
        </p:spPr>
        <p:txBody>
          <a:bodyPr/>
          <a:lstStyle/>
          <a:p>
            <a:pPr eaLnBrk="1" hangingPunct="1"/>
            <a:r>
              <a:rPr lang="en-US" sz="2000" smtClean="0"/>
              <a:t>Mastering such fear means moving away from the fight or flight response. </a:t>
            </a:r>
          </a:p>
          <a:p>
            <a:pPr eaLnBrk="1" hangingPunct="1"/>
            <a:r>
              <a:rPr lang="en-US" sz="2000" smtClean="0"/>
              <a:t>Instead of trying to fight the fears or run away from them they are just accepted. </a:t>
            </a:r>
          </a:p>
          <a:p>
            <a:pPr eaLnBrk="1" hangingPunct="1"/>
            <a:r>
              <a:rPr lang="en-US" sz="2000" smtClean="0"/>
              <a:t>This position of not fighting and not running away disengages the fight or flight response, lowers the adrenalin levels and helps the person think. </a:t>
            </a:r>
          </a:p>
          <a:p>
            <a:pPr eaLnBrk="1" hangingPunct="1"/>
            <a:r>
              <a:rPr lang="en-US" sz="2000" smtClean="0"/>
              <a:t>They are encouraged to go slowly because the need to “hurry” or take action activates the fight or flight response. </a:t>
            </a:r>
          </a:p>
          <a:p>
            <a:pPr eaLnBrk="1" hangingPunct="1"/>
            <a:r>
              <a:rPr lang="en-US" sz="2000" smtClean="0"/>
              <a:t>They are encouraged to rest, eat properly and recover strength and get over their prior depletion. This enables then to get some perspective on their fears</a:t>
            </a:r>
            <a:r>
              <a:rPr lang="en-US" sz="1800" smtClean="0">
                <a:latin typeface="Arial Narrow" pitchFamily="34" charset="0"/>
              </a:rPr>
              <a:t>. </a:t>
            </a:r>
          </a:p>
        </p:txBody>
      </p:sp>
    </p:spTree>
  </p:cSld>
  <p:clrMapOvr>
    <a:masterClrMapping/>
  </p:clrMapOvr>
  <p:transition>
    <p:dissolve/>
    <p:sndAc>
      <p:stSnd>
        <p:snd r:embed="rId3" name="chimes.wav"/>
      </p:stSnd>
    </p:sndAc>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26"/>
          <p:cNvSpPr>
            <a:spLocks noGrp="1" noChangeArrowheads="1"/>
          </p:cNvSpPr>
          <p:nvPr>
            <p:ph type="title"/>
          </p:nvPr>
        </p:nvSpPr>
        <p:spPr/>
        <p:txBody>
          <a:bodyPr/>
          <a:lstStyle/>
          <a:p>
            <a:pPr eaLnBrk="1" hangingPunct="1"/>
            <a:r>
              <a:rPr lang="en-US" smtClean="0"/>
              <a:t>Floating Through…</a:t>
            </a:r>
          </a:p>
        </p:txBody>
      </p:sp>
      <p:sp>
        <p:nvSpPr>
          <p:cNvPr id="38915" name="Rectangle 1027"/>
          <p:cNvSpPr>
            <a:spLocks noGrp="1" noChangeArrowheads="1"/>
          </p:cNvSpPr>
          <p:nvPr>
            <p:ph type="body" idx="1"/>
          </p:nvPr>
        </p:nvSpPr>
        <p:spPr>
          <a:xfrm>
            <a:off x="457200" y="2133600"/>
            <a:ext cx="7772400" cy="4114800"/>
          </a:xfrm>
        </p:spPr>
        <p:txBody>
          <a:bodyPr/>
          <a:lstStyle/>
          <a:p>
            <a:pPr eaLnBrk="1" hangingPunct="1"/>
            <a:r>
              <a:rPr lang="en-US" sz="2000" smtClean="0">
                <a:latin typeface="Arial Narrow" pitchFamily="34" charset="0"/>
              </a:rPr>
              <a:t>The only way to deal with fear is going through. “Even jelly legs will get you there”. </a:t>
            </a:r>
          </a:p>
          <a:p>
            <a:pPr eaLnBrk="1" hangingPunct="1"/>
            <a:r>
              <a:rPr lang="en-US" sz="2000" smtClean="0">
                <a:latin typeface="Arial Narrow" pitchFamily="34" charset="0"/>
              </a:rPr>
              <a:t>Of great importance is “floating through” difficult experiences. The problem with fearful people is they engage life too tightly. When you grab life too tightly it bounces you round and you end up either struggling with it or fleeing from it. </a:t>
            </a:r>
          </a:p>
          <a:p>
            <a:pPr eaLnBrk="1" hangingPunct="1"/>
            <a:r>
              <a:rPr lang="en-US" sz="2000" smtClean="0">
                <a:latin typeface="Arial Narrow" pitchFamily="34" charset="0"/>
              </a:rPr>
              <a:t>A bit of detachment can lead to peace of mind. “Floating through” can help people survive normally traumatic experiences such as shopping in a large mall. The person floats through the shop door, floats around the store, floats up to the counter, floats out the money and pays for the goods and floats out again. </a:t>
            </a:r>
          </a:p>
          <a:p>
            <a:pPr eaLnBrk="1" hangingPunct="1"/>
            <a:r>
              <a:rPr lang="en-US" sz="2000" smtClean="0">
                <a:latin typeface="Arial Narrow" pitchFamily="34" charset="0"/>
              </a:rPr>
              <a:t>The person is slightly detached but not dissociated from reality and is able to do the task that was impossible before.</a:t>
            </a:r>
            <a:r>
              <a:rPr lang="en-US" sz="2000" smtClean="0"/>
              <a:t> </a:t>
            </a:r>
          </a:p>
          <a:p>
            <a:pPr eaLnBrk="1" hangingPunct="1">
              <a:buFont typeface="Wingdings" pitchFamily="2" charset="2"/>
              <a:buNone/>
            </a:pPr>
            <a:endParaRPr lang="en-US" sz="2000"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Four Key Concepts</a:t>
            </a:r>
          </a:p>
        </p:txBody>
      </p:sp>
      <p:sp>
        <p:nvSpPr>
          <p:cNvPr id="39939" name="Rectangle 3"/>
          <p:cNvSpPr>
            <a:spLocks noGrp="1" noChangeArrowheads="1"/>
          </p:cNvSpPr>
          <p:nvPr>
            <p:ph type="body" idx="1"/>
          </p:nvPr>
        </p:nvSpPr>
        <p:spPr>
          <a:xfrm>
            <a:off x="533400" y="2133600"/>
            <a:ext cx="7772400" cy="3810000"/>
          </a:xfrm>
        </p:spPr>
        <p:txBody>
          <a:bodyPr/>
          <a:lstStyle/>
          <a:p>
            <a:pPr eaLnBrk="1" hangingPunct="1"/>
            <a:r>
              <a:rPr lang="en-US" sz="2400" smtClean="0"/>
              <a:t>1. Face, do not run away.</a:t>
            </a:r>
          </a:p>
          <a:p>
            <a:pPr eaLnBrk="1" hangingPunct="1"/>
            <a:endParaRPr lang="en-US" sz="2400" smtClean="0"/>
          </a:p>
          <a:p>
            <a:pPr eaLnBrk="1" hangingPunct="1"/>
            <a:r>
              <a:rPr lang="en-US" sz="2400" smtClean="0"/>
              <a:t>2. Accept, do not fight</a:t>
            </a:r>
          </a:p>
          <a:p>
            <a:pPr eaLnBrk="1" hangingPunct="1"/>
            <a:endParaRPr lang="en-US" sz="2400" smtClean="0"/>
          </a:p>
          <a:p>
            <a:pPr eaLnBrk="1" hangingPunct="1"/>
            <a:r>
              <a:rPr lang="en-US" sz="2400" smtClean="0"/>
              <a:t>3. Float, do not tense.</a:t>
            </a:r>
          </a:p>
          <a:p>
            <a:pPr eaLnBrk="1" hangingPunct="1"/>
            <a:endParaRPr lang="en-US" sz="2400" smtClean="0"/>
          </a:p>
          <a:p>
            <a:pPr eaLnBrk="1" hangingPunct="1"/>
            <a:r>
              <a:rPr lang="en-US" sz="2400" smtClean="0"/>
              <a:t>4. Let time pass – do not be impatient with time.</a:t>
            </a:r>
          </a:p>
        </p:txBody>
      </p:sp>
    </p:spTree>
  </p:cSld>
  <p:clrMapOvr>
    <a:masterClrMapping/>
  </p:clrMapOvr>
  <p:transition>
    <p:dissolve/>
    <p:sndAc>
      <p:stSnd>
        <p:snd r:embed="rId3" name="chimes.wav"/>
      </p:stSnd>
    </p:sndAc>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z="3600" smtClean="0"/>
              <a:t>Reacting To Spiritual Experiences</a:t>
            </a:r>
          </a:p>
        </p:txBody>
      </p:sp>
      <p:sp>
        <p:nvSpPr>
          <p:cNvPr id="40963" name="Rectangle 3"/>
          <p:cNvSpPr>
            <a:spLocks noGrp="1" noChangeArrowheads="1"/>
          </p:cNvSpPr>
          <p:nvPr>
            <p:ph type="body" idx="1"/>
          </p:nvPr>
        </p:nvSpPr>
        <p:spPr>
          <a:xfrm>
            <a:off x="533400" y="2057400"/>
            <a:ext cx="7772400" cy="4114800"/>
          </a:xfrm>
        </p:spPr>
        <p:txBody>
          <a:bodyPr/>
          <a:lstStyle/>
          <a:p>
            <a:pPr eaLnBrk="1" hangingPunct="1"/>
            <a:r>
              <a:rPr lang="en-US" sz="2400" smtClean="0"/>
              <a:t>Powerful spiritual experiences often invoke the fight or flight response.</a:t>
            </a:r>
          </a:p>
          <a:p>
            <a:pPr eaLnBrk="1" hangingPunct="1"/>
            <a:r>
              <a:rPr lang="en-US" sz="2400" smtClean="0"/>
              <a:t>We need to face them, not run away from them</a:t>
            </a:r>
          </a:p>
          <a:p>
            <a:pPr eaLnBrk="1" hangingPunct="1"/>
            <a:r>
              <a:rPr lang="en-US" sz="2400" smtClean="0"/>
              <a:t>We need to accept them calmly – and evaluate them wisely.</a:t>
            </a:r>
          </a:p>
          <a:p>
            <a:pPr eaLnBrk="1" hangingPunct="1"/>
            <a:r>
              <a:rPr lang="en-US" sz="2400" smtClean="0"/>
              <a:t>We should quietly move through them and not become threatened and aggressive.</a:t>
            </a:r>
          </a:p>
          <a:p>
            <a:pPr eaLnBrk="1" hangingPunct="1"/>
            <a:r>
              <a:rPr lang="en-US" sz="2400" smtClean="0"/>
              <a:t>We should let time pass, weigh them up carefully, and not rush around in response.</a:t>
            </a:r>
          </a:p>
        </p:txBody>
      </p:sp>
    </p:spTree>
  </p:cSld>
  <p:clrMapOvr>
    <a:masterClrMapping/>
  </p:clrMapOvr>
  <p:transition>
    <p:dissolve/>
    <p:sndAc>
      <p:stSnd>
        <p:snd r:embed="rId3" name="chimes.wav"/>
      </p:stSnd>
    </p:sndAc>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An Intimidating Workload</a:t>
            </a:r>
          </a:p>
        </p:txBody>
      </p:sp>
      <p:sp>
        <p:nvSpPr>
          <p:cNvPr id="41987" name="Rectangle 3"/>
          <p:cNvSpPr>
            <a:spLocks noGrp="1" noChangeArrowheads="1"/>
          </p:cNvSpPr>
          <p:nvPr>
            <p:ph type="body" idx="1"/>
          </p:nvPr>
        </p:nvSpPr>
        <p:spPr>
          <a:xfrm>
            <a:off x="609600" y="2133600"/>
            <a:ext cx="7772400" cy="4114800"/>
          </a:xfrm>
        </p:spPr>
        <p:txBody>
          <a:bodyPr/>
          <a:lstStyle/>
          <a:p>
            <a:pPr eaLnBrk="1" hangingPunct="1">
              <a:lnSpc>
                <a:spcPct val="90000"/>
              </a:lnSpc>
            </a:pPr>
            <a:r>
              <a:rPr lang="en-US" sz="2800" smtClean="0"/>
              <a:t>Face the workload, don’t run from it.</a:t>
            </a:r>
          </a:p>
          <a:p>
            <a:pPr eaLnBrk="1" hangingPunct="1">
              <a:lnSpc>
                <a:spcPct val="90000"/>
              </a:lnSpc>
            </a:pPr>
            <a:r>
              <a:rPr lang="en-US" sz="2800" smtClean="0"/>
              <a:t>Simply accept that it has to be done, don’t see it as a threat.</a:t>
            </a:r>
          </a:p>
          <a:p>
            <a:pPr eaLnBrk="1" hangingPunct="1">
              <a:lnSpc>
                <a:spcPct val="90000"/>
              </a:lnSpc>
            </a:pPr>
            <a:r>
              <a:rPr lang="en-US" sz="2800" smtClean="0"/>
              <a:t>Make a list, put it in order of priority and float through it one task at a time. Don’t tense up and become hurried and nervy.</a:t>
            </a:r>
          </a:p>
          <a:p>
            <a:pPr eaLnBrk="1" hangingPunct="1">
              <a:lnSpc>
                <a:spcPct val="90000"/>
              </a:lnSpc>
            </a:pPr>
            <a:r>
              <a:rPr lang="en-US" sz="2800" smtClean="0"/>
              <a:t>Let time pass. Stop watching the clock, if you are working efficiently and doing the jobs in order of priority then time is not the problem.</a:t>
            </a:r>
          </a:p>
        </p:txBody>
      </p:sp>
    </p:spTree>
  </p:cSld>
  <p:clrMapOvr>
    <a:masterClrMapping/>
  </p:clrMapOvr>
  <p:transition>
    <p:dissolve/>
    <p:sndAc>
      <p:stSnd>
        <p:snd r:embed="rId3" name="chimes.wav"/>
      </p:stSnd>
    </p:sndAc>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Solution-Focussed Thinking</a:t>
            </a:r>
          </a:p>
        </p:txBody>
      </p:sp>
      <p:sp>
        <p:nvSpPr>
          <p:cNvPr id="43011" name="Rectangle 3"/>
          <p:cNvSpPr>
            <a:spLocks noGrp="1" noChangeArrowheads="1"/>
          </p:cNvSpPr>
          <p:nvPr>
            <p:ph type="body" idx="1"/>
          </p:nvPr>
        </p:nvSpPr>
        <p:spPr>
          <a:xfrm>
            <a:off x="685800" y="2209800"/>
            <a:ext cx="7772400" cy="4114800"/>
          </a:xfrm>
        </p:spPr>
        <p:txBody>
          <a:bodyPr/>
          <a:lstStyle/>
          <a:p>
            <a:pPr eaLnBrk="1" hangingPunct="1"/>
            <a:r>
              <a:rPr lang="en-US" sz="1800" smtClean="0"/>
              <a:t>Focus on finding the solution rather than analyzing the problem.</a:t>
            </a:r>
          </a:p>
          <a:p>
            <a:pPr eaLnBrk="1" hangingPunct="1"/>
            <a:r>
              <a:rPr lang="en-US" sz="1800" smtClean="0"/>
              <a:t>When we </a:t>
            </a:r>
            <a:r>
              <a:rPr lang="en-US" sz="1800" smtClean="0">
                <a:solidFill>
                  <a:schemeClr val="tx2"/>
                </a:solidFill>
              </a:rPr>
              <a:t>focus on the problem</a:t>
            </a:r>
            <a:r>
              <a:rPr lang="en-US" sz="1800" smtClean="0"/>
              <a:t> we end up blaming, analyzing, and often activate the fight or flight response.</a:t>
            </a:r>
          </a:p>
          <a:p>
            <a:pPr eaLnBrk="1" hangingPunct="1"/>
            <a:r>
              <a:rPr lang="en-US" sz="1800" smtClean="0"/>
              <a:t>When we </a:t>
            </a:r>
            <a:r>
              <a:rPr lang="en-US" sz="1800" smtClean="0">
                <a:solidFill>
                  <a:schemeClr val="tx2"/>
                </a:solidFill>
              </a:rPr>
              <a:t>focus on the solution</a:t>
            </a:r>
            <a:r>
              <a:rPr lang="en-US" sz="1800" smtClean="0"/>
              <a:t> we use our creativity and our sense of mastery and become constructive people.</a:t>
            </a:r>
          </a:p>
          <a:p>
            <a:pPr eaLnBrk="1" hangingPunct="1"/>
            <a:r>
              <a:rPr lang="en-US" sz="1800" smtClean="0"/>
              <a:t>Paul Problema gets a flat tire, finds the nail, analyzes the nail, works out how the nail got on the road, is still stuck there two weeks later fuming in anger and crusading about nails on roads.</a:t>
            </a:r>
          </a:p>
          <a:p>
            <a:pPr eaLnBrk="1" hangingPunct="1"/>
            <a:r>
              <a:rPr lang="en-US" sz="1800" smtClean="0"/>
              <a:t>Sam Solution gets a flat tire, gets the jack, takes off the wheel, puts on the spare and is driving home ten minutes later. Watches Paul Problema’s campaign on TV and laughs.</a:t>
            </a:r>
          </a:p>
        </p:txBody>
      </p:sp>
    </p:spTree>
  </p:cSld>
  <p:clrMapOvr>
    <a:masterClrMapping/>
  </p:clrMapOvr>
  <p:transition>
    <p:dissolve/>
    <p:sndAc>
      <p:stSnd>
        <p:snd r:embed="rId3" name="chimes.wav"/>
      </p:stSnd>
    </p:sndAc>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150938" y="617538"/>
            <a:ext cx="7793037" cy="938212"/>
          </a:xfrm>
        </p:spPr>
        <p:txBody>
          <a:bodyPr/>
          <a:lstStyle/>
          <a:p>
            <a:pPr eaLnBrk="1" hangingPunct="1"/>
            <a:r>
              <a:rPr lang="en-US" smtClean="0"/>
              <a:t>S-F Thinking In Action</a:t>
            </a:r>
          </a:p>
        </p:txBody>
      </p:sp>
      <p:sp>
        <p:nvSpPr>
          <p:cNvPr id="44035" name="Rectangle 3"/>
          <p:cNvSpPr>
            <a:spLocks noGrp="1" noChangeArrowheads="1"/>
          </p:cNvSpPr>
          <p:nvPr>
            <p:ph type="body" idx="1"/>
          </p:nvPr>
        </p:nvSpPr>
        <p:spPr>
          <a:xfrm>
            <a:off x="457200" y="2286000"/>
            <a:ext cx="7772400" cy="4038600"/>
          </a:xfrm>
        </p:spPr>
        <p:txBody>
          <a:bodyPr/>
          <a:lstStyle/>
          <a:p>
            <a:pPr eaLnBrk="1" hangingPunct="1"/>
            <a:r>
              <a:rPr lang="en-US" sz="1800" smtClean="0"/>
              <a:t>Just find a solution. Don’t ask why the stream is flooding or sit around analyzing the water quality – just find the bridge and walk across. </a:t>
            </a:r>
          </a:p>
          <a:p>
            <a:pPr eaLnBrk="1" hangingPunct="1"/>
            <a:r>
              <a:rPr lang="en-US" sz="1800" smtClean="0"/>
              <a:t>Avoid the paralysis of analysis. </a:t>
            </a:r>
          </a:p>
          <a:p>
            <a:pPr eaLnBrk="1" hangingPunct="1"/>
            <a:r>
              <a:rPr lang="en-US" sz="1800" smtClean="0"/>
              <a:t>Don’t see problems everywhere. Learn to </a:t>
            </a:r>
            <a:r>
              <a:rPr lang="en-US" sz="1800" b="1" smtClean="0"/>
              <a:t>see solutions everywhere.</a:t>
            </a:r>
            <a:r>
              <a:rPr lang="en-US" sz="1800" smtClean="0"/>
              <a:t> </a:t>
            </a:r>
          </a:p>
          <a:p>
            <a:pPr eaLnBrk="1" hangingPunct="1"/>
            <a:r>
              <a:rPr lang="en-US" sz="1800" smtClean="0"/>
              <a:t>Big problems sometimes have really simple solutions. </a:t>
            </a:r>
          </a:p>
          <a:p>
            <a:pPr eaLnBrk="1" hangingPunct="1"/>
            <a:r>
              <a:rPr lang="en-US" sz="1800" smtClean="0"/>
              <a:t>If you do what you have always done you will get what you have always got. </a:t>
            </a:r>
          </a:p>
          <a:p>
            <a:pPr eaLnBrk="1" hangingPunct="1"/>
            <a:r>
              <a:rPr lang="en-US" sz="1800" smtClean="0"/>
              <a:t>Ask what is working and do more of it. </a:t>
            </a:r>
          </a:p>
          <a:p>
            <a:pPr eaLnBrk="1" hangingPunct="1"/>
            <a:r>
              <a:rPr lang="en-US" sz="1800" smtClean="0"/>
              <a:t>If it’s not working stop doing it. </a:t>
            </a:r>
          </a:p>
          <a:p>
            <a:pPr eaLnBrk="1" hangingPunct="1"/>
            <a:r>
              <a:rPr lang="en-US" sz="1800" smtClean="0"/>
              <a:t>Don’t fix the blame – fix the problem. </a:t>
            </a:r>
          </a:p>
        </p:txBody>
      </p:sp>
    </p:spTree>
  </p:cSld>
  <p:clrMapOvr>
    <a:masterClrMapping/>
  </p:clrMapOvr>
  <p:transition>
    <p:dissolve/>
    <p:sndAc>
      <p:stSnd>
        <p:snd r:embed="rId3"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4000" smtClean="0"/>
              <a:t>Dithering Between Two Options</a:t>
            </a:r>
          </a:p>
        </p:txBody>
      </p:sp>
      <p:sp>
        <p:nvSpPr>
          <p:cNvPr id="11267" name="Rectangle 3"/>
          <p:cNvSpPr>
            <a:spLocks noGrp="1" noChangeArrowheads="1"/>
          </p:cNvSpPr>
          <p:nvPr>
            <p:ph type="body" idx="1"/>
          </p:nvPr>
        </p:nvSpPr>
        <p:spPr>
          <a:xfrm>
            <a:off x="457200" y="2133600"/>
            <a:ext cx="7772400" cy="4114800"/>
          </a:xfrm>
        </p:spPr>
        <p:txBody>
          <a:bodyPr/>
          <a:lstStyle/>
          <a:p>
            <a:pPr eaLnBrk="1" hangingPunct="1"/>
            <a:r>
              <a:rPr lang="en-US" sz="2400" smtClean="0"/>
              <a:t> It is quite possible to hold conflicting beliefs or inconsistent beliefs or even two entirely different frameworks of belief. </a:t>
            </a:r>
          </a:p>
          <a:p>
            <a:pPr eaLnBrk="1" hangingPunct="1"/>
            <a:r>
              <a:rPr lang="en-US" sz="2400" smtClean="0"/>
              <a:t>Sunday Christians are a prime example. At Church they seem to truly believe the Bible. At work they operate under an entirely different belief system and operate largely without reference to God. </a:t>
            </a:r>
          </a:p>
          <a:p>
            <a:pPr eaLnBrk="1" hangingPunct="1"/>
            <a:r>
              <a:rPr lang="en-US" sz="2400" smtClean="0"/>
              <a:t>Both are real belief systems for them. They choose which one to operate under depending on where they are and who they are with. </a:t>
            </a:r>
          </a:p>
        </p:txBody>
      </p:sp>
    </p:spTree>
  </p:cSld>
  <p:clrMapOvr>
    <a:masterClrMapping/>
  </p:clrMapOvr>
  <p:transition>
    <p:dissolve/>
    <p:sndAc>
      <p:stSnd>
        <p:snd r:embed="rId3" name="chimes.wav"/>
      </p:stSnd>
    </p:sndAc>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Jesus &amp; Solutions</a:t>
            </a:r>
          </a:p>
        </p:txBody>
      </p:sp>
      <p:sp>
        <p:nvSpPr>
          <p:cNvPr id="45059" name="Rectangle 3"/>
          <p:cNvSpPr>
            <a:spLocks noGrp="1" noChangeArrowheads="1"/>
          </p:cNvSpPr>
          <p:nvPr>
            <p:ph type="body" idx="1"/>
          </p:nvPr>
        </p:nvSpPr>
        <p:spPr>
          <a:xfrm>
            <a:off x="533400" y="2286000"/>
            <a:ext cx="7772400" cy="3581400"/>
          </a:xfrm>
        </p:spPr>
        <p:txBody>
          <a:bodyPr/>
          <a:lstStyle/>
          <a:p>
            <a:pPr eaLnBrk="1" hangingPunct="1"/>
            <a:r>
              <a:rPr lang="en-US" sz="1800" smtClean="0"/>
              <a:t>Jesus had an amazingly solution-focused approach to life. </a:t>
            </a:r>
          </a:p>
          <a:p>
            <a:pPr eaLnBrk="1" hangingPunct="1"/>
            <a:r>
              <a:rPr lang="en-US" sz="1800" smtClean="0"/>
              <a:t>In the gospels Jesus says “nothing is impossible with God” or “all things are possible with God” a total of nine times. </a:t>
            </a:r>
          </a:p>
          <a:p>
            <a:pPr eaLnBrk="1" hangingPunct="1"/>
            <a:r>
              <a:rPr lang="en-US" sz="1800" smtClean="0"/>
              <a:t>Jesus finds solutions for blind people, lepers, demon-possessed Legion, Lazarus in the grave, five thousand hungry listeners and a boat full of disciples on a stormy sea. </a:t>
            </a:r>
          </a:p>
          <a:p>
            <a:pPr eaLnBrk="1" hangingPunct="1"/>
            <a:r>
              <a:rPr lang="en-US" sz="1800" smtClean="0"/>
              <a:t>Whatever the problem there was always a solution and the solution always gave glory to God. The faith of Jesus searched for, found and activated solutions.</a:t>
            </a:r>
          </a:p>
        </p:txBody>
      </p:sp>
    </p:spTree>
  </p:cSld>
  <p:clrMapOvr>
    <a:masterClrMapping/>
  </p:clrMapOvr>
  <p:transition>
    <p:dissolve/>
    <p:sndAc>
      <p:stSnd>
        <p:snd r:embed="rId3" name="chimes.wav"/>
      </p:stSnd>
    </p:sndAc>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smtClean="0"/>
              <a:t>12 Key Concepts</a:t>
            </a:r>
          </a:p>
        </p:txBody>
      </p:sp>
      <p:sp>
        <p:nvSpPr>
          <p:cNvPr id="46083" name="Content Placeholder 2"/>
          <p:cNvSpPr>
            <a:spLocks noGrp="1"/>
          </p:cNvSpPr>
          <p:nvPr>
            <p:ph idx="1"/>
          </p:nvPr>
        </p:nvSpPr>
        <p:spPr>
          <a:xfrm>
            <a:off x="1182688" y="2017713"/>
            <a:ext cx="7772400" cy="4306887"/>
          </a:xfrm>
        </p:spPr>
        <p:txBody>
          <a:bodyPr/>
          <a:lstStyle/>
          <a:p>
            <a:pPr marL="514350" indent="-514350" eaLnBrk="1" hangingPunct="1">
              <a:buFont typeface="Tahoma" pitchFamily="34" charset="0"/>
              <a:buAutoNum type="arabicPeriod"/>
            </a:pPr>
            <a:r>
              <a:rPr lang="en-US" sz="2400" smtClean="0"/>
              <a:t>God can always get His way in the end – nothing is impossible with God (Luke 1:37) in fact all things are possible with God (Matthew 19:26) and to them that believe (Matthew 17:20)</a:t>
            </a:r>
          </a:p>
          <a:p>
            <a:pPr marL="514350" indent="-514350" eaLnBrk="1" hangingPunct="1">
              <a:buFont typeface="Tahoma" pitchFamily="34" charset="0"/>
              <a:buAutoNum type="arabicPeriod"/>
            </a:pPr>
            <a:r>
              <a:rPr lang="en-US" sz="2400" smtClean="0"/>
              <a:t>God is always with you working all things for your good (in Christ) Romans 8:28</a:t>
            </a:r>
          </a:p>
          <a:p>
            <a:pPr marL="514350" indent="-514350" eaLnBrk="1" hangingPunct="1">
              <a:buFont typeface="Tahoma" pitchFamily="34" charset="0"/>
              <a:buAutoNum type="arabicPeriod"/>
            </a:pPr>
            <a:r>
              <a:rPr lang="en-US" sz="2400" smtClean="0"/>
              <a:t>God is a God of solutions and of all comfort not of chaos, disorder, sin, sickness or pain ( 1 Corinthians 14:33, 2 Cor 3:3-5, Isaiah 53:4-6, Mark 3:15) </a:t>
            </a:r>
          </a:p>
          <a:p>
            <a:pPr marL="514350" indent="-514350" eaLnBrk="1" hangingPunct="1">
              <a:buFont typeface="Tahoma" pitchFamily="34" charset="0"/>
              <a:buAutoNum type="arabicPeriod"/>
            </a:pPr>
            <a:r>
              <a:rPr lang="en-US" sz="2400" smtClean="0"/>
              <a:t>God wants to communicate these solutions to you</a:t>
            </a:r>
            <a:br>
              <a:rPr lang="en-US" sz="2400" smtClean="0"/>
            </a:br>
            <a:r>
              <a:rPr lang="en-US" sz="2400" smtClean="0"/>
              <a:t>( 1 Corinthians 2:9-12)</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smtClean="0"/>
              <a:t>12 Key Concepts cont’d</a:t>
            </a:r>
          </a:p>
        </p:txBody>
      </p:sp>
      <p:sp>
        <p:nvSpPr>
          <p:cNvPr id="47107" name="Content Placeholder 2"/>
          <p:cNvSpPr>
            <a:spLocks noGrp="1"/>
          </p:cNvSpPr>
          <p:nvPr>
            <p:ph idx="1"/>
          </p:nvPr>
        </p:nvSpPr>
        <p:spPr/>
        <p:txBody>
          <a:bodyPr/>
          <a:lstStyle/>
          <a:p>
            <a:pPr eaLnBrk="1" hangingPunct="1">
              <a:buFont typeface="Wingdings" pitchFamily="2" charset="2"/>
              <a:buNone/>
            </a:pPr>
            <a:r>
              <a:rPr lang="en-US" sz="2400" smtClean="0"/>
              <a:t>5. God’s solutions are focused on you being found in the image of God at the resurrection of the dead to glory (Romans 8:29, 2 Cor 3:17,18; 1 John 3:1-3)</a:t>
            </a:r>
          </a:p>
          <a:p>
            <a:pPr eaLnBrk="1" hangingPunct="1">
              <a:buFont typeface="Wingdings" pitchFamily="2" charset="2"/>
              <a:buNone/>
            </a:pPr>
            <a:r>
              <a:rPr lang="en-US" sz="2400" smtClean="0"/>
              <a:t>6. Its no use gaining the world and losing your soul (Mark 8:35-37)</a:t>
            </a:r>
          </a:p>
          <a:p>
            <a:pPr eaLnBrk="1" hangingPunct="1">
              <a:buFont typeface="Wingdings" pitchFamily="2" charset="2"/>
              <a:buNone/>
            </a:pPr>
            <a:r>
              <a:rPr lang="en-US" sz="2400" smtClean="0"/>
              <a:t>7. Fear stops solutions (Peter walking on the water) faith activates solutions (Hebrews 11).</a:t>
            </a:r>
          </a:p>
          <a:p>
            <a:pPr eaLnBrk="1" hangingPunct="1">
              <a:buFont typeface="Wingdings" pitchFamily="2" charset="2"/>
              <a:buNone/>
            </a:pPr>
            <a:r>
              <a:rPr lang="en-US" sz="2400" smtClean="0"/>
              <a:t>8. Mastery involves finding God’s solution and implementing it in a definite and organized way in real time in the real world so that change occurs.</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smtClean="0"/>
              <a:t>12 Key Concepts cont’d</a:t>
            </a:r>
          </a:p>
        </p:txBody>
      </p:sp>
      <p:sp>
        <p:nvSpPr>
          <p:cNvPr id="48131" name="Content Placeholder 2"/>
          <p:cNvSpPr>
            <a:spLocks noGrp="1"/>
          </p:cNvSpPr>
          <p:nvPr>
            <p:ph idx="1"/>
          </p:nvPr>
        </p:nvSpPr>
        <p:spPr>
          <a:xfrm>
            <a:off x="304800" y="2017713"/>
            <a:ext cx="8650288" cy="4459287"/>
          </a:xfrm>
        </p:spPr>
        <p:txBody>
          <a:bodyPr/>
          <a:lstStyle/>
          <a:p>
            <a:pPr marL="457200" indent="-457200" eaLnBrk="1" hangingPunct="1">
              <a:buFont typeface="Wingdings" pitchFamily="2" charset="2"/>
              <a:buAutoNum type="arabicPeriod" startAt="9"/>
            </a:pPr>
            <a:r>
              <a:rPr lang="en-US" sz="2400" smtClean="0"/>
              <a:t>“Be still and know that I am God (Ps. 46:10)” – the best solutions come when we rest in God and wait in God and refuse to be drawn into turmoil, fear and panic</a:t>
            </a:r>
          </a:p>
          <a:p>
            <a:pPr marL="457200" indent="-457200" eaLnBrk="1" hangingPunct="1">
              <a:buFont typeface="Wingdings" pitchFamily="2" charset="2"/>
              <a:buAutoNum type="arabicPeriod" startAt="9"/>
            </a:pPr>
            <a:r>
              <a:rPr lang="en-US" sz="2400" smtClean="0"/>
              <a:t>God has not made us to be helpless but victorious </a:t>
            </a:r>
            <a:br>
              <a:rPr lang="en-US" sz="2400" smtClean="0"/>
            </a:br>
            <a:r>
              <a:rPr lang="en-US" sz="2400" smtClean="0"/>
              <a:t>(2 Timothy 1:7, 1 John 4:4, 5:4)</a:t>
            </a:r>
          </a:p>
          <a:p>
            <a:pPr marL="457200" indent="-457200" eaLnBrk="1" hangingPunct="1">
              <a:buFont typeface="Wingdings" pitchFamily="2" charset="2"/>
              <a:buAutoNum type="arabicPeriod" startAt="9"/>
            </a:pPr>
            <a:r>
              <a:rPr lang="en-US" sz="2400" smtClean="0"/>
              <a:t>God wants us to rule and reign with Him and to have genuine spiritual authority that puts His solutions in place in the world “Thy Kingdom come, They will be done..” </a:t>
            </a:r>
            <a:br>
              <a:rPr lang="en-US" sz="2400" smtClean="0"/>
            </a:br>
            <a:r>
              <a:rPr lang="en-US" sz="2400" smtClean="0"/>
              <a:t>(Revelation  5:10, 20:4-6, 22:5)</a:t>
            </a:r>
          </a:p>
          <a:p>
            <a:pPr marL="457200" indent="-457200" eaLnBrk="1" hangingPunct="1">
              <a:buFont typeface="Wingdings" pitchFamily="2" charset="2"/>
              <a:buAutoNum type="arabicPeriod" startAt="9"/>
            </a:pPr>
            <a:r>
              <a:rPr lang="en-US" sz="2400" smtClean="0"/>
              <a:t>All the blessing, power and authority we need is already ours in Christ (Ephesians 1:3, 20,21, 2:6, 6:10-20)</a:t>
            </a:r>
          </a:p>
          <a:p>
            <a:pPr marL="457200" indent="-457200" eaLnBrk="1" hangingPunct="1">
              <a:buFont typeface="Wingdings" pitchFamily="2" charset="2"/>
              <a:buAutoNum type="arabicPeriod" startAt="9"/>
            </a:pPr>
            <a:endParaRPr lang="en-US" sz="2400" smtClean="0"/>
          </a:p>
          <a:p>
            <a:pPr marL="457200" indent="-457200" eaLnBrk="1" hangingPunct="1">
              <a:buFont typeface="Wingdings" pitchFamily="2" charset="2"/>
              <a:buAutoNum type="arabicPeriod" startAt="9"/>
            </a:pPr>
            <a:endParaRPr lang="en-US" sz="2400" smtClean="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Summary</a:t>
            </a:r>
          </a:p>
        </p:txBody>
      </p:sp>
      <p:sp>
        <p:nvSpPr>
          <p:cNvPr id="49155" name="Rectangle 3"/>
          <p:cNvSpPr>
            <a:spLocks noGrp="1" noChangeArrowheads="1"/>
          </p:cNvSpPr>
          <p:nvPr>
            <p:ph type="body" idx="1"/>
          </p:nvPr>
        </p:nvSpPr>
        <p:spPr>
          <a:xfrm>
            <a:off x="304800" y="2209800"/>
            <a:ext cx="8534400" cy="4419600"/>
          </a:xfrm>
        </p:spPr>
        <p:txBody>
          <a:bodyPr/>
          <a:lstStyle/>
          <a:p>
            <a:pPr eaLnBrk="1" hangingPunct="1"/>
            <a:r>
              <a:rPr lang="en-US" sz="1800" smtClean="0"/>
              <a:t>We are to move away from the visceral and self-defeating reactions of the fight or flight response to the noble, practical, solution-focused and faith-filled responses of the sanctified believer. </a:t>
            </a:r>
          </a:p>
          <a:p>
            <a:pPr eaLnBrk="1" hangingPunct="1"/>
            <a:r>
              <a:rPr lang="en-US" sz="1800" smtClean="0"/>
              <a:t>Mastery is the balanced command of our consciousness in every situation so that we act according to the will of God.</a:t>
            </a:r>
          </a:p>
          <a:p>
            <a:pPr eaLnBrk="1" hangingPunct="1"/>
            <a:r>
              <a:rPr lang="en-US" sz="1800" smtClean="0"/>
              <a:t>The instrument for doing this is the mind. The mind is the only part of our consciousness that we can focus and deploy. </a:t>
            </a:r>
          </a:p>
          <a:p>
            <a:pPr eaLnBrk="1" hangingPunct="1"/>
            <a:r>
              <a:rPr lang="en-US" sz="1800" smtClean="0"/>
              <a:t>We can use it to stop automatic responses and to master our emotions.</a:t>
            </a:r>
          </a:p>
          <a:p>
            <a:pPr eaLnBrk="1" hangingPunct="1"/>
            <a:r>
              <a:rPr lang="en-US" sz="1800" smtClean="0"/>
              <a:t> We can focus the mind on God and things above and be connected to His eternal power. </a:t>
            </a:r>
          </a:p>
          <a:p>
            <a:pPr eaLnBrk="1" hangingPunct="1"/>
            <a:r>
              <a:rPr lang="en-US" sz="1800" smtClean="0"/>
              <a:t>We can use the mind to give us poise and power when we face our fears.</a:t>
            </a:r>
          </a:p>
          <a:p>
            <a:pPr eaLnBrk="1" hangingPunct="1"/>
            <a:r>
              <a:rPr lang="en-US" sz="1800" smtClean="0"/>
              <a:t>We can search for positive faith-filled solutions to pressing needs so as to give glory to God. </a:t>
            </a:r>
          </a:p>
          <a:p>
            <a:pPr eaLnBrk="1" hangingPunct="1"/>
            <a:r>
              <a:rPr lang="en-US" sz="1800" smtClean="0"/>
              <a:t>Mastery can be practiced and is greatly assisted by solution-focussed thinking. </a:t>
            </a:r>
          </a:p>
        </p:txBody>
      </p:sp>
    </p:spTree>
  </p:cSld>
  <p:clrMapOvr>
    <a:masterClrMapping/>
  </p:clrMapOvr>
  <p:transition>
    <p:dissolve/>
    <p:sndAc>
      <p:stSnd>
        <p:snd r:embed="rId3" name="chimes.wav"/>
      </p:stSnd>
    </p:sndAc>
  </p:transition>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Times New Roman"/>
      </a:majorFont>
      <a:minorFont>
        <a:latin typeface="Tahom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cs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1173</TotalTime>
  <Words>10833</Words>
  <Application>Microsoft Office PowerPoint</Application>
  <PresentationFormat>On-screen Show (4:3)</PresentationFormat>
  <Paragraphs>617</Paragraphs>
  <Slides>94</Slides>
  <Notes>94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94</vt:i4>
      </vt:variant>
    </vt:vector>
  </HeadingPairs>
  <TitlesOfParts>
    <vt:vector size="102" baseType="lpstr">
      <vt:lpstr>Arial Narrow</vt:lpstr>
      <vt:lpstr>Calibri</vt:lpstr>
      <vt:lpstr>Tahoma</vt:lpstr>
      <vt:lpstr>Times New Roman</vt:lpstr>
      <vt:lpstr>Univers</vt:lpstr>
      <vt:lpstr>Wingdings</vt:lpstr>
      <vt:lpstr>ZapfChan Bd BT</vt:lpstr>
      <vt:lpstr>Blends</vt:lpstr>
      <vt:lpstr>PowerPoint Presentation</vt:lpstr>
      <vt:lpstr>Your Internal World</vt:lpstr>
      <vt:lpstr>Our Beliefs</vt:lpstr>
      <vt:lpstr>Thoughts &amp; Intents</vt:lpstr>
      <vt:lpstr>Inner Talk</vt:lpstr>
      <vt:lpstr>The Unrenewed Belief System</vt:lpstr>
      <vt:lpstr>The Heart Is Not A Pretty Place</vt:lpstr>
      <vt:lpstr>Cleaning Up The Mess</vt:lpstr>
      <vt:lpstr>Dithering Between Two Options</vt:lpstr>
      <vt:lpstr>YHWH vs. Baal</vt:lpstr>
      <vt:lpstr>Tossed To And Fro….</vt:lpstr>
      <vt:lpstr>Pathology Within Us</vt:lpstr>
      <vt:lpstr>Is It All Bad?</vt:lpstr>
      <vt:lpstr>The Learning Heart</vt:lpstr>
      <vt:lpstr>The Panic Point….</vt:lpstr>
      <vt:lpstr>Learning To Believe</vt:lpstr>
      <vt:lpstr>The Pure Heart Of Jesus</vt:lpstr>
      <vt:lpstr>Blessed Are The Pure In Heart</vt:lpstr>
      <vt:lpstr>Scriptures On Purity of Heart</vt:lpstr>
      <vt:lpstr>6 Good Reasons To Change</vt:lpstr>
      <vt:lpstr>6 Reasons cont’d</vt:lpstr>
      <vt:lpstr>6 Reasons cont’d</vt:lpstr>
      <vt:lpstr>  The Difference…</vt:lpstr>
      <vt:lpstr>Complaining Or Believing?</vt:lpstr>
      <vt:lpstr>From The Marketplace</vt:lpstr>
      <vt:lpstr>Why They Changed</vt:lpstr>
      <vt:lpstr>Kingdom Application</vt:lpstr>
      <vt:lpstr>7 Steps To Changed Beliefs</vt:lpstr>
      <vt:lpstr>Frozen In Fear</vt:lpstr>
      <vt:lpstr>Good Works – Good Beliefs</vt:lpstr>
      <vt:lpstr>Inner Conflict</vt:lpstr>
      <vt:lpstr>How The Heart Works</vt:lpstr>
      <vt:lpstr>Some Examples</vt:lpstr>
      <vt:lpstr>Intents – Inner Vows</vt:lpstr>
      <vt:lpstr>Pablo</vt:lpstr>
      <vt:lpstr>Revoking Vows</vt:lpstr>
      <vt:lpstr>Never Say Never…</vt:lpstr>
      <vt:lpstr>Making Yourself Ill</vt:lpstr>
      <vt:lpstr>Intents – Games &amp; Life Scripts</vt:lpstr>
      <vt:lpstr>Awareness!</vt:lpstr>
      <vt:lpstr>List Your Intentions</vt:lpstr>
      <vt:lpstr>Evil Intentions</vt:lpstr>
      <vt:lpstr>Make No Provision….</vt:lpstr>
      <vt:lpstr>Inner Resistance</vt:lpstr>
      <vt:lpstr>Use Event Time When Planning</vt:lpstr>
      <vt:lpstr>Solution-Focused</vt:lpstr>
      <vt:lpstr>Positive, Specific, &amp; Concrete</vt:lpstr>
      <vt:lpstr>Plausibility Structures</vt:lpstr>
      <vt:lpstr>Checklist…</vt:lpstr>
      <vt:lpstr>The Role Of The Mind</vt:lpstr>
      <vt:lpstr>Fight, Flight Or Mastery</vt:lpstr>
      <vt:lpstr>Fight OR Flight</vt:lpstr>
      <vt:lpstr>Cain</vt:lpstr>
      <vt:lpstr>Road Rage &amp; Agoraphobia</vt:lpstr>
      <vt:lpstr>Jesus &amp; Mastery</vt:lpstr>
      <vt:lpstr>Jesus vs. Satan</vt:lpstr>
      <vt:lpstr>Threatening Situations</vt:lpstr>
      <vt:lpstr>The Perfect Golf Shot</vt:lpstr>
      <vt:lpstr>Mastery Is Possible</vt:lpstr>
      <vt:lpstr>The Telephone</vt:lpstr>
      <vt:lpstr>The Red Button</vt:lpstr>
      <vt:lpstr>Excuses…</vt:lpstr>
      <vt:lpstr>Counting The Cost…</vt:lpstr>
      <vt:lpstr>The Mind Gives Victory</vt:lpstr>
      <vt:lpstr>Standing In Line</vt:lpstr>
      <vt:lpstr>Defining “The Mind” </vt:lpstr>
      <vt:lpstr>Defining The Mind cont’d…</vt:lpstr>
      <vt:lpstr>“Phren” In The New Testament</vt:lpstr>
      <vt:lpstr>Its Your Choice…</vt:lpstr>
      <vt:lpstr>Only The Mind…</vt:lpstr>
      <vt:lpstr>A Quick Clarification</vt:lpstr>
      <vt:lpstr>Three Truths</vt:lpstr>
      <vt:lpstr>Directing The Mind Onto Christ</vt:lpstr>
      <vt:lpstr>Mastery Involves Rules</vt:lpstr>
      <vt:lpstr>Pre-Requisites</vt:lpstr>
      <vt:lpstr>Practical Techniques - 1</vt:lpstr>
      <vt:lpstr>Practical Techniques - 2</vt:lpstr>
      <vt:lpstr>Practical Techniques - 3</vt:lpstr>
      <vt:lpstr>Practical Techniques - 4</vt:lpstr>
      <vt:lpstr>Practical Techniques - 5</vt:lpstr>
      <vt:lpstr>Practical Techniques - 6</vt:lpstr>
      <vt:lpstr>Flight – Into Agoraphobia</vt:lpstr>
      <vt:lpstr>Disengaging From Your Fears</vt:lpstr>
      <vt:lpstr>Floating Through…</vt:lpstr>
      <vt:lpstr>Four Key Concepts</vt:lpstr>
      <vt:lpstr>Reacting To Spiritual Experiences</vt:lpstr>
      <vt:lpstr>An Intimidating Workload</vt:lpstr>
      <vt:lpstr>Solution-Focussed Thinking</vt:lpstr>
      <vt:lpstr>S-F Thinking In Action</vt:lpstr>
      <vt:lpstr>Jesus &amp; Solutions</vt:lpstr>
      <vt:lpstr>12 Key Concepts</vt:lpstr>
      <vt:lpstr>12 Key Concepts cont’d</vt:lpstr>
      <vt:lpstr>12 Key Concepts cont’d</vt:lpstr>
      <vt:lpstr>Summary</vt:lpstr>
    </vt:vector>
  </TitlesOfParts>
  <Company>John Edmiston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Biblical EQ www.aibi.ph/beq/</dc:title>
  <dc:creator>John Edmiston</dc:creator>
  <cp:lastModifiedBy>Bob Farrington</cp:lastModifiedBy>
  <cp:revision>58</cp:revision>
  <cp:lastPrinted>1601-01-01T00:00:00Z</cp:lastPrinted>
  <dcterms:created xsi:type="dcterms:W3CDTF">2003-06-11T02:12:18Z</dcterms:created>
  <dcterms:modified xsi:type="dcterms:W3CDTF">2022-01-07T15:56:11Z</dcterms:modified>
</cp:coreProperties>
</file>